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charts/chart1.xml" ContentType="application/vnd.openxmlformats-officedocument.drawingml.chart+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4"/>
    <p:sldMasterId id="2147483655" r:id="rId5"/>
  </p:sldMasterIdLst>
  <p:notesMasterIdLst>
    <p:notesMasterId r:id="rId22"/>
  </p:notesMasterIdLst>
  <p:handoutMasterIdLst>
    <p:handoutMasterId r:id="rId23"/>
  </p:handoutMasterIdLst>
  <p:sldIdLst>
    <p:sldId id="16774198" r:id="rId6"/>
    <p:sldId id="16774256" r:id="rId7"/>
    <p:sldId id="16774257" r:id="rId8"/>
    <p:sldId id="16774258" r:id="rId9"/>
    <p:sldId id="16774259" r:id="rId10"/>
    <p:sldId id="16774260" r:id="rId11"/>
    <p:sldId id="16774261" r:id="rId12"/>
    <p:sldId id="16774230" r:id="rId13"/>
    <p:sldId id="16774262" r:id="rId14"/>
    <p:sldId id="16774242" r:id="rId15"/>
    <p:sldId id="16774255" r:id="rId16"/>
    <p:sldId id="16774244" r:id="rId17"/>
    <p:sldId id="16774263" r:id="rId18"/>
    <p:sldId id="16774247" r:id="rId19"/>
    <p:sldId id="16774245" r:id="rId20"/>
    <p:sldId id="16774251"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D550AE-08E0-4D73-B60E-38D6E7B01AB5}">
          <p14:sldIdLst>
            <p14:sldId id="16774198"/>
            <p14:sldId id="16774256"/>
            <p14:sldId id="16774257"/>
            <p14:sldId id="16774258"/>
            <p14:sldId id="16774259"/>
            <p14:sldId id="16774260"/>
            <p14:sldId id="16774261"/>
            <p14:sldId id="16774230"/>
            <p14:sldId id="16774262"/>
            <p14:sldId id="16774242"/>
            <p14:sldId id="16774255"/>
            <p14:sldId id="16774244"/>
            <p14:sldId id="16774263"/>
            <p14:sldId id="16774247"/>
            <p14:sldId id="16774245"/>
            <p14:sldId id="1677425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2"/>
    <a:srgbClr val="A5A5A5"/>
    <a:srgbClr val="CCDED6"/>
    <a:srgbClr val="549174"/>
    <a:srgbClr val="176540"/>
    <a:srgbClr val="F7F7F7"/>
    <a:srgbClr val="E3F3D1"/>
    <a:srgbClr val="F5F5F5"/>
    <a:srgbClr val="BC8B14"/>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notesViewPr>
    <p:cSldViewPr snapToGrid="0">
      <p:cViewPr varScale="1">
        <p:scale>
          <a:sx n="54" d="100"/>
          <a:sy n="54" d="100"/>
        </p:scale>
        <p:origin x="256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644880997355504E-2"/>
          <c:y val="3.7275985663082448E-2"/>
          <c:w val="0.9607102380052891"/>
          <c:h val="0.92544802867383524"/>
        </c:manualLayout>
      </c:layout>
      <c:barChart>
        <c:barDir val="col"/>
        <c:grouping val="stacked"/>
        <c:varyColors val="0"/>
        <c:ser>
          <c:idx val="0"/>
          <c:order val="0"/>
          <c:spPr>
            <a:solidFill>
              <a:srgbClr val="176540"/>
            </a:solidFill>
            <a:ln w="9525" cmpd="sng" algn="ctr">
              <a:solidFill>
                <a:srgbClr val="FFFFFF"/>
              </a:solidFill>
              <a:prstDash val="solid"/>
            </a:ln>
          </c:spPr>
          <c:invertIfNegative val="0"/>
          <c:val>
            <c:numRef>
              <c:f>Sheet1!$A$1:$D$1</c:f>
              <c:numCache>
                <c:formatCode>General</c:formatCode>
                <c:ptCount val="4"/>
                <c:pt idx="0">
                  <c:v>4000</c:v>
                </c:pt>
                <c:pt idx="1">
                  <c:v>3500</c:v>
                </c:pt>
                <c:pt idx="2">
                  <c:v>1000</c:v>
                </c:pt>
                <c:pt idx="3">
                  <c:v>2000</c:v>
                </c:pt>
              </c:numCache>
            </c:numRef>
          </c:val>
          <c:extLst>
            <c:ext xmlns:c16="http://schemas.microsoft.com/office/drawing/2014/chart" uri="{C3380CC4-5D6E-409C-BE32-E72D297353CC}">
              <c16:uniqueId val="{00000000-4C26-4997-BF0D-D6AC9C54CBE7}"/>
            </c:ext>
          </c:extLst>
        </c:ser>
        <c:dLbls>
          <c:showLegendKey val="0"/>
          <c:showVal val="0"/>
          <c:showCatName val="0"/>
          <c:showSerName val="0"/>
          <c:showPercent val="0"/>
          <c:showBubbleSize val="0"/>
        </c:dLbls>
        <c:gapWidth val="80"/>
        <c:overlap val="100"/>
        <c:axId val="216847224"/>
        <c:axId val="216851536"/>
      </c:barChart>
      <c:catAx>
        <c:axId val="216847224"/>
        <c:scaling>
          <c:orientation val="minMax"/>
        </c:scaling>
        <c:delete val="0"/>
        <c:axPos val="b"/>
        <c:majorGridlines>
          <c:spPr>
            <a:ln>
              <a:noFill/>
            </a:ln>
          </c:spPr>
        </c:majorGridlines>
        <c:majorTickMark val="out"/>
        <c:minorTickMark val="none"/>
        <c:tickLblPos val="none"/>
        <c:spPr>
          <a:ln w="9525" cmpd="sng" algn="ctr">
            <a:solidFill>
              <a:srgbClr val="000000"/>
            </a:solidFill>
            <a:prstDash val="solid"/>
          </a:ln>
        </c:spPr>
        <c:txPr>
          <a:bodyPr wrap="none"/>
          <a:lstStyle/>
          <a:p>
            <a:pPr>
              <a:defRPr sz="1200" kern="1200">
                <a:latin typeface="+mn-lt"/>
                <a:ea typeface="+mn-ea"/>
                <a:cs typeface="+mn-cs"/>
              </a:defRPr>
            </a:pPr>
            <a:endParaRPr lang="en-US"/>
          </a:p>
        </c:txPr>
        <c:crossAx val="216851536"/>
        <c:crosses val="min"/>
        <c:auto val="0"/>
        <c:lblAlgn val="ctr"/>
        <c:lblOffset val="100"/>
        <c:noMultiLvlLbl val="0"/>
      </c:catAx>
      <c:valAx>
        <c:axId val="216851536"/>
        <c:scaling>
          <c:orientation val="minMax"/>
          <c:max val="4000"/>
          <c:min val="0"/>
        </c:scaling>
        <c:delete val="1"/>
        <c:axPos val="l"/>
        <c:numFmt formatCode="General" sourceLinked="1"/>
        <c:majorTickMark val="out"/>
        <c:minorTickMark val="none"/>
        <c:tickLblPos val="none"/>
        <c:crossAx val="216847224"/>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134185303514385"/>
          <c:y val="0.14014466546112123"/>
          <c:w val="0.47731629392971259"/>
          <c:h val="0.7197106690777576"/>
        </c:manualLayout>
      </c:layout>
      <c:barChart>
        <c:barDir val="col"/>
        <c:grouping val="stacked"/>
        <c:varyColors val="0"/>
        <c:ser>
          <c:idx val="0"/>
          <c:order val="0"/>
          <c:spPr>
            <a:solidFill>
              <a:srgbClr val="D2D2D2"/>
            </a:solidFill>
            <a:ln w="9525" cmpd="sng" algn="ctr">
              <a:solidFill>
                <a:srgbClr val="FFFFFF"/>
              </a:solidFill>
              <a:prstDash val="solid"/>
            </a:ln>
          </c:spPr>
          <c:invertIfNegative val="0"/>
          <c:dLbls>
            <c:dLbl>
              <c:idx val="0"/>
              <c:layout>
                <c:manualLayout>
                  <c:x val="0"/>
                  <c:y val="-1.8083182640144667E-3"/>
                </c:manualLayout>
              </c:layout>
              <c:numFmt formatCode="#,##0;&quot;-&quot;#,##0" sourceLinked="0"/>
              <c:spPr>
                <a:noFill/>
                <a:ln>
                  <a:noFill/>
                </a:ln>
              </c:spPr>
              <c:txPr>
                <a:bodyPr wrap="none"/>
                <a:lstStyle/>
                <a:p>
                  <a:pPr>
                    <a:defRPr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838-47B9-AEB0-2558DBFBF5A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1000</c:v>
                </c:pt>
              </c:numCache>
            </c:numRef>
          </c:val>
          <c:extLst>
            <c:ext xmlns:c16="http://schemas.microsoft.com/office/drawing/2014/chart" uri="{C3380CC4-5D6E-409C-BE32-E72D297353CC}">
              <c16:uniqueId val="{00000001-1838-47B9-AEB0-2558DBFBF5AD}"/>
            </c:ext>
          </c:extLst>
        </c:ser>
        <c:ser>
          <c:idx val="1"/>
          <c:order val="1"/>
          <c:spPr>
            <a:solidFill>
              <a:srgbClr val="A5A5A5"/>
            </a:solidFill>
            <a:ln w="9525" cmpd="sng" algn="ctr">
              <a:solidFill>
                <a:srgbClr val="FFFFFF"/>
              </a:solidFill>
              <a:prstDash val="solid"/>
            </a:ln>
          </c:spPr>
          <c:invertIfNegative val="0"/>
          <c:dLbls>
            <c:dLbl>
              <c:idx val="0"/>
              <c:layout>
                <c:manualLayout>
                  <c:x val="0"/>
                  <c:y val="-1.8083182640144667E-3"/>
                </c:manualLayout>
              </c:layout>
              <c:numFmt formatCode="#,##0;&quot;-&quot;#,##0" sourceLinked="0"/>
              <c:spPr>
                <a:noFill/>
                <a:ln>
                  <a:noFill/>
                </a:ln>
              </c:spPr>
              <c:txPr>
                <a:bodyPr wrap="none"/>
                <a:lstStyle/>
                <a:p>
                  <a:pPr>
                    <a:defRPr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838-47B9-AEB0-2558DBFBF5A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3500</c:v>
                </c:pt>
              </c:numCache>
            </c:numRef>
          </c:val>
          <c:extLst>
            <c:ext xmlns:c16="http://schemas.microsoft.com/office/drawing/2014/chart" uri="{C3380CC4-5D6E-409C-BE32-E72D297353CC}">
              <c16:uniqueId val="{00000003-1838-47B9-AEB0-2558DBFBF5AD}"/>
            </c:ext>
          </c:extLst>
        </c:ser>
        <c:ser>
          <c:idx val="2"/>
          <c:order val="2"/>
          <c:spPr>
            <a:solidFill>
              <a:schemeClr val="tx2"/>
            </a:solidFill>
            <a:ln w="9525" cmpd="sng" algn="ctr">
              <a:solidFill>
                <a:srgbClr val="FFFFFF"/>
              </a:solidFill>
              <a:prstDash val="solid"/>
            </a:ln>
          </c:spPr>
          <c:invertIfNegative val="0"/>
          <c:dLbls>
            <c:dLbl>
              <c:idx val="0"/>
              <c:layout>
                <c:manualLayout>
                  <c:x val="0"/>
                  <c:y val="-1.8083182640144667E-3"/>
                </c:manualLayout>
              </c:layout>
              <c:numFmt formatCode="#,##0;&quot;-&quot;#,##0" sourceLinked="0"/>
              <c:spPr>
                <a:noFill/>
                <a:ln>
                  <a:noFill/>
                </a:ln>
              </c:spPr>
              <c:txPr>
                <a:bodyPr wrap="none"/>
                <a:lstStyle/>
                <a:p>
                  <a:pPr>
                    <a:defRPr sz="11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838-47B9-AEB0-2558DBFBF5A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4000</c:v>
                </c:pt>
              </c:numCache>
            </c:numRef>
          </c:val>
          <c:extLst>
            <c:ext xmlns:c16="http://schemas.microsoft.com/office/drawing/2014/chart" uri="{C3380CC4-5D6E-409C-BE32-E72D297353CC}">
              <c16:uniqueId val="{00000005-1838-47B9-AEB0-2558DBFBF5AD}"/>
            </c:ext>
          </c:extLst>
        </c:ser>
        <c:dLbls>
          <c:showLegendKey val="0"/>
          <c:showVal val="0"/>
          <c:showCatName val="0"/>
          <c:showSerName val="0"/>
          <c:showPercent val="0"/>
          <c:showBubbleSize val="0"/>
        </c:dLbls>
        <c:gapWidth val="80"/>
        <c:overlap val="100"/>
        <c:axId val="216851928"/>
        <c:axId val="216852320"/>
      </c:barChart>
      <c:catAx>
        <c:axId val="216851928"/>
        <c:scaling>
          <c:orientation val="minMax"/>
        </c:scaling>
        <c:delete val="0"/>
        <c:axPos val="b"/>
        <c:majorGridlines>
          <c:spPr>
            <a:ln>
              <a:noFill/>
            </a:ln>
          </c:spPr>
        </c:majorGridlines>
        <c:majorTickMark val="out"/>
        <c:minorTickMark val="none"/>
        <c:tickLblPos val="none"/>
        <c:spPr>
          <a:ln w="9525" cmpd="sng" algn="ctr">
            <a:solidFill>
              <a:srgbClr val="000000"/>
            </a:solidFill>
            <a:prstDash val="solid"/>
          </a:ln>
        </c:spPr>
        <c:txPr>
          <a:bodyPr wrap="none"/>
          <a:lstStyle/>
          <a:p>
            <a:pPr>
              <a:defRPr sz="1100" kern="1200">
                <a:latin typeface="+mn-lt"/>
                <a:ea typeface="+mn-ea"/>
                <a:cs typeface="+mn-cs"/>
              </a:defRPr>
            </a:pPr>
            <a:endParaRPr lang="en-US"/>
          </a:p>
        </c:txPr>
        <c:crossAx val="216852320"/>
        <c:crosses val="min"/>
        <c:auto val="0"/>
        <c:lblAlgn val="ctr"/>
        <c:lblOffset val="100"/>
        <c:noMultiLvlLbl val="0"/>
      </c:catAx>
      <c:valAx>
        <c:axId val="216852320"/>
        <c:scaling>
          <c:orientation val="minMax"/>
          <c:max val="8500"/>
          <c:min val="0"/>
        </c:scaling>
        <c:delete val="1"/>
        <c:axPos val="l"/>
        <c:numFmt formatCode="General" sourceLinked="1"/>
        <c:majorTickMark val="out"/>
        <c:minorTickMark val="none"/>
        <c:tickLblPos val="none"/>
        <c:crossAx val="216851928"/>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134185303514385"/>
          <c:y val="0.17633674630261661"/>
          <c:w val="0.47731629392971259"/>
          <c:h val="0.64732650739476683"/>
        </c:manualLayout>
      </c:layout>
      <c:barChart>
        <c:barDir val="col"/>
        <c:grouping val="stacked"/>
        <c:varyColors val="0"/>
        <c:ser>
          <c:idx val="0"/>
          <c:order val="0"/>
          <c:spPr>
            <a:solidFill>
              <a:srgbClr val="D2D2D2"/>
            </a:solidFill>
            <a:ln w="9525" cmpd="sng" algn="ctr">
              <a:solidFill>
                <a:srgbClr val="FFFFFF"/>
              </a:solidFill>
              <a:prstDash val="solid"/>
            </a:ln>
          </c:spPr>
          <c:invertIfNegative val="0"/>
          <c:val>
            <c:numRef>
              <c:f>Sheet1!$A$1</c:f>
              <c:numCache>
                <c:formatCode>General</c:formatCode>
                <c:ptCount val="1"/>
                <c:pt idx="0">
                  <c:v>20</c:v>
                </c:pt>
              </c:numCache>
            </c:numRef>
          </c:val>
          <c:extLst>
            <c:ext xmlns:c16="http://schemas.microsoft.com/office/drawing/2014/chart" uri="{C3380CC4-5D6E-409C-BE32-E72D297353CC}">
              <c16:uniqueId val="{00000000-40FA-4962-BCC9-C34BE6870B81}"/>
            </c:ext>
          </c:extLst>
        </c:ser>
        <c:ser>
          <c:idx val="1"/>
          <c:order val="1"/>
          <c:spPr>
            <a:solidFill>
              <a:srgbClr val="A5A5A5"/>
            </a:solidFill>
            <a:ln w="9525" cmpd="sng" algn="ctr">
              <a:solidFill>
                <a:srgbClr val="FFFFFF"/>
              </a:solidFill>
              <a:prstDash val="solid"/>
            </a:ln>
          </c:spPr>
          <c:invertIfNegative val="0"/>
          <c:dLbls>
            <c:dLbl>
              <c:idx val="0"/>
              <c:layout>
                <c:manualLayout>
                  <c:x val="6.6453674121405765E-2"/>
                  <c:y val="-3.412969283276451E-3"/>
                </c:manualLayout>
              </c:layout>
              <c:numFmt formatCode="#,##0;&quot;-&quot;#,##0" sourceLinked="0"/>
              <c:spPr>
                <a:noFill/>
                <a:ln>
                  <a:noFill/>
                </a:ln>
              </c:spPr>
              <c:txPr>
                <a:bodyPr wrap="none"/>
                <a:lstStyle/>
                <a:p>
                  <a:pPr>
                    <a:defRPr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0FA-4962-BCC9-C34BE6870B8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420</c:v>
                </c:pt>
              </c:numCache>
            </c:numRef>
          </c:val>
          <c:extLst>
            <c:ext xmlns:c16="http://schemas.microsoft.com/office/drawing/2014/chart" uri="{C3380CC4-5D6E-409C-BE32-E72D297353CC}">
              <c16:uniqueId val="{00000002-40FA-4962-BCC9-C34BE6870B81}"/>
            </c:ext>
          </c:extLst>
        </c:ser>
        <c:ser>
          <c:idx val="2"/>
          <c:order val="2"/>
          <c:spPr>
            <a:solidFill>
              <a:schemeClr val="tx2"/>
            </a:solidFill>
            <a:ln w="9525" cmpd="sng" algn="ctr">
              <a:solidFill>
                <a:srgbClr val="FFFFFF"/>
              </a:solidFill>
              <a:prstDash val="solid"/>
            </a:ln>
          </c:spPr>
          <c:invertIfNegative val="0"/>
          <c:dLbls>
            <c:dLbl>
              <c:idx val="0"/>
              <c:layout>
                <c:manualLayout>
                  <c:x val="0"/>
                  <c:y val="-2.2753128555176344E-3"/>
                </c:manualLayout>
              </c:layout>
              <c:numFmt formatCode="#,##0;&quot;-&quot;#,##0" sourceLinked="0"/>
              <c:spPr>
                <a:noFill/>
                <a:ln>
                  <a:noFill/>
                </a:ln>
              </c:spPr>
              <c:txPr>
                <a:bodyPr wrap="none"/>
                <a:lstStyle/>
                <a:p>
                  <a:pPr>
                    <a:defRPr sz="11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0FA-4962-BCC9-C34BE6870B8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1560</c:v>
                </c:pt>
              </c:numCache>
            </c:numRef>
          </c:val>
          <c:extLst>
            <c:ext xmlns:c16="http://schemas.microsoft.com/office/drawing/2014/chart" uri="{C3380CC4-5D6E-409C-BE32-E72D297353CC}">
              <c16:uniqueId val="{00000004-40FA-4962-BCC9-C34BE6870B81}"/>
            </c:ext>
          </c:extLst>
        </c:ser>
        <c:dLbls>
          <c:showLegendKey val="0"/>
          <c:showVal val="0"/>
          <c:showCatName val="0"/>
          <c:showSerName val="0"/>
          <c:showPercent val="0"/>
          <c:showBubbleSize val="0"/>
        </c:dLbls>
        <c:gapWidth val="80"/>
        <c:overlap val="100"/>
        <c:axId val="216850752"/>
        <c:axId val="216851144"/>
      </c:barChart>
      <c:catAx>
        <c:axId val="216850752"/>
        <c:scaling>
          <c:orientation val="minMax"/>
        </c:scaling>
        <c:delete val="0"/>
        <c:axPos val="b"/>
        <c:majorGridlines>
          <c:spPr>
            <a:ln>
              <a:noFill/>
            </a:ln>
          </c:spPr>
        </c:majorGridlines>
        <c:majorTickMark val="out"/>
        <c:minorTickMark val="none"/>
        <c:tickLblPos val="none"/>
        <c:spPr>
          <a:ln w="9525" cmpd="sng" algn="ctr">
            <a:solidFill>
              <a:srgbClr val="000000"/>
            </a:solidFill>
            <a:prstDash val="solid"/>
          </a:ln>
        </c:spPr>
        <c:txPr>
          <a:bodyPr wrap="none"/>
          <a:lstStyle/>
          <a:p>
            <a:pPr>
              <a:defRPr sz="1100" kern="1200">
                <a:latin typeface="+mn-lt"/>
                <a:ea typeface="+mn-ea"/>
                <a:cs typeface="+mn-cs"/>
              </a:defRPr>
            </a:pPr>
            <a:endParaRPr lang="en-US"/>
          </a:p>
        </c:txPr>
        <c:crossAx val="216851144"/>
        <c:crosses val="min"/>
        <c:auto val="0"/>
        <c:lblAlgn val="ctr"/>
        <c:lblOffset val="100"/>
        <c:noMultiLvlLbl val="0"/>
      </c:catAx>
      <c:valAx>
        <c:axId val="216851144"/>
        <c:scaling>
          <c:orientation val="minMax"/>
          <c:max val="2000"/>
          <c:min val="0"/>
        </c:scaling>
        <c:delete val="1"/>
        <c:axPos val="l"/>
        <c:numFmt formatCode="General" sourceLinked="1"/>
        <c:majorTickMark val="out"/>
        <c:minorTickMark val="none"/>
        <c:tickLblPos val="none"/>
        <c:crossAx val="216850752"/>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71B137-1CEF-4FA1-A5FA-4DAB306CB7A6}" type="datetimeFigureOut">
              <a:rPr lang="en-US" smtClean="0"/>
              <a:t>8/6/2025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6AFAF3-9AE9-4574-80DC-B4A78E9BBD71}" type="slidenum">
              <a:rPr lang="en-US" smtClean="0"/>
              <a:t>‹#›</a:t>
            </a:fld>
            <a:endParaRPr lang="en-US"/>
          </a:p>
        </p:txBody>
      </p:sp>
    </p:spTree>
    <p:extLst>
      <p:ext uri="{BB962C8B-B14F-4D97-AF65-F5344CB8AC3E}">
        <p14:creationId xmlns:p14="http://schemas.microsoft.com/office/powerpoint/2010/main" val="1732063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391B4-A7B8-4DA7-BE79-A26093C71E92}" type="datetimeFigureOut">
              <a:rPr lang="en-US" smtClean="0"/>
              <a:t>8/6/2025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B2782-2960-41E3-A120-70E9B22BE607}" type="slidenum">
              <a:rPr lang="en-US" smtClean="0"/>
              <a:t>‹#›</a:t>
            </a:fld>
            <a:endParaRPr lang="en-US"/>
          </a:p>
        </p:txBody>
      </p:sp>
    </p:spTree>
    <p:extLst>
      <p:ext uri="{BB962C8B-B14F-4D97-AF65-F5344CB8AC3E}">
        <p14:creationId xmlns:p14="http://schemas.microsoft.com/office/powerpoint/2010/main" val="33634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9699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05396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0530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418398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1954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94962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7.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715" imgH="5715" progId="TCLayout.ActiveDocument.1">
                  <p:embed/>
                </p:oleObj>
              </mc:Choice>
              <mc:Fallback>
                <p:oleObj name="think-cell Slide" r:id="rId4" imgW="5715" imgH="5715" progId="TCLayout.ActiveDocument.1">
                  <p:embed/>
                  <p:pic>
                    <p:nvPicPr>
                      <p:cNvPr id="0"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US" sz="3800" b="1" i="0" baseline="0" err="1">
              <a:solidFill>
                <a:schemeClr val="tx1"/>
              </a:solidFill>
              <a:latin typeface="Arial" panose="020B0604020202020204" pitchFamily="34" charset="0"/>
              <a:ea typeface="+mj-ea"/>
              <a:cs typeface="+mj-cs"/>
              <a:sym typeface="Arial" panose="020B0604020202020204" pitchFamily="34" charset="0"/>
            </a:endParaRPr>
          </a:p>
        </p:txBody>
      </p:sp>
      <p:sp>
        <p:nvSpPr>
          <p:cNvPr id="3" name="Title 2"/>
          <p:cNvSpPr>
            <a:spLocks noGrp="1"/>
          </p:cNvSpPr>
          <p:nvPr>
            <p:ph type="ctrTitle" hasCustomPrompt="1"/>
          </p:nvPr>
        </p:nvSpPr>
        <p:spPr bwMode="gray">
          <a:xfrm>
            <a:off x="381001" y="381000"/>
            <a:ext cx="5334000" cy="1518442"/>
          </a:xfrm>
        </p:spPr>
        <p:txBody>
          <a:bodyPr lIns="0" rIns="0" anchor="t">
            <a:noAutofit/>
          </a:bodyPr>
          <a:lstStyle>
            <a:lvl1pPr algn="l">
              <a:lnSpc>
                <a:spcPct val="90000"/>
              </a:lnSpc>
              <a:spcBef>
                <a:spcPts val="0"/>
              </a:spcBef>
              <a:spcAft>
                <a:spcPts val="0"/>
              </a:spcAft>
              <a:defRPr sz="3800"/>
            </a:lvl1pPr>
          </a:lstStyle>
          <a:p>
            <a:r>
              <a:rPr lang="en-US"/>
              <a:t>What are you here </a:t>
            </a:r>
            <a:br>
              <a:rPr lang="en-US"/>
            </a:br>
            <a:r>
              <a:rPr lang="en-US"/>
              <a:t>to say? Set the tone.</a:t>
            </a:r>
          </a:p>
        </p:txBody>
      </p:sp>
      <p:sp>
        <p:nvSpPr>
          <p:cNvPr id="6" name="Subtitle 5"/>
          <p:cNvSpPr>
            <a:spLocks noGrp="1"/>
          </p:cNvSpPr>
          <p:nvPr>
            <p:ph type="subTitle" idx="1" hasCustomPrompt="1"/>
          </p:nvPr>
        </p:nvSpPr>
        <p:spPr bwMode="gray">
          <a:xfrm>
            <a:off x="381001" y="2667000"/>
            <a:ext cx="5334000" cy="1143000"/>
          </a:xfrm>
        </p:spPr>
        <p:txBody>
          <a:bodyPr lIns="0" rIns="0"/>
          <a:lstStyle>
            <a:lvl1pPr marL="0" indent="9525" algn="l">
              <a:lnSpc>
                <a:spcPct val="90000"/>
              </a:lnSpc>
              <a:spcBef>
                <a:spcPts val="0"/>
              </a:spcBef>
              <a:spcAft>
                <a:spcPts val="0"/>
              </a:spcAft>
              <a:buNone/>
              <a:defRPr sz="2000" b="1"/>
            </a:lvl1pPr>
            <a:lvl2pPr marL="0" marR="0" indent="9525" algn="l" defTabSz="914400" rtl="0" eaLnBrk="1" fontAlgn="auto" latinLnBrk="0" hangingPunct="1">
              <a:lnSpc>
                <a:spcPct val="90000"/>
              </a:lnSpc>
              <a:spcBef>
                <a:spcPts val="0"/>
              </a:spcBef>
              <a:spcAft>
                <a:spcPts val="0"/>
              </a:spcAft>
              <a:buClrTx/>
              <a:buSzTx/>
              <a:buFont typeface="System Font Regular"/>
              <a:buNone/>
              <a:defRPr sz="2000"/>
            </a:lvl2pPr>
            <a:lvl3pPr marL="0" indent="0" algn="l">
              <a:spcBef>
                <a:spcPts val="0"/>
              </a:spcBef>
              <a:spcAft>
                <a:spcPts val="0"/>
              </a:spcAft>
              <a:buNone/>
              <a:defRPr sz="1800"/>
            </a:lvl3pPr>
            <a:lvl4pPr marL="0" indent="9525" algn="l">
              <a:spcBef>
                <a:spcPts val="0"/>
              </a:spcBef>
              <a:spcAft>
                <a:spcPts val="0"/>
              </a:spcAft>
              <a:buNone/>
              <a:defRPr sz="1800"/>
            </a:lvl4pPr>
            <a:lvl5pPr marL="0" indent="-1819275" algn="l">
              <a:spcAft>
                <a:spcPts val="0"/>
              </a:spcAft>
              <a:buNone/>
              <a:defRPr sz="1600"/>
            </a:lvl5pPr>
            <a:lvl6pPr marL="0" indent="0" algn="l">
              <a:spcBef>
                <a:spcPts val="0"/>
              </a:spcBef>
              <a:spcAft>
                <a:spcPts val="0"/>
              </a:spcAft>
              <a:buNone/>
              <a:defRPr sz="1800"/>
            </a:lvl6pPr>
            <a:lvl7pPr marL="2743200" indent="0" algn="ctr">
              <a:buNone/>
              <a:defRPr sz="1600"/>
            </a:lvl7pPr>
            <a:lvl8pPr marL="3200400" indent="0" algn="ctr">
              <a:buNone/>
              <a:defRPr sz="1600"/>
            </a:lvl8pPr>
            <a:lvl9pPr marL="3657600" indent="0" algn="ctr">
              <a:buNone/>
              <a:defRPr sz="1600"/>
            </a:lvl9pPr>
          </a:lstStyle>
          <a:p>
            <a:pPr lvl="0"/>
            <a:r>
              <a:rPr lang="en-US"/>
              <a:t>Add supporting detail</a:t>
            </a:r>
          </a:p>
          <a:p>
            <a:pPr lvl="1"/>
            <a:r>
              <a:rPr lang="en-US"/>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Slide">
    <p:bg>
      <p:bgPr>
        <a:solidFill>
          <a:schemeClr val="bg1"/>
        </a:solid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bwMode="gray">
          <a:xfrm>
            <a:off x="376237" y="381000"/>
            <a:ext cx="11434763" cy="5335587"/>
          </a:xfrm>
        </p:spPr>
        <p:txBody>
          <a:bodyPr/>
          <a:lstStyle>
            <a:lvl1pPr marL="723900" marR="0" indent="-723900" algn="l" defTabSz="914400" rtl="0" eaLnBrk="1" fontAlgn="auto" latinLnBrk="0" hangingPunct="1">
              <a:lnSpc>
                <a:spcPct val="90000"/>
              </a:lnSpc>
              <a:spcBef>
                <a:spcPts val="900"/>
              </a:spcBef>
              <a:spcAft>
                <a:spcPts val="0"/>
              </a:spcAft>
              <a:buClrTx/>
              <a:buSzTx/>
              <a:buFont typeface="+mj-lt"/>
              <a:buAutoNum type="arabicPeriod"/>
              <a:defRPr sz="3800" b="1">
                <a:solidFill>
                  <a:schemeClr val="tx2"/>
                </a:solidFill>
              </a:defRPr>
            </a:lvl1pPr>
            <a:lvl2pPr marL="1376680" indent="-628650">
              <a:spcBef>
                <a:spcPts val="0"/>
              </a:spcBef>
              <a:spcAft>
                <a:spcPts val="0"/>
              </a:spcAft>
              <a:buClr>
                <a:schemeClr val="tx2"/>
              </a:buClr>
              <a:buFont typeface="+mj-lt"/>
              <a:buAutoNum type="arabicPeriod"/>
              <a:defRPr sz="3800" b="1">
                <a:solidFill>
                  <a:schemeClr val="tx2"/>
                </a:solidFill>
              </a:defRPr>
            </a:lvl2pPr>
            <a:lvl3pPr marL="955675" indent="-954405">
              <a:spcBef>
                <a:spcPts val="0"/>
              </a:spcBef>
              <a:spcAft>
                <a:spcPts val="0"/>
              </a:spcAft>
              <a:buFont typeface="+mj-lt"/>
              <a:buAutoNum type="arabicPeriod"/>
              <a:defRPr sz="6000" b="1">
                <a:solidFill>
                  <a:schemeClr val="tx2"/>
                </a:solidFill>
              </a:defRPr>
            </a:lvl3pPr>
            <a:lvl4pPr marL="955675" indent="-954405">
              <a:spcBef>
                <a:spcPts val="0"/>
              </a:spcBef>
              <a:spcAft>
                <a:spcPts val="0"/>
              </a:spcAft>
              <a:buFont typeface="+mj-lt"/>
              <a:buAutoNum type="arabicPeriod"/>
              <a:defRPr sz="6000" b="1">
                <a:solidFill>
                  <a:schemeClr val="tx2"/>
                </a:solidFill>
              </a:defRPr>
            </a:lvl4pPr>
            <a:lvl5pPr marL="955675" indent="-954405">
              <a:spcBef>
                <a:spcPts val="0"/>
              </a:spcBef>
              <a:spcAft>
                <a:spcPts val="0"/>
              </a:spcAft>
              <a:buFont typeface="+mj-lt"/>
              <a:buAutoNum type="arabicPeriod"/>
              <a:defRPr sz="6000" b="1">
                <a:solidFill>
                  <a:schemeClr val="tx2"/>
                </a:solidFill>
              </a:defRPr>
            </a:lvl5pPr>
          </a:lstStyle>
          <a:p>
            <a:pPr lvl="0"/>
            <a:r>
              <a:rPr lang="en-US"/>
              <a:t>Chapter heading</a:t>
            </a:r>
          </a:p>
          <a:p>
            <a:pPr lvl="1"/>
            <a:r>
              <a:rPr lang="en-US"/>
              <a:t>xxx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Chapter">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715" imgH="5715" progId="TCLayout.ActiveDocument.1">
                  <p:embed/>
                </p:oleObj>
              </mc:Choice>
              <mc:Fallback>
                <p:oleObj name="think-cell Slide" r:id="rId4" imgW="5715" imgH="5715" progId="TCLayout.ActiveDocument.1">
                  <p:embed/>
                  <p:pic>
                    <p:nvPicPr>
                      <p:cNvPr id="0"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US" sz="38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5" name="Title 4"/>
          <p:cNvSpPr>
            <a:spLocks noGrp="1"/>
          </p:cNvSpPr>
          <p:nvPr>
            <p:ph type="title" hasCustomPrompt="1"/>
          </p:nvPr>
        </p:nvSpPr>
        <p:spPr bwMode="gray">
          <a:xfrm>
            <a:off x="381001" y="381000"/>
            <a:ext cx="5334000" cy="2670175"/>
          </a:xfrm>
        </p:spPr>
        <p:txBody>
          <a:bodyPr>
            <a:noAutofit/>
          </a:bodyPr>
          <a:lstStyle>
            <a:lvl1pPr marL="0" marR="0" indent="0" algn="l" defTabSz="914400" rtl="0" eaLnBrk="1" fontAlgn="auto" latinLnBrk="0" hangingPunct="1">
              <a:lnSpc>
                <a:spcPct val="90000"/>
              </a:lnSpc>
              <a:spcBef>
                <a:spcPts val="0"/>
              </a:spcBef>
              <a:spcAft>
                <a:spcPts val="600"/>
              </a:spcAft>
              <a:buClrTx/>
              <a:buSzTx/>
              <a:buFontTx/>
              <a:buNone/>
              <a:defRPr lang="en-GB" sz="3800" b="1" smtClean="0">
                <a:solidFill>
                  <a:schemeClr val="tx2"/>
                </a:solidFill>
                <a:effectLst/>
              </a:defRPr>
            </a:lvl1pPr>
          </a:lstStyle>
          <a:p>
            <a:r>
              <a:rPr lang="en-US" b="1">
                <a:effectLst/>
                <a:latin typeface="Arial" panose="020B0604020202020204" pitchFamily="34" charset="0"/>
              </a:rPr>
              <a:t>Add an optional sub-chapter that supports the narrative</a:t>
            </a:r>
            <a:endParaRPr lang="en-US">
              <a:effectLst/>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715" imgH="5715" progId="TCLayout.ActiveDocument.1">
                  <p:embed/>
                </p:oleObj>
              </mc:Choice>
              <mc:Fallback>
                <p:oleObj name="think-cell Slide" r:id="rId4" imgW="5715" imgH="5715" progId="TCLayout.ActiveDocument.1">
                  <p:embed/>
                  <p:pic>
                    <p:nvPicPr>
                      <p:cNvPr id="0"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1" hidden="1"/>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US" sz="20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6" name="Title 5"/>
          <p:cNvSpPr>
            <a:spLocks noGrp="1"/>
          </p:cNvSpPr>
          <p:nvPr>
            <p:ph type="title" hasCustomPrompt="1"/>
          </p:nvPr>
        </p:nvSpPr>
        <p:spPr bwMode="gray">
          <a:xfrm>
            <a:off x="381000" y="381000"/>
            <a:ext cx="2286000" cy="2215991"/>
          </a:xfrm>
        </p:spPr>
        <p:txBody>
          <a:bodyPr/>
          <a:lstStyle>
            <a:lvl1pPr>
              <a:defRPr/>
            </a:lvl1pPr>
          </a:lstStyle>
          <a:p>
            <a:r>
              <a:rPr lang="en-US"/>
              <a:t>Key message. </a:t>
            </a:r>
            <a:br>
              <a:rPr lang="en-US"/>
            </a:br>
            <a:r>
              <a:rPr lang="en-US"/>
              <a:t>If the audience reads just this, it will be enough. Make every word count. Say it like you would in the room.</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sp>
        <p:nvSpPr>
          <p:cNvPr id="8" name="Rectangle 7"/>
          <p:cNvSpPr/>
          <p:nvPr userDrawn="1"/>
        </p:nvSpPr>
        <p:spPr bwMode="gray">
          <a:xfrm>
            <a:off x="2855914" y="-1587"/>
            <a:ext cx="32400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60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bwMode="gray">
          <a:xfrm>
            <a:off x="381001" y="381000"/>
            <a:ext cx="5334000" cy="830997"/>
          </a:xfrm>
        </p:spPr>
        <p:txBody>
          <a:bodyPr wrap="square" lIns="0" tIns="0" rIns="0" bIns="0" anchorCtr="0">
            <a:spAutoFit/>
          </a:bodyPr>
          <a:lstStyle>
            <a:lvl1pPr>
              <a:defRPr/>
            </a:lvl1pPr>
          </a:lstStyle>
          <a:p>
            <a:r>
              <a:rPr lang="en-US"/>
              <a:t>Key message. If the audience reads just this, it will be enough. Make every word count. Say it like you would in the room.</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715" imgH="5715" progId="TCLayout.ActiveDocument.1">
                  <p:embed/>
                </p:oleObj>
              </mc:Choice>
              <mc:Fallback>
                <p:oleObj name="think-cell Slide" r:id="rId4" imgW="5715" imgH="5715" progId="TCLayout.ActiveDocument.1">
                  <p:embed/>
                  <p:pic>
                    <p:nvPicPr>
                      <p:cNvPr id="0"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1" hidden="1"/>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US" sz="20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29" name="Rectangle 28"/>
          <p:cNvSpPr/>
          <p:nvPr userDrawn="1"/>
        </p:nvSpPr>
        <p:spPr bwMode="gray">
          <a:xfrm>
            <a:off x="0" y="1524001"/>
            <a:ext cx="3179676" cy="533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60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p:cNvSpPr/>
          <p:nvPr userDrawn="1"/>
        </p:nvSpPr>
        <p:spPr bwMode="gray">
          <a:xfrm>
            <a:off x="0" y="-1587"/>
            <a:ext cx="12192000" cy="1525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60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Title 1"/>
          <p:cNvSpPr>
            <a:spLocks noGrp="1"/>
          </p:cNvSpPr>
          <p:nvPr>
            <p:ph type="title" hasCustomPrompt="1"/>
          </p:nvPr>
        </p:nvSpPr>
        <p:spPr bwMode="gray">
          <a:xfrm>
            <a:off x="381001" y="381000"/>
            <a:ext cx="8001000" cy="830997"/>
          </a:xfrm>
        </p:spPr>
        <p:txBody>
          <a:bodyPr vert="horz" wrap="square" lIns="0" tIns="0" rIns="0" bIns="0" anchorCtr="0">
            <a:noAutofit/>
          </a:bodyPr>
          <a:lstStyle>
            <a:lvl1pPr>
              <a:defRPr/>
            </a:lvl1pPr>
          </a:lstStyle>
          <a:p>
            <a:r>
              <a:rPr lang="en-US"/>
              <a:t>Key message. If the audience reads just this, it will be enough. Make every word count. Say it like you would in the room.</a:t>
            </a:r>
          </a:p>
        </p:txBody>
      </p:sp>
      <p:sp>
        <p:nvSpPr>
          <p:cNvPr id="5" name="TextBox 3"/>
          <p:cNvSpPr txBox="1"/>
          <p:nvPr userDrawn="1"/>
        </p:nvSpPr>
        <p:spPr bwMode="gray">
          <a:xfrm>
            <a:off x="371475" y="6226175"/>
            <a:ext cx="377825" cy="276225"/>
          </a:xfrm>
          <a:prstGeom prst="rect">
            <a:avLst/>
          </a:prstGeom>
          <a:noFill/>
          <a:ln w="6350">
            <a:noFill/>
            <a:miter lim="800000"/>
          </a:ln>
          <a:extLst>
            <a:ext uri="{909E8E84-426E-40DD-AFC4-6F175D3DCCD1}">
              <a14:hiddenFill xmlns:a14="http://schemas.microsoft.com/office/drawing/2010/main">
                <a:solidFill>
                  <a:srgbClr val="FFFFFF">
                    <a:lumMod val="100000"/>
                  </a:srgbClr>
                </a:solidFill>
              </a14:hiddenFill>
            </a:ext>
          </a:extLst>
        </p:spPr>
        <p:txBody>
          <a:bodyPr wrap="none" lIns="0" tIns="0" rIns="0" bIns="0" rtlCol="0" anchor="b" anchorCtr="0">
            <a:noAutofit/>
          </a:bodyPr>
          <a:lstStyle/>
          <a:p>
            <a:pPr algn="l">
              <a:lnSpc>
                <a:spcPct val="90000"/>
              </a:lnSpc>
            </a:pPr>
            <a:fld id="{6CE8C368-3382-4C28-AE75-DF7C05ACA19D}" type="slidenum">
              <a:rPr lang="en-US" sz="1000" b="0">
                <a:solidFill>
                  <a:schemeClr val="tx1">
                    <a:lumMod val="100000"/>
                  </a:schemeClr>
                </a:solidFill>
                <a:latin typeface="Arial" panose="020B0604020202020204" pitchFamily="34" charset="0"/>
              </a:rPr>
              <a:t>‹#›</a:t>
            </a:fld>
            <a:endParaRPr lang="en-US" sz="1000" b="0">
              <a:solidFill>
                <a:schemeClr val="tx1">
                  <a:lumMod val="100000"/>
                </a:schemeClr>
              </a:solidFill>
              <a:latin typeface="Arial" panose="020B0604020202020204" pitchFamily="34" charset="0"/>
            </a:endParaRPr>
          </a:p>
        </p:txBody>
      </p:sp>
      <p:pic>
        <p:nvPicPr>
          <p:cNvPr id="6" name="Picture 2" descr="Special Investment Facilitation Council (SIFC) - Embassy of Pakistan Amman"/>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567975" y="69276"/>
            <a:ext cx="624025" cy="6234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715" imgH="5715" progId="TCLayout.ActiveDocument.1">
                  <p:embed/>
                </p:oleObj>
              </mc:Choice>
              <mc:Fallback>
                <p:oleObj name="think-cell Slide" r:id="rId4" imgW="5715" imgH="5715" progId="TCLayout.ActiveDocument.1">
                  <p:embed/>
                  <p:pic>
                    <p:nvPicPr>
                      <p:cNvPr id="0"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US" sz="38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3" name="Title 2"/>
          <p:cNvSpPr>
            <a:spLocks noGrp="1"/>
          </p:cNvSpPr>
          <p:nvPr>
            <p:ph type="ctrTitle" hasCustomPrompt="1"/>
          </p:nvPr>
        </p:nvSpPr>
        <p:spPr bwMode="gray">
          <a:xfrm>
            <a:off x="381001" y="381000"/>
            <a:ext cx="5334000" cy="1518442"/>
          </a:xfrm>
        </p:spPr>
        <p:txBody>
          <a:bodyPr lIns="0" rIns="0" anchor="t">
            <a:noAutofit/>
          </a:bodyPr>
          <a:lstStyle>
            <a:lvl1pPr algn="l">
              <a:lnSpc>
                <a:spcPct val="90000"/>
              </a:lnSpc>
              <a:spcBef>
                <a:spcPts val="0"/>
              </a:spcBef>
              <a:spcAft>
                <a:spcPts val="0"/>
              </a:spcAft>
              <a:defRPr sz="3800"/>
            </a:lvl1pPr>
          </a:lstStyle>
          <a:p>
            <a:r>
              <a:rPr lang="en-US"/>
              <a:t>What are you here </a:t>
            </a:r>
            <a:br>
              <a:rPr lang="en-US"/>
            </a:br>
            <a:r>
              <a:rPr lang="en-US"/>
              <a:t>to say? Set the tone.</a:t>
            </a:r>
          </a:p>
        </p:txBody>
      </p:sp>
      <p:sp>
        <p:nvSpPr>
          <p:cNvPr id="6" name="Subtitle 5"/>
          <p:cNvSpPr>
            <a:spLocks noGrp="1"/>
          </p:cNvSpPr>
          <p:nvPr>
            <p:ph type="subTitle" idx="1" hasCustomPrompt="1"/>
          </p:nvPr>
        </p:nvSpPr>
        <p:spPr bwMode="gray">
          <a:xfrm>
            <a:off x="381001" y="2667000"/>
            <a:ext cx="5334000" cy="1143000"/>
          </a:xfrm>
        </p:spPr>
        <p:txBody>
          <a:bodyPr lIns="0" rIns="0"/>
          <a:lstStyle>
            <a:lvl1pPr marL="0" indent="9525" algn="l">
              <a:lnSpc>
                <a:spcPct val="90000"/>
              </a:lnSpc>
              <a:spcBef>
                <a:spcPts val="0"/>
              </a:spcBef>
              <a:spcAft>
                <a:spcPts val="0"/>
              </a:spcAft>
              <a:buNone/>
              <a:defRPr sz="2000" b="1"/>
            </a:lvl1pPr>
            <a:lvl2pPr marL="0" marR="0" indent="9525" algn="l" defTabSz="914400" rtl="0" eaLnBrk="1" fontAlgn="auto" latinLnBrk="0" hangingPunct="1">
              <a:lnSpc>
                <a:spcPct val="90000"/>
              </a:lnSpc>
              <a:spcBef>
                <a:spcPts val="0"/>
              </a:spcBef>
              <a:spcAft>
                <a:spcPts val="0"/>
              </a:spcAft>
              <a:buClrTx/>
              <a:buSzTx/>
              <a:buFont typeface="System Font Regular"/>
              <a:buNone/>
              <a:defRPr sz="2000"/>
            </a:lvl2pPr>
            <a:lvl3pPr marL="0" indent="0" algn="l">
              <a:spcBef>
                <a:spcPts val="0"/>
              </a:spcBef>
              <a:spcAft>
                <a:spcPts val="0"/>
              </a:spcAft>
              <a:buNone/>
              <a:defRPr sz="1800"/>
            </a:lvl3pPr>
            <a:lvl4pPr marL="0" indent="9525" algn="l">
              <a:spcBef>
                <a:spcPts val="0"/>
              </a:spcBef>
              <a:spcAft>
                <a:spcPts val="0"/>
              </a:spcAft>
              <a:buNone/>
              <a:defRPr sz="1800"/>
            </a:lvl4pPr>
            <a:lvl5pPr marL="0" indent="-1819275" algn="l">
              <a:spcAft>
                <a:spcPts val="0"/>
              </a:spcAft>
              <a:buNone/>
              <a:defRPr sz="1600"/>
            </a:lvl5pPr>
            <a:lvl6pPr marL="0" indent="0" algn="l">
              <a:spcBef>
                <a:spcPts val="0"/>
              </a:spcBef>
              <a:spcAft>
                <a:spcPts val="0"/>
              </a:spcAft>
              <a:buNone/>
              <a:defRPr sz="1800"/>
            </a:lvl6pPr>
            <a:lvl7pPr marL="2743200" indent="0" algn="ctr">
              <a:buNone/>
              <a:defRPr sz="1600"/>
            </a:lvl7pPr>
            <a:lvl8pPr marL="3200400" indent="0" algn="ctr">
              <a:buNone/>
              <a:defRPr sz="1600"/>
            </a:lvl8pPr>
            <a:lvl9pPr marL="3657600" indent="0" algn="ctr">
              <a:buNone/>
              <a:defRPr sz="1600"/>
            </a:lvl9pPr>
          </a:lstStyle>
          <a:p>
            <a:pPr lvl="0"/>
            <a:r>
              <a:rPr lang="en-US"/>
              <a:t>Add supporting detail</a:t>
            </a:r>
          </a:p>
          <a:p>
            <a:pPr lvl="1"/>
            <a:r>
              <a:rPr lang="en-US"/>
              <a:t>Date</a:t>
            </a:r>
          </a:p>
        </p:txBody>
      </p:sp>
      <p:sp>
        <p:nvSpPr>
          <p:cNvPr id="15" name="Picture Placeholder 33"/>
          <p:cNvSpPr>
            <a:spLocks noGrp="1"/>
          </p:cNvSpPr>
          <p:nvPr>
            <p:ph type="pic" sz="quarter" idx="10" hasCustomPrompt="1"/>
          </p:nvPr>
        </p:nvSpPr>
        <p:spPr bwMode="gray">
          <a:xfrm>
            <a:off x="6102350" y="0"/>
            <a:ext cx="6089650" cy="6858000"/>
          </a:xfrm>
          <a:custGeom>
            <a:avLst/>
            <a:gdLst>
              <a:gd name="connsiteX0" fmla="*/ 0 w 6089650"/>
              <a:gd name="connsiteY0" fmla="*/ 0 h 6858000"/>
              <a:gd name="connsiteX1" fmla="*/ 1595374 w 6089650"/>
              <a:gd name="connsiteY1" fmla="*/ 0 h 6858000"/>
              <a:gd name="connsiteX2" fmla="*/ 1595374 w 6089650"/>
              <a:gd name="connsiteY2" fmla="*/ 2523300 h 6858000"/>
              <a:gd name="connsiteX3" fmla="*/ 2028381 w 6089650"/>
              <a:gd name="connsiteY3" fmla="*/ 2523300 h 6858000"/>
              <a:gd name="connsiteX4" fmla="*/ 4196207 w 6089650"/>
              <a:gd name="connsiteY4" fmla="*/ 0 h 6858000"/>
              <a:gd name="connsiteX5" fmla="*/ 6089650 w 6089650"/>
              <a:gd name="connsiteY5" fmla="*/ 0 h 6858000"/>
              <a:gd name="connsiteX6" fmla="*/ 6089650 w 6089650"/>
              <a:gd name="connsiteY6" fmla="*/ 149543 h 6858000"/>
              <a:gd name="connsiteX7" fmla="*/ 3336607 w 6089650"/>
              <a:gd name="connsiteY7" fmla="*/ 3429000 h 6858000"/>
              <a:gd name="connsiteX8" fmla="*/ 6089650 w 6089650"/>
              <a:gd name="connsiteY8" fmla="*/ 6708394 h 6858000"/>
              <a:gd name="connsiteX9" fmla="*/ 6089650 w 6089650"/>
              <a:gd name="connsiteY9" fmla="*/ 6858000 h 6858000"/>
              <a:gd name="connsiteX10" fmla="*/ 4197350 w 6089650"/>
              <a:gd name="connsiteY10" fmla="*/ 6858000 h 6858000"/>
              <a:gd name="connsiteX11" fmla="*/ 2049907 w 6089650"/>
              <a:gd name="connsiteY11" fmla="*/ 4309428 h 6858000"/>
              <a:gd name="connsiteX12" fmla="*/ 1595311 w 6089650"/>
              <a:gd name="connsiteY12" fmla="*/ 4309301 h 6858000"/>
              <a:gd name="connsiteX13" fmla="*/ 1595311 w 6089650"/>
              <a:gd name="connsiteY13" fmla="*/ 6858000 h 6858000"/>
              <a:gd name="connsiteX14" fmla="*/ 0 w 6089650"/>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89650" h="6858000">
                <a:moveTo>
                  <a:pt x="0" y="0"/>
                </a:moveTo>
                <a:lnTo>
                  <a:pt x="1595374" y="0"/>
                </a:lnTo>
                <a:lnTo>
                  <a:pt x="1595374" y="2523300"/>
                </a:lnTo>
                <a:lnTo>
                  <a:pt x="2028381" y="2523300"/>
                </a:lnTo>
                <a:lnTo>
                  <a:pt x="4196207" y="0"/>
                </a:lnTo>
                <a:lnTo>
                  <a:pt x="6089650" y="0"/>
                </a:lnTo>
                <a:lnTo>
                  <a:pt x="6089650" y="149543"/>
                </a:lnTo>
                <a:lnTo>
                  <a:pt x="3336607" y="3429000"/>
                </a:lnTo>
                <a:lnTo>
                  <a:pt x="6089650" y="6708394"/>
                </a:lnTo>
                <a:lnTo>
                  <a:pt x="6089650" y="6858000"/>
                </a:lnTo>
                <a:lnTo>
                  <a:pt x="4197350" y="6858000"/>
                </a:lnTo>
                <a:lnTo>
                  <a:pt x="2049907" y="4309428"/>
                </a:lnTo>
                <a:lnTo>
                  <a:pt x="1595311" y="4309301"/>
                </a:lnTo>
                <a:lnTo>
                  <a:pt x="1595311" y="6858000"/>
                </a:lnTo>
                <a:lnTo>
                  <a:pt x="0" y="6858000"/>
                </a:lnTo>
                <a:close/>
              </a:path>
            </a:pathLst>
          </a:custGeom>
          <a:solidFill>
            <a:schemeClr val="bg2"/>
          </a:solidFill>
        </p:spPr>
        <p:txBody>
          <a:bodyPr wrap="square" anchor="t">
            <a:noAutofit/>
          </a:bodyPr>
          <a:lstStyle>
            <a:lvl1pPr algn="l">
              <a:defRPr sz="1100" b="0">
                <a:solidFill>
                  <a:schemeClr val="tx1"/>
                </a:solidFill>
              </a:defRPr>
            </a:lvl1pPr>
          </a:lstStyle>
          <a:p>
            <a:r>
              <a:rPr lang="en-US"/>
              <a:t>Click to insert image</a:t>
            </a:r>
          </a:p>
        </p:txBody>
      </p:sp>
      <p:pic>
        <p:nvPicPr>
          <p:cNvPr id="7" name="Picture 2" descr="Special Investment Facilitation Council (SIFC) - Embassy of Pakistan Amman"/>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29524" y="5135858"/>
            <a:ext cx="1122376" cy="1121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Slide">
    <p:bg>
      <p:bgPr>
        <a:solidFill>
          <a:schemeClr val="bg1"/>
        </a:solid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bwMode="gray">
          <a:xfrm>
            <a:off x="376237" y="381000"/>
            <a:ext cx="11434763" cy="5335587"/>
          </a:xfrm>
        </p:spPr>
        <p:txBody>
          <a:bodyPr/>
          <a:lstStyle>
            <a:lvl1pPr marL="723900" marR="0" indent="-723900" algn="l" defTabSz="914400" rtl="0" eaLnBrk="1" fontAlgn="auto" latinLnBrk="0" hangingPunct="1">
              <a:lnSpc>
                <a:spcPct val="90000"/>
              </a:lnSpc>
              <a:spcBef>
                <a:spcPts val="900"/>
              </a:spcBef>
              <a:spcAft>
                <a:spcPts val="0"/>
              </a:spcAft>
              <a:buClrTx/>
              <a:buSzTx/>
              <a:buFont typeface="+mj-lt"/>
              <a:buAutoNum type="arabicPeriod"/>
              <a:defRPr sz="3800" b="1">
                <a:solidFill>
                  <a:schemeClr val="tx2"/>
                </a:solidFill>
              </a:defRPr>
            </a:lvl1pPr>
            <a:lvl2pPr marL="1376680" indent="-628650">
              <a:spcBef>
                <a:spcPts val="0"/>
              </a:spcBef>
              <a:spcAft>
                <a:spcPts val="0"/>
              </a:spcAft>
              <a:buClr>
                <a:schemeClr val="tx2"/>
              </a:buClr>
              <a:buFont typeface="+mj-lt"/>
              <a:buAutoNum type="arabicPeriod"/>
              <a:defRPr sz="3800" b="1">
                <a:solidFill>
                  <a:schemeClr val="tx2"/>
                </a:solidFill>
              </a:defRPr>
            </a:lvl2pPr>
            <a:lvl3pPr marL="955675" indent="-954405">
              <a:spcBef>
                <a:spcPts val="0"/>
              </a:spcBef>
              <a:spcAft>
                <a:spcPts val="0"/>
              </a:spcAft>
              <a:buFont typeface="+mj-lt"/>
              <a:buAutoNum type="arabicPeriod"/>
              <a:defRPr sz="6000" b="1">
                <a:solidFill>
                  <a:schemeClr val="tx2"/>
                </a:solidFill>
              </a:defRPr>
            </a:lvl3pPr>
            <a:lvl4pPr marL="955675" indent="-954405">
              <a:spcBef>
                <a:spcPts val="0"/>
              </a:spcBef>
              <a:spcAft>
                <a:spcPts val="0"/>
              </a:spcAft>
              <a:buFont typeface="+mj-lt"/>
              <a:buAutoNum type="arabicPeriod"/>
              <a:defRPr sz="6000" b="1">
                <a:solidFill>
                  <a:schemeClr val="tx2"/>
                </a:solidFill>
              </a:defRPr>
            </a:lvl4pPr>
            <a:lvl5pPr marL="955675" indent="-954405">
              <a:spcBef>
                <a:spcPts val="0"/>
              </a:spcBef>
              <a:spcAft>
                <a:spcPts val="0"/>
              </a:spcAft>
              <a:buFont typeface="+mj-lt"/>
              <a:buAutoNum type="arabicPeriod"/>
              <a:defRPr sz="6000" b="1">
                <a:solidFill>
                  <a:schemeClr val="tx2"/>
                </a:solidFill>
              </a:defRPr>
            </a:lvl5pPr>
          </a:lstStyle>
          <a:p>
            <a:pPr lvl="0"/>
            <a:r>
              <a:rPr lang="en-US"/>
              <a:t>Chapter heading</a:t>
            </a:r>
          </a:p>
          <a:p>
            <a:pPr lvl="1"/>
            <a:r>
              <a:rPr lang="en-US"/>
              <a:t>xxx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Chapter">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715" imgH="5715" progId="TCLayout.ActiveDocument.1">
                  <p:embed/>
                </p:oleObj>
              </mc:Choice>
              <mc:Fallback>
                <p:oleObj name="think-cell Slide" r:id="rId4" imgW="5715" imgH="5715" progId="TCLayout.ActiveDocument.1">
                  <p:embed/>
                  <p:pic>
                    <p:nvPicPr>
                      <p:cNvPr id="0"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US" sz="3800" b="1" i="0" baseline="0" err="1">
              <a:solidFill>
                <a:schemeClr val="tx1"/>
              </a:solidFill>
              <a:latin typeface="Arial" panose="020B0604020202020204" pitchFamily="34" charset="0"/>
              <a:ea typeface="+mj-ea"/>
              <a:cs typeface="+mj-cs"/>
              <a:sym typeface="Arial" panose="020B0604020202020204" pitchFamily="34" charset="0"/>
            </a:endParaRPr>
          </a:p>
        </p:txBody>
      </p:sp>
      <p:sp>
        <p:nvSpPr>
          <p:cNvPr id="5" name="Title 4"/>
          <p:cNvSpPr>
            <a:spLocks noGrp="1"/>
          </p:cNvSpPr>
          <p:nvPr>
            <p:ph type="title" hasCustomPrompt="1"/>
          </p:nvPr>
        </p:nvSpPr>
        <p:spPr bwMode="gray">
          <a:xfrm>
            <a:off x="381001" y="381000"/>
            <a:ext cx="5334000" cy="2670175"/>
          </a:xfrm>
        </p:spPr>
        <p:txBody>
          <a:bodyPr>
            <a:noAutofit/>
          </a:bodyPr>
          <a:lstStyle>
            <a:lvl1pPr marL="0" marR="0" indent="0" algn="l" defTabSz="914400" rtl="0" eaLnBrk="1" fontAlgn="auto" latinLnBrk="0" hangingPunct="1">
              <a:lnSpc>
                <a:spcPct val="90000"/>
              </a:lnSpc>
              <a:spcBef>
                <a:spcPts val="0"/>
              </a:spcBef>
              <a:spcAft>
                <a:spcPts val="600"/>
              </a:spcAft>
              <a:buClrTx/>
              <a:buSzTx/>
              <a:buFontTx/>
              <a:buNone/>
              <a:defRPr lang="en-GB" sz="3800" b="1" smtClean="0">
                <a:solidFill>
                  <a:schemeClr val="tx2"/>
                </a:solidFill>
                <a:effectLst/>
              </a:defRPr>
            </a:lvl1pPr>
          </a:lstStyle>
          <a:p>
            <a:r>
              <a:rPr lang="en-US" b="1">
                <a:effectLst/>
                <a:latin typeface="Arial" panose="020B0604020202020204" pitchFamily="34" charset="0"/>
              </a:rPr>
              <a:t>Add an optional sub-chapter that supports the narrative</a:t>
            </a:r>
            <a:endParaRPr lang="en-US">
              <a:effectLst/>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715" imgH="5715" progId="TCLayout.ActiveDocument.1">
                  <p:embed/>
                </p:oleObj>
              </mc:Choice>
              <mc:Fallback>
                <p:oleObj name="think-cell Slide" r:id="rId4" imgW="5715" imgH="5715" progId="TCLayout.ActiveDocument.1">
                  <p:embed/>
                  <p:pic>
                    <p:nvPicPr>
                      <p:cNvPr id="0"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1" hidden="1"/>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US" sz="2000" b="1" i="0" baseline="0" err="1">
              <a:solidFill>
                <a:schemeClr val="tx1"/>
              </a:solidFill>
              <a:latin typeface="Arial" panose="020B0604020202020204" pitchFamily="34" charset="0"/>
              <a:ea typeface="+mj-ea"/>
              <a:cs typeface="+mj-cs"/>
              <a:sym typeface="Arial" panose="020B0604020202020204" pitchFamily="34" charset="0"/>
            </a:endParaRPr>
          </a:p>
        </p:txBody>
      </p:sp>
      <p:sp>
        <p:nvSpPr>
          <p:cNvPr id="6" name="Title 5"/>
          <p:cNvSpPr>
            <a:spLocks noGrp="1"/>
          </p:cNvSpPr>
          <p:nvPr>
            <p:ph type="title" hasCustomPrompt="1"/>
          </p:nvPr>
        </p:nvSpPr>
        <p:spPr bwMode="gray">
          <a:xfrm>
            <a:off x="381000" y="381000"/>
            <a:ext cx="2286000" cy="2215991"/>
          </a:xfrm>
        </p:spPr>
        <p:txBody>
          <a:bodyPr/>
          <a:lstStyle>
            <a:lvl1pPr>
              <a:defRPr/>
            </a:lvl1pPr>
          </a:lstStyle>
          <a:p>
            <a:r>
              <a:rPr lang="en-US"/>
              <a:t>Key message. </a:t>
            </a:r>
            <a:br>
              <a:rPr lang="en-US"/>
            </a:br>
            <a:r>
              <a:rPr lang="en-US"/>
              <a:t>If the audience reads just this, it will be enough. Make every word count. Say it like you would in the room.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sp>
        <p:nvSpPr>
          <p:cNvPr id="8" name="Rectangle 7"/>
          <p:cNvSpPr/>
          <p:nvPr userDrawn="1"/>
        </p:nvSpPr>
        <p:spPr bwMode="gray">
          <a:xfrm>
            <a:off x="-317592" y="-1587"/>
            <a:ext cx="32400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60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hasCustomPrompt="1"/>
          </p:nvPr>
        </p:nvSpPr>
        <p:spPr bwMode="gray">
          <a:xfrm>
            <a:off x="381001" y="381000"/>
            <a:ext cx="5334000" cy="830997"/>
          </a:xfrm>
        </p:spPr>
        <p:txBody>
          <a:bodyPr wrap="square" lIns="0" tIns="0" rIns="0" bIns="0" anchorCtr="0">
            <a:spAutoFit/>
          </a:bodyPr>
          <a:lstStyle>
            <a:lvl1pPr>
              <a:defRPr/>
            </a:lvl1pPr>
          </a:lstStyle>
          <a:p>
            <a:r>
              <a:rPr lang="en-US"/>
              <a:t>Key message. If the audience reads just this, it will be enough. Make every word count. Say it like you would in the room.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715" imgH="5715" progId="TCLayout.ActiveDocument.1">
                  <p:embed/>
                </p:oleObj>
              </mc:Choice>
              <mc:Fallback>
                <p:oleObj name="think-cell Slide" r:id="rId4" imgW="5715" imgH="5715" progId="TCLayout.ActiveDocument.1">
                  <p:embed/>
                  <p:pic>
                    <p:nvPicPr>
                      <p:cNvPr id="0"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1" hidden="1"/>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US" sz="2000" b="1" i="0" baseline="0" err="1">
              <a:solidFill>
                <a:schemeClr val="tx1"/>
              </a:solidFill>
              <a:latin typeface="Arial" panose="020B0604020202020204" pitchFamily="34" charset="0"/>
              <a:ea typeface="+mj-ea"/>
              <a:cs typeface="+mj-cs"/>
              <a:sym typeface="Arial" panose="020B0604020202020204" pitchFamily="34" charset="0"/>
            </a:endParaRPr>
          </a:p>
        </p:txBody>
      </p:sp>
      <p:sp>
        <p:nvSpPr>
          <p:cNvPr id="29" name="Rectangle 28"/>
          <p:cNvSpPr/>
          <p:nvPr userDrawn="1"/>
        </p:nvSpPr>
        <p:spPr bwMode="gray">
          <a:xfrm>
            <a:off x="0" y="1524001"/>
            <a:ext cx="3179676" cy="533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60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p:cNvSpPr/>
          <p:nvPr userDrawn="1"/>
        </p:nvSpPr>
        <p:spPr bwMode="gray">
          <a:xfrm>
            <a:off x="0" y="-1587"/>
            <a:ext cx="12192000" cy="1525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60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Title 1"/>
          <p:cNvSpPr>
            <a:spLocks noGrp="1"/>
          </p:cNvSpPr>
          <p:nvPr>
            <p:ph type="title" hasCustomPrompt="1"/>
          </p:nvPr>
        </p:nvSpPr>
        <p:spPr bwMode="gray">
          <a:xfrm>
            <a:off x="381001" y="381000"/>
            <a:ext cx="8001000" cy="830997"/>
          </a:xfrm>
        </p:spPr>
        <p:txBody>
          <a:bodyPr vert="horz" wrap="square" lIns="0" tIns="0" rIns="0" bIns="0" anchorCtr="0">
            <a:noAutofit/>
          </a:bodyPr>
          <a:lstStyle>
            <a:lvl1pPr>
              <a:defRPr/>
            </a:lvl1pPr>
          </a:lstStyle>
          <a:p>
            <a:r>
              <a:rPr lang="en-US" dirty="0"/>
              <a:t>Key message. If the audience reads just this, it will be enough. Make every word count. Say it like you would in the room.</a:t>
            </a:r>
          </a:p>
        </p:txBody>
      </p:sp>
      <p:sp>
        <p:nvSpPr>
          <p:cNvPr id="5" name="TextBox 3"/>
          <p:cNvSpPr txBox="1"/>
          <p:nvPr userDrawn="1"/>
        </p:nvSpPr>
        <p:spPr bwMode="gray">
          <a:xfrm>
            <a:off x="371475" y="6226175"/>
            <a:ext cx="377825" cy="276225"/>
          </a:xfrm>
          <a:prstGeom prst="rect">
            <a:avLst/>
          </a:prstGeom>
          <a:noFill/>
          <a:ln w="6350">
            <a:noFill/>
            <a:miter lim="800000"/>
          </a:ln>
          <a:extLst>
            <a:ext uri="{909E8E84-426E-40DD-AFC4-6F175D3DCCD1}">
              <a14:hiddenFill xmlns:a14="http://schemas.microsoft.com/office/drawing/2010/main">
                <a:solidFill>
                  <a:srgbClr val="FFFFFF">
                    <a:lumMod val="100000"/>
                  </a:srgbClr>
                </a:solidFill>
              </a14:hiddenFill>
            </a:ext>
          </a:extLst>
        </p:spPr>
        <p:txBody>
          <a:bodyPr wrap="none" lIns="0" tIns="0" rIns="0" bIns="0" rtlCol="0" anchor="b" anchorCtr="0">
            <a:noAutofit/>
          </a:bodyPr>
          <a:lstStyle/>
          <a:p>
            <a:pPr algn="l">
              <a:lnSpc>
                <a:spcPct val="90000"/>
              </a:lnSpc>
            </a:pPr>
            <a:fld id="{6CE8C368-3382-4C28-AE75-DF7C05ACA19D}" type="slidenum">
              <a:rPr lang="en-US" sz="1000" b="0">
                <a:solidFill>
                  <a:schemeClr val="tx1">
                    <a:lumMod val="100000"/>
                  </a:schemeClr>
                </a:solidFill>
                <a:latin typeface="Arial" panose="020B0604020202020204" pitchFamily="34" charset="0"/>
              </a:rPr>
              <a:t>‹#›</a:t>
            </a:fld>
            <a:endParaRPr lang="en-US" sz="1000" b="0">
              <a:solidFill>
                <a:schemeClr val="tx1">
                  <a:lumMod val="100000"/>
                </a:schemeClr>
              </a:solidFill>
              <a:latin typeface="Arial" panose="020B0604020202020204" pitchFamily="34" charset="0"/>
            </a:endParaRPr>
          </a:p>
        </p:txBody>
      </p:sp>
      <p:pic>
        <p:nvPicPr>
          <p:cNvPr id="6" name="Picture 2" descr="Special Investment Facilitation Council (SIFC) - Embassy of Pakistan Amman"/>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567975" y="69276"/>
            <a:ext cx="624025" cy="6234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005C2F"/>
                </a:solidFill>
                <a:latin typeface="SimSun"/>
                <a:cs typeface="SimSun"/>
              </a:defRPr>
            </a:lvl1pPr>
          </a:lstStyle>
          <a:p>
            <a:endParaRPr/>
          </a:p>
        </p:txBody>
      </p:sp>
      <p:sp>
        <p:nvSpPr>
          <p:cNvPr id="3" name="Holder 3"/>
          <p:cNvSpPr>
            <a:spLocks noGrp="1"/>
          </p:cNvSpPr>
          <p:nvPr>
            <p:ph type="body" idx="1"/>
          </p:nvPr>
        </p:nvSpPr>
        <p:spPr/>
        <p:txBody>
          <a:bodyPr lIns="0" tIns="0" rIns="0" bIns="0"/>
          <a:lstStyle>
            <a:lvl1pPr>
              <a:defRPr sz="1300" b="0" i="0">
                <a:solidFill>
                  <a:srgbClr val="1E1E1E"/>
                </a:solidFill>
                <a:latin typeface="SimSun"/>
                <a:cs typeface="SimSun"/>
              </a:defRPr>
            </a:lvl1pPr>
          </a:lstStyle>
          <a:p>
            <a:endParaRPr/>
          </a:p>
        </p:txBody>
      </p:sp>
      <p:sp>
        <p:nvSpPr>
          <p:cNvPr id="4" name="Holder 4"/>
          <p:cNvSpPr>
            <a:spLocks noGrp="1"/>
          </p:cNvSpPr>
          <p:nvPr>
            <p:ph type="ftr" sz="quarter" idx="5"/>
          </p:nvPr>
        </p:nvSpPr>
        <p:spPr>
          <a:xfrm>
            <a:off x="4145280" y="6377940"/>
            <a:ext cx="3901439"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8/6/2025</a:t>
            </a:fld>
            <a:endParaRPr lang="en-US"/>
          </a:p>
        </p:txBody>
      </p:sp>
      <p:sp>
        <p:nvSpPr>
          <p:cNvPr id="6" name="Holder 6"/>
          <p:cNvSpPr>
            <a:spLocks noGrp="1"/>
          </p:cNvSpPr>
          <p:nvPr>
            <p:ph type="sldNum" sz="quarter" idx="7"/>
          </p:nvPr>
        </p:nvSpPr>
        <p:spPr>
          <a:xfrm>
            <a:off x="346151" y="6359668"/>
            <a:ext cx="191134" cy="152400"/>
          </a:xfrm>
          <a:prstGeom prst="rect">
            <a:avLst/>
          </a:prstGeom>
        </p:spPr>
        <p:txBody>
          <a:bodyPr lIns="0" tIns="0" rIns="0" bIns="0"/>
          <a:lstStyle>
            <a:lvl1pPr>
              <a:defRPr sz="1000" b="0" i="0">
                <a:solidFill>
                  <a:srgbClr val="1E1E1E"/>
                </a:solidFill>
                <a:latin typeface="Arial"/>
                <a:cs typeface="Arial"/>
              </a:defRPr>
            </a:lvl1pPr>
          </a:lstStyle>
          <a:p>
            <a:pPr marL="25400">
              <a:lnSpc>
                <a:spcPct val="100000"/>
              </a:lnSpc>
            </a:pPr>
            <a:fld id="{81D60167-4931-47E6-BA6A-407CBD079E47}" type="slidenum">
              <a:rPr sz="1200" dirty="0">
                <a:solidFill>
                  <a:srgbClr val="000000"/>
                </a:solidFill>
                <a:latin typeface="Arial"/>
                <a:cs typeface="Arial"/>
              </a:rPr>
              <a:t>‹#›</a:t>
            </a:fld>
            <a:endParaRPr sz="1200">
              <a:latin typeface="Arial"/>
              <a:cs typeface="Arial"/>
            </a:endParaRPr>
          </a:p>
        </p:txBody>
      </p:sp>
    </p:spTree>
    <p:extLst>
      <p:ext uri="{BB962C8B-B14F-4D97-AF65-F5344CB8AC3E}">
        <p14:creationId xmlns:p14="http://schemas.microsoft.com/office/powerpoint/2010/main" val="150579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005C2F"/>
                </a:solidFill>
                <a:latin typeface="SimSun"/>
                <a:cs typeface="SimSu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5280" y="6377940"/>
            <a:ext cx="3901439"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8/6/2025</a:t>
            </a:fld>
            <a:endParaRPr lang="en-US"/>
          </a:p>
        </p:txBody>
      </p:sp>
      <p:sp>
        <p:nvSpPr>
          <p:cNvPr id="7" name="Holder 7"/>
          <p:cNvSpPr>
            <a:spLocks noGrp="1"/>
          </p:cNvSpPr>
          <p:nvPr>
            <p:ph type="sldNum" sz="quarter" idx="7"/>
          </p:nvPr>
        </p:nvSpPr>
        <p:spPr>
          <a:xfrm>
            <a:off x="346151" y="6359668"/>
            <a:ext cx="191134" cy="152400"/>
          </a:xfrm>
          <a:prstGeom prst="rect">
            <a:avLst/>
          </a:prstGeom>
        </p:spPr>
        <p:txBody>
          <a:bodyPr lIns="0" tIns="0" rIns="0" bIns="0"/>
          <a:lstStyle>
            <a:lvl1pPr>
              <a:defRPr sz="1000" b="0" i="0">
                <a:solidFill>
                  <a:srgbClr val="1E1E1E"/>
                </a:solidFill>
                <a:latin typeface="Arial"/>
                <a:cs typeface="Arial"/>
              </a:defRPr>
            </a:lvl1pPr>
          </a:lstStyle>
          <a:p>
            <a:pPr marL="25400">
              <a:lnSpc>
                <a:spcPct val="100000"/>
              </a:lnSpc>
            </a:pPr>
            <a:fld id="{81D60167-4931-47E6-BA6A-407CBD079E47}" type="slidenum">
              <a:rPr sz="1200" dirty="0">
                <a:solidFill>
                  <a:srgbClr val="000000"/>
                </a:solidFill>
                <a:latin typeface="Arial"/>
                <a:cs typeface="Arial"/>
              </a:rPr>
              <a:t>‹#›</a:t>
            </a:fld>
            <a:endParaRPr sz="1200">
              <a:latin typeface="Arial"/>
              <a:cs typeface="Arial"/>
            </a:endParaRPr>
          </a:p>
        </p:txBody>
      </p:sp>
    </p:spTree>
    <p:extLst>
      <p:ext uri="{BB962C8B-B14F-4D97-AF65-F5344CB8AC3E}">
        <p14:creationId xmlns:p14="http://schemas.microsoft.com/office/powerpoint/2010/main" val="3987981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715" imgH="5715" progId="TCLayout.ActiveDocument.1">
                  <p:embed/>
                </p:oleObj>
              </mc:Choice>
              <mc:Fallback>
                <p:oleObj name="think-cell Slide" r:id="rId4" imgW="5715" imgH="5715" progId="TCLayout.ActiveDocument.1">
                  <p:embed/>
                  <p:pic>
                    <p:nvPicPr>
                      <p:cNvPr id="0"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US" sz="38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3" name="Title 2"/>
          <p:cNvSpPr>
            <a:spLocks noGrp="1"/>
          </p:cNvSpPr>
          <p:nvPr>
            <p:ph type="ctrTitle" hasCustomPrompt="1"/>
          </p:nvPr>
        </p:nvSpPr>
        <p:spPr bwMode="gray">
          <a:xfrm>
            <a:off x="381001" y="381000"/>
            <a:ext cx="5334000" cy="1518442"/>
          </a:xfrm>
        </p:spPr>
        <p:txBody>
          <a:bodyPr lIns="0" rIns="0" anchor="t">
            <a:noAutofit/>
          </a:bodyPr>
          <a:lstStyle>
            <a:lvl1pPr algn="l">
              <a:lnSpc>
                <a:spcPct val="90000"/>
              </a:lnSpc>
              <a:spcBef>
                <a:spcPts val="0"/>
              </a:spcBef>
              <a:spcAft>
                <a:spcPts val="0"/>
              </a:spcAft>
              <a:defRPr sz="3800"/>
            </a:lvl1pPr>
          </a:lstStyle>
          <a:p>
            <a:r>
              <a:rPr lang="en-US"/>
              <a:t>What are you here </a:t>
            </a:r>
            <a:br>
              <a:rPr lang="en-US"/>
            </a:br>
            <a:r>
              <a:rPr lang="en-US"/>
              <a:t>to say? Set the tone.</a:t>
            </a:r>
          </a:p>
        </p:txBody>
      </p:sp>
      <p:sp>
        <p:nvSpPr>
          <p:cNvPr id="6" name="Subtitle 5"/>
          <p:cNvSpPr>
            <a:spLocks noGrp="1"/>
          </p:cNvSpPr>
          <p:nvPr>
            <p:ph type="subTitle" idx="1" hasCustomPrompt="1"/>
          </p:nvPr>
        </p:nvSpPr>
        <p:spPr bwMode="gray">
          <a:xfrm>
            <a:off x="381001" y="2667000"/>
            <a:ext cx="5334000" cy="1143000"/>
          </a:xfrm>
        </p:spPr>
        <p:txBody>
          <a:bodyPr lIns="0" rIns="0"/>
          <a:lstStyle>
            <a:lvl1pPr marL="0" indent="9525" algn="l">
              <a:lnSpc>
                <a:spcPct val="90000"/>
              </a:lnSpc>
              <a:spcBef>
                <a:spcPts val="0"/>
              </a:spcBef>
              <a:spcAft>
                <a:spcPts val="0"/>
              </a:spcAft>
              <a:buNone/>
              <a:defRPr sz="2000" b="1"/>
            </a:lvl1pPr>
            <a:lvl2pPr marL="0" marR="0" indent="9525" algn="l" defTabSz="914400" rtl="0" eaLnBrk="1" fontAlgn="auto" latinLnBrk="0" hangingPunct="1">
              <a:lnSpc>
                <a:spcPct val="90000"/>
              </a:lnSpc>
              <a:spcBef>
                <a:spcPts val="0"/>
              </a:spcBef>
              <a:spcAft>
                <a:spcPts val="0"/>
              </a:spcAft>
              <a:buClrTx/>
              <a:buSzTx/>
              <a:buFont typeface="System Font Regular"/>
              <a:buNone/>
              <a:defRPr sz="2000"/>
            </a:lvl2pPr>
            <a:lvl3pPr marL="0" indent="0" algn="l">
              <a:spcBef>
                <a:spcPts val="0"/>
              </a:spcBef>
              <a:spcAft>
                <a:spcPts val="0"/>
              </a:spcAft>
              <a:buNone/>
              <a:defRPr sz="1800"/>
            </a:lvl3pPr>
            <a:lvl4pPr marL="0" indent="9525" algn="l">
              <a:spcBef>
                <a:spcPts val="0"/>
              </a:spcBef>
              <a:spcAft>
                <a:spcPts val="0"/>
              </a:spcAft>
              <a:buNone/>
              <a:defRPr sz="1800"/>
            </a:lvl4pPr>
            <a:lvl5pPr marL="0" indent="-1819275" algn="l">
              <a:spcAft>
                <a:spcPts val="0"/>
              </a:spcAft>
              <a:buNone/>
              <a:defRPr sz="1600"/>
            </a:lvl5pPr>
            <a:lvl6pPr marL="0" indent="0" algn="l">
              <a:spcBef>
                <a:spcPts val="0"/>
              </a:spcBef>
              <a:spcAft>
                <a:spcPts val="0"/>
              </a:spcAft>
              <a:buNone/>
              <a:defRPr sz="1800"/>
            </a:lvl6pPr>
            <a:lvl7pPr marL="2743200" indent="0" algn="ctr">
              <a:buNone/>
              <a:defRPr sz="1600"/>
            </a:lvl7pPr>
            <a:lvl8pPr marL="3200400" indent="0" algn="ctr">
              <a:buNone/>
              <a:defRPr sz="1600"/>
            </a:lvl8pPr>
            <a:lvl9pPr marL="3657600" indent="0" algn="ctr">
              <a:buNone/>
              <a:defRPr sz="1600"/>
            </a:lvl9pPr>
          </a:lstStyle>
          <a:p>
            <a:pPr lvl="0"/>
            <a:r>
              <a:rPr lang="en-US"/>
              <a:t>Add supporting detail</a:t>
            </a:r>
          </a:p>
          <a:p>
            <a:pPr lvl="1"/>
            <a:r>
              <a:rPr lang="en-US"/>
              <a:t>Date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em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oleObject" Target="../embeddings/oleObject6.bin"/><Relationship Id="rId5" Type="http://schemas.openxmlformats.org/officeDocument/2006/relationships/slideLayout" Target="../slideLayouts/slideLayout13.xml"/><Relationship Id="rId10" Type="http://schemas.openxmlformats.org/officeDocument/2006/relationships/tags" Target="../tags/tag13.xml"/><Relationship Id="rId4" Type="http://schemas.openxmlformats.org/officeDocument/2006/relationships/slideLayout" Target="../slideLayouts/slideLayout12.xml"/><Relationship Id="rId9" Type="http://schemas.openxmlformats.org/officeDocument/2006/relationships/tags" Target="../tags/tag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5715" imgH="5715" progId="TCLayout.ActiveDocument.1">
                  <p:embed/>
                </p:oleObj>
              </mc:Choice>
              <mc:Fallback>
                <p:oleObj name="think-cell Slide" r:id="rId12" imgW="5715" imgH="5715" progId="TCLayout.ActiveDocument.1">
                  <p:embed/>
                  <p:pic>
                    <p:nvPicPr>
                      <p:cNvPr id="0" name="Object 4" hidden="1"/>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1"/>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US" sz="2000" b="1" i="0" baseline="0" err="1">
              <a:solidFill>
                <a:schemeClr val="tx1"/>
              </a:solidFill>
              <a:latin typeface="Arial" panose="020B0604020202020204" pitchFamily="34" charset="0"/>
              <a:ea typeface="+mj-ea"/>
              <a:cs typeface="+mj-cs"/>
              <a:sym typeface="Arial" panose="020B0604020202020204" pitchFamily="34" charset="0"/>
            </a:endParaRPr>
          </a:p>
        </p:txBody>
      </p:sp>
      <p:sp>
        <p:nvSpPr>
          <p:cNvPr id="15" name="Rectangle 14"/>
          <p:cNvSpPr/>
          <p:nvPr userDrawn="1"/>
        </p:nvSpPr>
        <p:spPr bwMode="gray">
          <a:xfrm>
            <a:off x="0" y="0"/>
            <a:ext cx="3048000" cy="685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60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itle Placeholder 1"/>
          <p:cNvSpPr>
            <a:spLocks noGrp="1"/>
          </p:cNvSpPr>
          <p:nvPr>
            <p:ph type="title"/>
          </p:nvPr>
        </p:nvSpPr>
        <p:spPr bwMode="gray">
          <a:xfrm>
            <a:off x="381000" y="381000"/>
            <a:ext cx="2286000" cy="2215991"/>
          </a:xfrm>
          <a:prstGeom prst="rect">
            <a:avLst/>
          </a:prstGeom>
        </p:spPr>
        <p:txBody>
          <a:bodyPr vert="horz" wrap="square" lIns="0" tIns="0" rIns="0" bIns="0" rtlCol="0" anchor="t" anchorCtr="0">
            <a:noAutofit/>
          </a:bodyPr>
          <a:lstStyle/>
          <a:p>
            <a:r>
              <a:rPr lang="en-US"/>
              <a:t>Key message. </a:t>
            </a:r>
            <a:br>
              <a:rPr lang="en-US"/>
            </a:br>
            <a:r>
              <a:rPr lang="en-US"/>
              <a:t>If the audience reads just this, it will be enough. Make every word count. Say it like you would in the room.</a:t>
            </a:r>
            <a:endParaRPr lang="en-US" noProof="0"/>
          </a:p>
        </p:txBody>
      </p:sp>
      <p:sp>
        <p:nvSpPr>
          <p:cNvPr id="6" name="Text Placeholder 5"/>
          <p:cNvSpPr>
            <a:spLocks noGrp="1"/>
          </p:cNvSpPr>
          <p:nvPr>
            <p:ph type="body" idx="1"/>
          </p:nvPr>
        </p:nvSpPr>
        <p:spPr bwMode="gray">
          <a:xfrm>
            <a:off x="3429000" y="381000"/>
            <a:ext cx="8378824" cy="5715000"/>
          </a:xfrm>
          <a:prstGeom prst="rect">
            <a:avLst/>
          </a:prstGeom>
        </p:spPr>
        <p:txBody>
          <a:bodyPr vert="horz" lIns="0" tIns="0" rIns="0" bIns="0" rtlCol="0">
            <a:noAutofit/>
          </a:bodyPr>
          <a:lstStyle/>
          <a:p>
            <a:pPr marL="0" lvl="0" indent="0" algn="l" defTabSz="914400" rtl="0" eaLnBrk="1" latinLnBrk="0" hangingPunct="1">
              <a:lnSpc>
                <a:spcPct val="90000"/>
              </a:lnSpc>
              <a:spcBef>
                <a:spcPts val="600"/>
              </a:spcBef>
              <a:spcAft>
                <a:spcPts val="600"/>
              </a:spcAft>
              <a:buFont typeface="Arial" panose="020B0604020202020204" pitchFamily="34" charset="0"/>
              <a:buNone/>
            </a:pPr>
            <a:r>
              <a:rPr lang="en-US" noProof="0"/>
              <a:t>This is where you make your case with relevant evidence and information. Keep sentences concise. Avoid jargon and repetition.</a:t>
            </a:r>
          </a:p>
          <a:p>
            <a:pPr lvl="1"/>
            <a:r>
              <a:rPr lang="en-US" noProof="0"/>
              <a:t>Bullet 1: Second level</a:t>
            </a:r>
          </a:p>
          <a:p>
            <a:pPr lvl="2"/>
            <a:r>
              <a:rPr lang="en-US" noProof="0"/>
              <a:t>Bullet 2: Third level</a:t>
            </a:r>
          </a:p>
          <a:p>
            <a:pPr lvl="3"/>
            <a:r>
              <a:rPr lang="en-US" noProof="0"/>
              <a:t>Bullet 3: Fourth level</a:t>
            </a:r>
          </a:p>
          <a:p>
            <a:pPr lvl="4"/>
            <a:r>
              <a:rPr lang="en-US" noProof="0"/>
              <a:t>Bullet 4: Fifth level</a:t>
            </a:r>
          </a:p>
        </p:txBody>
      </p:sp>
      <p:sp>
        <p:nvSpPr>
          <p:cNvPr id="21" name="TextBox 20"/>
          <p:cNvSpPr txBox="1"/>
          <p:nvPr userDrawn="1"/>
        </p:nvSpPr>
        <p:spPr bwMode="gray">
          <a:xfrm>
            <a:off x="371475" y="6226175"/>
            <a:ext cx="377825" cy="276225"/>
          </a:xfrm>
          <a:prstGeom prst="rect">
            <a:avLst/>
          </a:prstGeom>
          <a:noFill/>
          <a:ln w="6350">
            <a:noFill/>
            <a:miter lim="800000"/>
          </a:ln>
          <a:extLst>
            <a:ext uri="{909E8E84-426E-40DD-AFC4-6F175D3DCCD1}">
              <a14:hiddenFill xmlns:a14="http://schemas.microsoft.com/office/drawing/2010/main">
                <a:solidFill>
                  <a:srgbClr val="FFFFFF">
                    <a:lumMod val="100000"/>
                  </a:srgbClr>
                </a:solidFill>
              </a14:hiddenFill>
            </a:ext>
          </a:extLst>
        </p:spPr>
        <p:txBody>
          <a:bodyPr wrap="none" lIns="0" tIns="0" rIns="0" bIns="0" rtlCol="0" anchor="b" anchorCtr="0">
            <a:noAutofit/>
          </a:bodyPr>
          <a:lstStyle/>
          <a:p>
            <a:pPr algn="l">
              <a:lnSpc>
                <a:spcPct val="90000"/>
              </a:lnSpc>
            </a:pPr>
            <a:fld id="{6CE8C368-3382-4C28-AE75-DF7C05ACA19D}" type="slidenum">
              <a:rPr lang="en-US" sz="1000" b="0">
                <a:solidFill>
                  <a:schemeClr val="tx1">
                    <a:lumMod val="100000"/>
                  </a:schemeClr>
                </a:solidFill>
                <a:latin typeface="Arial" panose="020B0604020202020204" pitchFamily="34" charset="0"/>
              </a:rPr>
              <a:t>‹#›</a:t>
            </a:fld>
            <a:endParaRPr lang="en-US" sz="1000" b="0">
              <a:solidFill>
                <a:schemeClr val="tx1">
                  <a:lumMod val="100000"/>
                </a:schemeClr>
              </a:solidFill>
              <a:latin typeface="Arial" panose="020B0604020202020204" pitchFamily="34" charset="0"/>
            </a:endParaRPr>
          </a:p>
        </p:txBody>
      </p:sp>
      <p:pic>
        <p:nvPicPr>
          <p:cNvPr id="8" name="Picture 2" descr="Special Investment Facilitation Council (SIFC) - Embassy of Pakistan Amma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567975" y="69276"/>
            <a:ext cx="624025" cy="62344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3" r:id="rId7"/>
    <p:sldLayoutId id="2147483664" r:id="rId8"/>
  </p:sldLayoutIdLst>
  <p:hf hdr="0" ftr="0" dt="0"/>
  <p:txStyles>
    <p:titleStyle>
      <a:lvl1pPr marL="0" algn="l" defTabSz="914400" rtl="0" eaLnBrk="1" latinLnBrk="0" hangingPunct="1">
        <a:lnSpc>
          <a:spcPct val="90000"/>
        </a:lnSpc>
        <a:spcBef>
          <a:spcPts val="0"/>
        </a:spcBef>
        <a:spcAft>
          <a:spcPts val="0"/>
        </a:spcAft>
        <a:buNone/>
        <a:defRPr sz="20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400" kern="1200" noProof="0" dirty="0" smtClean="0">
          <a:solidFill>
            <a:schemeClr val="tx1"/>
          </a:solidFill>
          <a:latin typeface="+mn-lt"/>
          <a:ea typeface="+mn-ea"/>
          <a:cs typeface="+mn-cs"/>
        </a:defRPr>
      </a:lvl1pPr>
      <a:lvl2pPr marL="17780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defRPr sz="1400" kern="1200">
          <a:solidFill>
            <a:schemeClr val="tx1"/>
          </a:solidFill>
          <a:latin typeface="+mn-lt"/>
          <a:ea typeface="+mn-ea"/>
          <a:cs typeface="+mn-cs"/>
        </a:defRPr>
      </a:lvl2pPr>
      <a:lvl3pPr marL="35941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defRPr sz="1400" kern="1200">
          <a:solidFill>
            <a:schemeClr val="tx1"/>
          </a:solidFill>
          <a:latin typeface="+mn-lt"/>
          <a:ea typeface="+mn-ea"/>
          <a:cs typeface="+mn-cs"/>
        </a:defRPr>
      </a:lvl3pPr>
      <a:lvl4pPr marL="53848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defRPr sz="1400" kern="1200">
          <a:solidFill>
            <a:schemeClr val="tx1"/>
          </a:solidFill>
          <a:latin typeface="+mn-lt"/>
          <a:ea typeface="+mn-ea"/>
          <a:cs typeface="+mn-cs"/>
        </a:defRPr>
      </a:lvl4pPr>
      <a:lvl5pPr marL="720090" indent="-179705" algn="l" defTabSz="914400" rtl="0" eaLnBrk="1" latinLnBrk="0" hangingPunct="1">
        <a:lnSpc>
          <a:spcPct val="90000"/>
        </a:lnSpc>
        <a:spcBef>
          <a:spcPts val="0"/>
        </a:spcBef>
        <a:spcAft>
          <a:spcPts val="600"/>
        </a:spcAft>
        <a:buFont typeface="System Font Regular"/>
        <a:buChar char="–"/>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1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15" imgH="5715" progId="TCLayout.ActiveDocument.1">
                  <p:embed/>
                </p:oleObj>
              </mc:Choice>
              <mc:Fallback>
                <p:oleObj name="think-cell Slide" r:id="rId11" imgW="5715" imgH="5715" progId="TCLayout.ActiveDocument.1">
                  <p:embed/>
                  <p:pic>
                    <p:nvPicPr>
                      <p:cNvPr id="0" name="Object 4"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0"/>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US" sz="20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5" name="Rectangle 14"/>
          <p:cNvSpPr/>
          <p:nvPr userDrawn="1"/>
        </p:nvSpPr>
        <p:spPr bwMode="gray">
          <a:xfrm>
            <a:off x="0" y="0"/>
            <a:ext cx="3048000" cy="685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60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itle Placeholder 1"/>
          <p:cNvSpPr>
            <a:spLocks noGrp="1"/>
          </p:cNvSpPr>
          <p:nvPr>
            <p:ph type="title"/>
          </p:nvPr>
        </p:nvSpPr>
        <p:spPr bwMode="gray">
          <a:xfrm>
            <a:off x="381000" y="381000"/>
            <a:ext cx="2286000" cy="2215991"/>
          </a:xfrm>
          <a:prstGeom prst="rect">
            <a:avLst/>
          </a:prstGeom>
        </p:spPr>
        <p:txBody>
          <a:bodyPr vert="horz" wrap="square" lIns="0" tIns="0" rIns="0" bIns="0" rtlCol="0" anchor="t" anchorCtr="0">
            <a:noAutofit/>
          </a:bodyPr>
          <a:lstStyle/>
          <a:p>
            <a:r>
              <a:rPr lang="en-US"/>
              <a:t>Key message. </a:t>
            </a:r>
            <a:br>
              <a:rPr lang="en-US"/>
            </a:br>
            <a:r>
              <a:rPr lang="en-US"/>
              <a:t>If the audience reads just this, it will be enough. Make every word count. Say it like you would in the room.</a:t>
            </a:r>
            <a:endParaRPr lang="en-US" noProof="0"/>
          </a:p>
        </p:txBody>
      </p:sp>
      <p:sp>
        <p:nvSpPr>
          <p:cNvPr id="6" name="Text Placeholder 5"/>
          <p:cNvSpPr>
            <a:spLocks noGrp="1"/>
          </p:cNvSpPr>
          <p:nvPr>
            <p:ph type="body" idx="1"/>
          </p:nvPr>
        </p:nvSpPr>
        <p:spPr bwMode="gray">
          <a:xfrm>
            <a:off x="3429000" y="381000"/>
            <a:ext cx="8378824" cy="5715000"/>
          </a:xfrm>
          <a:prstGeom prst="rect">
            <a:avLst/>
          </a:prstGeom>
        </p:spPr>
        <p:txBody>
          <a:bodyPr vert="horz" lIns="0" tIns="0" rIns="0" bIns="0" rtlCol="0">
            <a:noAutofit/>
          </a:bodyPr>
          <a:lstStyle/>
          <a:p>
            <a:pPr marL="0" lvl="0" indent="0" algn="l" defTabSz="914400" rtl="0" eaLnBrk="1" latinLnBrk="0" hangingPunct="1">
              <a:lnSpc>
                <a:spcPct val="90000"/>
              </a:lnSpc>
              <a:spcBef>
                <a:spcPts val="600"/>
              </a:spcBef>
              <a:spcAft>
                <a:spcPts val="600"/>
              </a:spcAft>
              <a:buFont typeface="Arial" panose="020B0604020202020204" pitchFamily="34" charset="0"/>
              <a:buNone/>
            </a:pPr>
            <a:r>
              <a:rPr lang="en-US" noProof="0"/>
              <a:t>This is where you make your case with relevant evidence and information. Keep sentences concise. Avoid jargon and repetition.</a:t>
            </a:r>
          </a:p>
          <a:p>
            <a:pPr lvl="1"/>
            <a:r>
              <a:rPr lang="en-US" noProof="0"/>
              <a:t>Bullet 1: Second level</a:t>
            </a:r>
          </a:p>
          <a:p>
            <a:pPr lvl="2"/>
            <a:r>
              <a:rPr lang="en-US" noProof="0"/>
              <a:t>Bullet 2: Third level</a:t>
            </a:r>
          </a:p>
          <a:p>
            <a:pPr lvl="3"/>
            <a:r>
              <a:rPr lang="en-US" noProof="0"/>
              <a:t>Bullet 3: Fourth level</a:t>
            </a:r>
          </a:p>
          <a:p>
            <a:pPr lvl="4"/>
            <a:r>
              <a:rPr lang="en-US" noProof="0"/>
              <a:t>Bullet 4: Fifth level</a:t>
            </a:r>
          </a:p>
        </p:txBody>
      </p:sp>
      <p:sp>
        <p:nvSpPr>
          <p:cNvPr id="21" name="TextBox 20"/>
          <p:cNvSpPr txBox="1"/>
          <p:nvPr userDrawn="1"/>
        </p:nvSpPr>
        <p:spPr bwMode="gray">
          <a:xfrm>
            <a:off x="371475" y="6226175"/>
            <a:ext cx="377825" cy="276225"/>
          </a:xfrm>
          <a:prstGeom prst="rect">
            <a:avLst/>
          </a:prstGeom>
          <a:noFill/>
          <a:ln w="6350">
            <a:noFill/>
            <a:miter lim="800000"/>
          </a:ln>
          <a:extLst>
            <a:ext uri="{909E8E84-426E-40DD-AFC4-6F175D3DCCD1}">
              <a14:hiddenFill xmlns:a14="http://schemas.microsoft.com/office/drawing/2010/main">
                <a:solidFill>
                  <a:srgbClr val="FFFFFF">
                    <a:lumMod val="100000"/>
                  </a:srgbClr>
                </a:solidFill>
              </a14:hiddenFill>
            </a:ext>
          </a:extLst>
        </p:spPr>
        <p:txBody>
          <a:bodyPr wrap="none" lIns="0" tIns="0" rIns="0" bIns="0" rtlCol="0" anchor="b" anchorCtr="0">
            <a:noAutofit/>
          </a:bodyPr>
          <a:lstStyle/>
          <a:p>
            <a:pPr algn="l">
              <a:lnSpc>
                <a:spcPct val="90000"/>
              </a:lnSpc>
            </a:pPr>
            <a:fld id="{6CE8C368-3382-4C28-AE75-DF7C05ACA19D}" type="slidenum">
              <a:rPr lang="en-US" sz="1000" b="0">
                <a:solidFill>
                  <a:schemeClr val="tx1">
                    <a:lumMod val="100000"/>
                  </a:schemeClr>
                </a:solidFill>
                <a:latin typeface="Arial" panose="020B0604020202020204" pitchFamily="34" charset="0"/>
              </a:rPr>
              <a:t>‹#›</a:t>
            </a:fld>
            <a:endParaRPr lang="en-US" sz="1000" b="0">
              <a:solidFill>
                <a:schemeClr val="tx1">
                  <a:lumMod val="100000"/>
                </a:schemeClr>
              </a:solidFill>
              <a:latin typeface="Arial" panose="020B0604020202020204" pitchFamily="34" charset="0"/>
            </a:endParaRPr>
          </a:p>
        </p:txBody>
      </p:sp>
      <p:pic>
        <p:nvPicPr>
          <p:cNvPr id="7" name="Picture 2" descr="Special Investment Facilitation Council (SIFC) - Embassy of Pakistan Amman"/>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567975" y="69276"/>
            <a:ext cx="624025" cy="62344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hf hdr="0" ftr="0" dt="0"/>
  <p:txStyles>
    <p:titleStyle>
      <a:lvl1pPr marL="0" algn="l" defTabSz="914400" rtl="0" eaLnBrk="1" latinLnBrk="0" hangingPunct="1">
        <a:lnSpc>
          <a:spcPct val="90000"/>
        </a:lnSpc>
        <a:spcBef>
          <a:spcPts val="0"/>
        </a:spcBef>
        <a:spcAft>
          <a:spcPts val="0"/>
        </a:spcAft>
        <a:buNone/>
        <a:defRPr sz="20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400" kern="1200" noProof="0" dirty="0" smtClean="0">
          <a:solidFill>
            <a:schemeClr val="tx1"/>
          </a:solidFill>
          <a:latin typeface="+mn-lt"/>
          <a:ea typeface="+mn-ea"/>
          <a:cs typeface="+mn-cs"/>
        </a:defRPr>
      </a:lvl1pPr>
      <a:lvl2pPr marL="17780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defRPr sz="1400" kern="1200">
          <a:solidFill>
            <a:schemeClr val="tx1"/>
          </a:solidFill>
          <a:latin typeface="+mn-lt"/>
          <a:ea typeface="+mn-ea"/>
          <a:cs typeface="+mn-cs"/>
        </a:defRPr>
      </a:lvl2pPr>
      <a:lvl3pPr marL="35941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defRPr sz="1400" kern="1200">
          <a:solidFill>
            <a:schemeClr val="tx1"/>
          </a:solidFill>
          <a:latin typeface="+mn-lt"/>
          <a:ea typeface="+mn-ea"/>
          <a:cs typeface="+mn-cs"/>
        </a:defRPr>
      </a:lvl3pPr>
      <a:lvl4pPr marL="53848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defRPr sz="1400" kern="1200">
          <a:solidFill>
            <a:schemeClr val="tx1"/>
          </a:solidFill>
          <a:latin typeface="+mn-lt"/>
          <a:ea typeface="+mn-ea"/>
          <a:cs typeface="+mn-cs"/>
        </a:defRPr>
      </a:lvl4pPr>
      <a:lvl5pPr marL="720090" indent="-179705" algn="l" defTabSz="914400" rtl="0" eaLnBrk="1" latinLnBrk="0" hangingPunct="1">
        <a:lnSpc>
          <a:spcPct val="90000"/>
        </a:lnSpc>
        <a:spcBef>
          <a:spcPts val="0"/>
        </a:spcBef>
        <a:spcAft>
          <a:spcPts val="600"/>
        </a:spcAft>
        <a:buFont typeface="System Font Regular"/>
        <a:buChar char="–"/>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1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136.svg"/><Relationship Id="rId3" Type="http://schemas.openxmlformats.org/officeDocument/2006/relationships/oleObject" Target="../embeddings/oleObject10.bin"/><Relationship Id="rId7" Type="http://schemas.openxmlformats.org/officeDocument/2006/relationships/image" Target="../media/image135.png"/><Relationship Id="rId12" Type="http://schemas.openxmlformats.org/officeDocument/2006/relationships/image" Target="../media/image140.svg"/><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34.sv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svg"/><Relationship Id="rId4" Type="http://schemas.openxmlformats.org/officeDocument/2006/relationships/image" Target="../media/image104.emf"/><Relationship Id="rId9" Type="http://schemas.openxmlformats.org/officeDocument/2006/relationships/image" Target="../media/image137.png"/></Relationships>
</file>

<file path=ppt/slides/_rels/slide11.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141.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image" Target="../media/image104.emf"/><Relationship Id="rId17" Type="http://schemas.openxmlformats.org/officeDocument/2006/relationships/image" Target="../media/image145.png"/><Relationship Id="rId2" Type="http://schemas.openxmlformats.org/officeDocument/2006/relationships/tags" Target="../tags/tag37.xml"/><Relationship Id="rId16" Type="http://schemas.openxmlformats.org/officeDocument/2006/relationships/image" Target="../media/image144.png"/><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oleObject" Target="../embeddings/oleObject11.bin"/><Relationship Id="rId5" Type="http://schemas.openxmlformats.org/officeDocument/2006/relationships/tags" Target="../tags/tag40.xml"/><Relationship Id="rId15" Type="http://schemas.openxmlformats.org/officeDocument/2006/relationships/image" Target="../media/image143.png"/><Relationship Id="rId10" Type="http://schemas.openxmlformats.org/officeDocument/2006/relationships/slideLayout" Target="../slideLayouts/slideLayout6.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media/image142.png"/></Relationships>
</file>

<file path=ppt/slides/_rels/slide1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oleObject" Target="../embeddings/oleObject12.bin"/><Relationship Id="rId7" Type="http://schemas.openxmlformats.org/officeDocument/2006/relationships/image" Target="../media/image148.png"/><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147.png"/><Relationship Id="rId11" Type="http://schemas.openxmlformats.org/officeDocument/2006/relationships/image" Target="../media/image150.jpeg"/><Relationship Id="rId5" Type="http://schemas.openxmlformats.org/officeDocument/2006/relationships/image" Target="../media/image146.png"/><Relationship Id="rId10" Type="http://schemas.microsoft.com/office/2007/relationships/hdphoto" Target="../media/hdphoto7.wdp"/><Relationship Id="rId4" Type="http://schemas.openxmlformats.org/officeDocument/2006/relationships/image" Target="../media/image104.emf"/><Relationship Id="rId9" Type="http://schemas.openxmlformats.org/officeDocument/2006/relationships/image" Target="../media/image149.png"/></Relationships>
</file>

<file path=ppt/slides/_rels/slide13.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image" Target="../media/image153.png"/><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chart" Target="../charts/chart2.xml"/><Relationship Id="rId2" Type="http://schemas.openxmlformats.org/officeDocument/2006/relationships/tags" Target="../tags/tag47.xml"/><Relationship Id="rId16" Type="http://schemas.openxmlformats.org/officeDocument/2006/relationships/image" Target="../media/image152.svg"/><Relationship Id="rId20" Type="http://schemas.openxmlformats.org/officeDocument/2006/relationships/chart" Target="../charts/chart3.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image" Target="../media/image151.png"/><Relationship Id="rId10" Type="http://schemas.openxmlformats.org/officeDocument/2006/relationships/tags" Target="../tags/tag55.xml"/><Relationship Id="rId19" Type="http://schemas.openxmlformats.org/officeDocument/2006/relationships/image" Target="../media/image154.svg"/><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image" Target="../media/image156.png"/><Relationship Id="rId18" Type="http://schemas.openxmlformats.org/officeDocument/2006/relationships/image" Target="../media/image161.png"/><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155.png"/><Relationship Id="rId17" Type="http://schemas.openxmlformats.org/officeDocument/2006/relationships/image" Target="../media/image160.jpeg"/><Relationship Id="rId2" Type="http://schemas.openxmlformats.org/officeDocument/2006/relationships/tags" Target="../tags/tag60.xml"/><Relationship Id="rId16" Type="http://schemas.openxmlformats.org/officeDocument/2006/relationships/image" Target="../media/image159.png"/><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104.emf"/><Relationship Id="rId5" Type="http://schemas.openxmlformats.org/officeDocument/2006/relationships/tags" Target="../tags/tag63.xml"/><Relationship Id="rId15" Type="http://schemas.openxmlformats.org/officeDocument/2006/relationships/image" Target="../media/image158.jpeg"/><Relationship Id="rId10" Type="http://schemas.openxmlformats.org/officeDocument/2006/relationships/oleObject" Target="../embeddings/oleObject13.bin"/><Relationship Id="rId4" Type="http://schemas.openxmlformats.org/officeDocument/2006/relationships/tags" Target="../tags/tag62.xml"/><Relationship Id="rId9" Type="http://schemas.openxmlformats.org/officeDocument/2006/relationships/slideLayout" Target="../slideLayouts/slideLayout6.xml"/><Relationship Id="rId14" Type="http://schemas.openxmlformats.org/officeDocument/2006/relationships/image" Target="../media/image157.jpeg"/></Relationships>
</file>

<file path=ppt/slides/_rels/slide15.xml.rels><?xml version="1.0" encoding="UTF-8" standalone="yes"?>
<Relationships xmlns="http://schemas.openxmlformats.org/package/2006/relationships"><Relationship Id="rId8" Type="http://schemas.openxmlformats.org/officeDocument/2006/relationships/image" Target="../media/image165.svg"/><Relationship Id="rId3" Type="http://schemas.openxmlformats.org/officeDocument/2006/relationships/oleObject" Target="../embeddings/oleObject14.bin"/><Relationship Id="rId7" Type="http://schemas.openxmlformats.org/officeDocument/2006/relationships/image" Target="../media/image164.png"/><Relationship Id="rId2" Type="http://schemas.openxmlformats.org/officeDocument/2006/relationships/slideLayout" Target="../slideLayouts/slideLayout4.xml"/><Relationship Id="rId1" Type="http://schemas.openxmlformats.org/officeDocument/2006/relationships/tags" Target="../tags/tag67.xml"/><Relationship Id="rId6" Type="http://schemas.openxmlformats.org/officeDocument/2006/relationships/image" Target="../media/image163.svg"/><Relationship Id="rId5" Type="http://schemas.openxmlformats.org/officeDocument/2006/relationships/image" Target="../media/image162.png"/><Relationship Id="rId10" Type="http://schemas.openxmlformats.org/officeDocument/2006/relationships/image" Target="../media/image167.svg"/><Relationship Id="rId4" Type="http://schemas.openxmlformats.org/officeDocument/2006/relationships/image" Target="../media/image104.emf"/><Relationship Id="rId9" Type="http://schemas.openxmlformats.org/officeDocument/2006/relationships/image" Target="../media/image166.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1.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jp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2.xml"/><Relationship Id="rId16" Type="http://schemas.openxmlformats.org/officeDocument/2006/relationships/image" Target="../media/image45.png"/><Relationship Id="rId20" Type="http://schemas.openxmlformats.org/officeDocument/2006/relationships/image" Target="../media/image49.jpg"/><Relationship Id="rId1" Type="http://schemas.openxmlformats.org/officeDocument/2006/relationships/slideLayout" Target="../slideLayouts/slideLayout8.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jpg"/><Relationship Id="rId3" Type="http://schemas.openxmlformats.org/officeDocument/2006/relationships/image" Target="../media/image32.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5.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7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notesSlide" Target="../notesSlides/notesSlide4.xml"/><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19" Type="http://schemas.openxmlformats.org/officeDocument/2006/relationships/image" Target="../media/image31.jp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jpg"/><Relationship Id="rId18" Type="http://schemas.openxmlformats.org/officeDocument/2006/relationships/image" Target="../media/image91.jpg"/><Relationship Id="rId3" Type="http://schemas.openxmlformats.org/officeDocument/2006/relationships/image" Target="../media/image32.png"/><Relationship Id="rId7" Type="http://schemas.openxmlformats.org/officeDocument/2006/relationships/image" Target="../media/image80.png"/><Relationship Id="rId12" Type="http://schemas.openxmlformats.org/officeDocument/2006/relationships/image" Target="../media/image85.png"/><Relationship Id="rId17" Type="http://schemas.openxmlformats.org/officeDocument/2006/relationships/image" Target="../media/image90.jpg"/><Relationship Id="rId2" Type="http://schemas.openxmlformats.org/officeDocument/2006/relationships/notesSlide" Target="../notesSlides/notesSlide5.xml"/><Relationship Id="rId16" Type="http://schemas.openxmlformats.org/officeDocument/2006/relationships/image" Target="../media/image89.png"/><Relationship Id="rId20"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84.jpg"/><Relationship Id="rId5" Type="http://schemas.openxmlformats.org/officeDocument/2006/relationships/image" Target="../media/image78.png"/><Relationship Id="rId15" Type="http://schemas.openxmlformats.org/officeDocument/2006/relationships/image" Target="../media/image88.jpg"/><Relationship Id="rId10" Type="http://schemas.openxmlformats.org/officeDocument/2006/relationships/image" Target="../media/image83.png"/><Relationship Id="rId19" Type="http://schemas.openxmlformats.org/officeDocument/2006/relationships/image" Target="../media/image92.jp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7.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31.jp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2.png"/><Relationship Id="rId18" Type="http://schemas.openxmlformats.org/officeDocument/2006/relationships/image" Target="../media/image116.png"/><Relationship Id="rId3" Type="http://schemas.openxmlformats.org/officeDocument/2006/relationships/oleObject" Target="../embeddings/oleObject9.bin"/><Relationship Id="rId21" Type="http://schemas.openxmlformats.org/officeDocument/2006/relationships/image" Target="../media/image118.png"/><Relationship Id="rId7" Type="http://schemas.openxmlformats.org/officeDocument/2006/relationships/image" Target="../media/image107.png"/><Relationship Id="rId12" Type="http://schemas.openxmlformats.org/officeDocument/2006/relationships/image" Target="../media/image111.jpeg"/><Relationship Id="rId17" Type="http://schemas.openxmlformats.org/officeDocument/2006/relationships/image" Target="../media/image115.png"/><Relationship Id="rId2" Type="http://schemas.openxmlformats.org/officeDocument/2006/relationships/slideLayout" Target="../slideLayouts/slideLayout4.xml"/><Relationship Id="rId16" Type="http://schemas.openxmlformats.org/officeDocument/2006/relationships/image" Target="../media/image114.png"/><Relationship Id="rId20" Type="http://schemas.openxmlformats.org/officeDocument/2006/relationships/image" Target="../media/image117.jpeg"/><Relationship Id="rId1" Type="http://schemas.openxmlformats.org/officeDocument/2006/relationships/tags" Target="../tags/tag25.xml"/><Relationship Id="rId6" Type="http://schemas.openxmlformats.org/officeDocument/2006/relationships/image" Target="../media/image106.GIF"/><Relationship Id="rId11" Type="http://schemas.openxmlformats.org/officeDocument/2006/relationships/image" Target="../media/image110.png"/><Relationship Id="rId5" Type="http://schemas.openxmlformats.org/officeDocument/2006/relationships/image" Target="../media/image105.png"/><Relationship Id="rId15" Type="http://schemas.microsoft.com/office/2007/relationships/hdphoto" Target="../media/hdphoto3.wdp"/><Relationship Id="rId10" Type="http://schemas.openxmlformats.org/officeDocument/2006/relationships/image" Target="../media/image109.png"/><Relationship Id="rId19" Type="http://schemas.microsoft.com/office/2007/relationships/hdphoto" Target="../media/hdphoto4.wdp"/><Relationship Id="rId4" Type="http://schemas.openxmlformats.org/officeDocument/2006/relationships/image" Target="../media/image104.emf"/><Relationship Id="rId9" Type="http://schemas.openxmlformats.org/officeDocument/2006/relationships/image" Target="../media/image108.png"/><Relationship Id="rId14" Type="http://schemas.openxmlformats.org/officeDocument/2006/relationships/image" Target="../media/image113.png"/><Relationship Id="rId22"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image" Target="../media/image121.png"/><Relationship Id="rId18" Type="http://schemas.openxmlformats.org/officeDocument/2006/relationships/image" Target="../media/image126.svg"/><Relationship Id="rId3" Type="http://schemas.openxmlformats.org/officeDocument/2006/relationships/tags" Target="../tags/tag28.xml"/><Relationship Id="rId21" Type="http://schemas.openxmlformats.org/officeDocument/2006/relationships/image" Target="../media/image129.png"/><Relationship Id="rId7" Type="http://schemas.openxmlformats.org/officeDocument/2006/relationships/tags" Target="../tags/tag32.xml"/><Relationship Id="rId12" Type="http://schemas.openxmlformats.org/officeDocument/2006/relationships/image" Target="../media/image120.svg"/><Relationship Id="rId17" Type="http://schemas.openxmlformats.org/officeDocument/2006/relationships/image" Target="../media/image125.png"/><Relationship Id="rId25" Type="http://schemas.openxmlformats.org/officeDocument/2006/relationships/chart" Target="../charts/chart1.xml"/><Relationship Id="rId2" Type="http://schemas.openxmlformats.org/officeDocument/2006/relationships/tags" Target="../tags/tag27.xml"/><Relationship Id="rId16" Type="http://schemas.openxmlformats.org/officeDocument/2006/relationships/image" Target="../media/image124.svg"/><Relationship Id="rId20" Type="http://schemas.openxmlformats.org/officeDocument/2006/relationships/image" Target="../media/image128.svg"/><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media/image119.png"/><Relationship Id="rId24" Type="http://schemas.openxmlformats.org/officeDocument/2006/relationships/image" Target="../media/image132.svg"/><Relationship Id="rId5" Type="http://schemas.openxmlformats.org/officeDocument/2006/relationships/tags" Target="../tags/tag30.xml"/><Relationship Id="rId15" Type="http://schemas.openxmlformats.org/officeDocument/2006/relationships/image" Target="../media/image123.png"/><Relationship Id="rId23" Type="http://schemas.openxmlformats.org/officeDocument/2006/relationships/image" Target="../media/image131.png"/><Relationship Id="rId10" Type="http://schemas.openxmlformats.org/officeDocument/2006/relationships/slideLayout" Target="../slideLayouts/slideLayout6.xml"/><Relationship Id="rId19" Type="http://schemas.openxmlformats.org/officeDocument/2006/relationships/image" Target="../media/image127.png"/><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image" Target="../media/image122.svg"/><Relationship Id="rId22" Type="http://schemas.openxmlformats.org/officeDocument/2006/relationships/image" Target="../media/image1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715" imgH="5715" progId="TCLayout.ActiveDocument.1">
                  <p:embed/>
                </p:oleObj>
              </mc:Choice>
              <mc:Fallback>
                <p:oleObj name="think-cell Slide" r:id="rId3" imgW="5715" imgH="5715" progId="TCLayout.ActiveDocument.1">
                  <p:embed/>
                  <p:pic>
                    <p:nvPicPr>
                      <p:cNvPr id="0" name="think-cell data - do not delete"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p:cNvSpPr>
            <a:spLocks noGrp="1"/>
          </p:cNvSpPr>
          <p:nvPr>
            <p:ph type="ctrTitle"/>
          </p:nvPr>
        </p:nvSpPr>
        <p:spPr>
          <a:xfrm>
            <a:off x="381001" y="381000"/>
            <a:ext cx="4779722" cy="1518442"/>
          </a:xfrm>
        </p:spPr>
        <p:txBody>
          <a:bodyPr vert="horz"/>
          <a:lstStyle/>
          <a:p>
            <a:pPr>
              <a:lnSpc>
                <a:spcPct val="100000"/>
              </a:lnSpc>
            </a:pPr>
            <a:r>
              <a:rPr lang="zh-CN" altLang="en-US" sz="4000" dirty="0">
                <a:latin typeface="Sakkal Majalla" panose="02000000000000000000" pitchFamily="2" charset="-78"/>
                <a:cs typeface="Sakkal Majalla" panose="02000000000000000000" pitchFamily="2" charset="-78"/>
              </a:rPr>
              <a:t>化学品及石油化工</a:t>
            </a:r>
          </a:p>
        </p:txBody>
      </p:sp>
      <p:sp>
        <p:nvSpPr>
          <p:cNvPr id="3" name="Title 5"/>
          <p:cNvSpPr txBox="1"/>
          <p:nvPr/>
        </p:nvSpPr>
        <p:spPr>
          <a:xfrm>
            <a:off x="381000" y="2658745"/>
            <a:ext cx="5400675" cy="1400175"/>
          </a:xfrm>
          <a:prstGeom prst="rect">
            <a:avLst/>
          </a:prstGeom>
        </p:spPr>
        <p:txBody>
          <a:bodyPr vert="horz" lIns="0" tIns="0" rIns="0" bIns="0" anchor="t" anchorCtr="0"/>
          <a:lstStyle>
            <a:lvl1pPr algn="l" defTabSz="914400" rtl="0" eaLnBrk="1" latinLnBrk="0" hangingPunct="1">
              <a:lnSpc>
                <a:spcPct val="90000"/>
              </a:lnSpc>
              <a:spcBef>
                <a:spcPct val="0"/>
              </a:spcBef>
              <a:buNone/>
              <a:defRPr sz="6000" b="1"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000" i="0" u="none" strike="noStrike" kern="1200" cap="none" spc="0" normalizeH="0" baseline="0" noProof="0" dirty="0">
                <a:ln>
                  <a:noFill/>
                </a:ln>
                <a:solidFill>
                  <a:sysClr val="windowText" lastClr="000000"/>
                </a:solidFill>
                <a:effectLst/>
                <a:uLnTx/>
                <a:uFillTx/>
                <a:latin typeface="SimSun" panose="02010600030101010101" pitchFamily="2" charset="-122"/>
                <a:ea typeface="SimSun" panose="02010600030101010101" pitchFamily="2" charset="-122"/>
                <a:cs typeface="Sakkal Majalla" panose="02000000000000000000" pitchFamily="2" charset="-78"/>
              </a:rPr>
              <a:t>行业推介</a:t>
            </a:r>
          </a:p>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defRPr/>
            </a:pPr>
            <a:r>
              <a:rPr kumimoji="0" lang="en-US" altLang="en-US" sz="2000" b="0" i="0" u="none" strike="noStrike" kern="1200" cap="none" spc="0" normalizeH="0" baseline="0" noProof="0" dirty="0">
                <a:ln>
                  <a:noFill/>
                </a:ln>
                <a:solidFill>
                  <a:sysClr val="windowText" lastClr="000000"/>
                </a:solidFill>
                <a:effectLst/>
                <a:uLnTx/>
                <a:uFillTx/>
                <a:latin typeface="+mj-lt"/>
                <a:ea typeface="+mj-ea"/>
                <a:cs typeface="Arial" panose="020B0604020202020204" pitchFamily="34" charset="0"/>
              </a:rPr>
              <a:t>2025</a:t>
            </a:r>
            <a:r>
              <a:rPr kumimoji="0" lang="zh-CN" altLang="en-US" sz="2000" b="0" i="0" u="none" strike="noStrike" kern="1200" cap="none" spc="0" normalizeH="0" baseline="0" noProof="0" dirty="0">
                <a:ln>
                  <a:noFill/>
                </a:ln>
                <a:solidFill>
                  <a:sysClr val="windowText" lastClr="000000"/>
                </a:solidFill>
                <a:effectLst/>
                <a:uLnTx/>
                <a:uFillTx/>
                <a:latin typeface="SimSun" panose="02010600030101010101" pitchFamily="2" charset="-122"/>
                <a:ea typeface="SimSun" panose="02010600030101010101" pitchFamily="2" charset="-122"/>
              </a:rPr>
              <a:t>年</a:t>
            </a:r>
            <a:r>
              <a:rPr kumimoji="0" lang="en-US" altLang="en-US" sz="2000" b="0" i="0" u="none" strike="noStrike" kern="1200" cap="none" spc="0" normalizeH="0" baseline="0" noProof="0" dirty="0">
                <a:ln>
                  <a:noFill/>
                </a:ln>
                <a:solidFill>
                  <a:sysClr val="windowText" lastClr="000000"/>
                </a:solidFill>
                <a:effectLst/>
                <a:uLnTx/>
                <a:uFillTx/>
                <a:latin typeface="+mj-lt"/>
                <a:ea typeface="+mj-ea"/>
                <a:cs typeface="Arial" panose="020B0604020202020204" pitchFamily="34" charset="0"/>
              </a:rPr>
              <a:t>7</a:t>
            </a:r>
            <a:r>
              <a:rPr kumimoji="0" lang="zh-CN" altLang="en-US" sz="2000" b="0" i="0" u="none" strike="noStrike" kern="1200" cap="none" spc="0" normalizeH="0" baseline="0" noProof="0" dirty="0">
                <a:ln>
                  <a:noFill/>
                </a:ln>
                <a:solidFill>
                  <a:sysClr val="windowText" lastClr="000000"/>
                </a:solidFill>
                <a:effectLst/>
                <a:uLnTx/>
                <a:uFillTx/>
                <a:latin typeface="SimSun" panose="02010600030101010101" pitchFamily="2" charset="-122"/>
                <a:ea typeface="SimSun" panose="02010600030101010101" pitchFamily="2" charset="-122"/>
              </a:rPr>
              <a:t>月</a:t>
            </a:r>
          </a:p>
        </p:txBody>
      </p:sp>
      <p:pic>
        <p:nvPicPr>
          <p:cNvPr id="18" name="Picture 2" descr="Special Investment Facilitation Council (SIFC) - Embassy of Pakistan Amm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1" y="5175398"/>
            <a:ext cx="1020342" cy="101939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l="24313" r="24313"/>
          <a:stretch>
            <a:fillRect/>
          </a:stretch>
        </p:blipFill>
        <p:spPr bwMode="auto">
          <a:xfrm>
            <a:off x="5928465" y="0"/>
            <a:ext cx="626353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715" imgH="5715" progId="TCLayout.ActiveDocument.1">
                  <p:embed/>
                </p:oleObj>
              </mc:Choice>
              <mc:Fallback>
                <p:oleObj name="think-cell Slide" r:id="rId3" imgW="5715" imgH="5715" progId="TCLayout.ActiveDocument.1">
                  <p:embed/>
                  <p:pic>
                    <p:nvPicPr>
                      <p:cNvPr id="0" name="think-cell data - do not delete"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a:xfrm>
            <a:off x="426599" y="97053"/>
            <a:ext cx="11248748" cy="640080"/>
          </a:xfrm>
        </p:spPr>
        <p:txBody>
          <a:bodyPr vert="horz"/>
          <a:lstStyle/>
          <a:p>
            <a:pPr>
              <a:lnSpc>
                <a:spcPct val="100000"/>
              </a:lnSpc>
            </a:pPr>
            <a:r>
              <a:rPr lang="zh-CN" altLang="en-US" sz="3200" dirty="0">
                <a:latin typeface="SimSun" panose="02010600030101010101" pitchFamily="2" charset="-122"/>
                <a:ea typeface="SimSun" panose="02010600030101010101" pitchFamily="2" charset="-122"/>
              </a:rPr>
              <a:t>巴基斯坦的化工与石化行业因其独特优势而备受关注，这些优势包括人口结构、稳健的监管框架、具有竞争力的成本及战略性区位优势</a:t>
            </a:r>
          </a:p>
        </p:txBody>
      </p:sp>
      <p:sp>
        <p:nvSpPr>
          <p:cNvPr id="14" name="TextBox 13"/>
          <p:cNvSpPr txBox="1"/>
          <p:nvPr/>
        </p:nvSpPr>
        <p:spPr>
          <a:xfrm>
            <a:off x="3199573" y="6157175"/>
            <a:ext cx="8378825" cy="381000"/>
          </a:xfrm>
          <a:prstGeom prst="rect">
            <a:avLst/>
          </a:prstGeom>
          <a:noFill/>
        </p:spPr>
        <p:txBody>
          <a:bodyPr wrap="square" lIns="0" tIns="0" rIns="0" bIns="0" anchor="b" anchorCtr="0">
            <a:noAutofit/>
          </a:bodyPr>
          <a:lstStyle/>
          <a:p>
            <a:pPr>
              <a:lnSpc>
                <a:spcPct val="90000"/>
              </a:lnSpc>
              <a:defRPr/>
            </a:pPr>
            <a:r>
              <a:rPr kumimoji="0" lang="zh-CN" altLang="en-US" sz="1050" b="0" i="0" u="none" strike="noStrike" kern="1200" cap="none" spc="0" normalizeH="0" baseline="0" noProof="0" dirty="0">
                <a:ln>
                  <a:noFill/>
                </a:ln>
                <a:solidFill>
                  <a:srgbClr val="1E1E1E"/>
                </a:solidFill>
                <a:effectLst/>
                <a:uLnTx/>
                <a:uFillTx/>
                <a:latin typeface="SimSun" panose="02010600030101010101" pitchFamily="2" charset="-122"/>
                <a:ea typeface="SimSun" panose="02010600030101010101" pitchFamily="2" charset="-122"/>
              </a:rPr>
              <a:t>来源</a:t>
            </a:r>
            <a:r>
              <a:rPr kumimoji="0" lang="en-US" altLang="en-US" sz="1050" b="0" i="0" u="none" strike="noStrike" kern="1200" cap="none" spc="0" normalizeH="0" baseline="0" noProof="0" dirty="0">
                <a:ln>
                  <a:noFill/>
                </a:ln>
                <a:solidFill>
                  <a:srgbClr val="1E1E1E"/>
                </a:solidFill>
                <a:effectLst/>
                <a:uLnTx/>
                <a:uFillTx/>
                <a:latin typeface="SimSun" panose="02010600030101010101" pitchFamily="2" charset="-122"/>
                <a:ea typeface="SimSun" panose="02010600030101010101" pitchFamily="2" charset="-122"/>
              </a:rPr>
              <a:t>: SIFC</a:t>
            </a:r>
          </a:p>
        </p:txBody>
      </p:sp>
      <p:sp>
        <p:nvSpPr>
          <p:cNvPr id="16" name="Rectangle: Rounded Corners 15"/>
          <p:cNvSpPr/>
          <p:nvPr/>
        </p:nvSpPr>
        <p:spPr bwMode="gray">
          <a:xfrm>
            <a:off x="381001" y="2094454"/>
            <a:ext cx="11339944" cy="4031044"/>
          </a:xfrm>
          <a:prstGeom prst="roundRect">
            <a:avLst>
              <a:gd name="adj" fmla="val 0"/>
            </a:avLst>
          </a:prstGeom>
          <a:gradFill flip="none" rotWithShape="1">
            <a:gsLst>
              <a:gs pos="0">
                <a:srgbClr val="EBEAEA"/>
              </a:gs>
              <a:gs pos="100000">
                <a:srgbClr val="FFFFFF"/>
              </a:gs>
            </a:gsLst>
            <a:lin ang="2700000" scaled="1"/>
            <a:tileRect/>
          </a:gradFill>
          <a:ln w="3175" cap="flat" cmpd="sng" algn="ctr">
            <a:solidFill>
              <a:srgbClr val="E7E6E6"/>
            </a:solidFill>
            <a:prstDash val="solid"/>
            <a:miter lim="800000"/>
          </a:ln>
          <a:effectLst/>
        </p:spPr>
        <p:txBody>
          <a:bodyPr rot="0" spcFirstLastPara="0" vertOverflow="overflow" horzOverflow="overflow" vert="horz" wrap="square" lIns="90000" tIns="90000" rIns="90000" bIns="90000" numCol="1" spcCol="0" rtlCol="0" fromWordArt="0" anchor="t" anchorCtr="0" forceAA="0" compatLnSpc="1">
            <a:noAutofit/>
          </a:bodyPr>
          <a:lstStyle/>
          <a:p>
            <a:pPr marL="203200" indent="-203200">
              <a:buClr>
                <a:srgbClr val="000000"/>
              </a:buClr>
              <a:buSzPct val="100000"/>
              <a:buFont typeface="Arial" panose="020B0604020202020204" pitchFamily="34" charset="0"/>
              <a:buChar char="–"/>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7" name="Group 16"/>
          <p:cNvGrpSpPr/>
          <p:nvPr/>
        </p:nvGrpSpPr>
        <p:grpSpPr>
          <a:xfrm>
            <a:off x="1485527" y="1624962"/>
            <a:ext cx="1005840" cy="983522"/>
            <a:chOff x="1157491" y="1624962"/>
            <a:chExt cx="1005840" cy="983522"/>
          </a:xfrm>
        </p:grpSpPr>
        <p:sp>
          <p:nvSpPr>
            <p:cNvPr id="18" name="Rectangle: Rounded Corners 17"/>
            <p:cNvSpPr/>
            <p:nvPr/>
          </p:nvSpPr>
          <p:spPr bwMode="gray">
            <a:xfrm>
              <a:off x="1157491" y="1624962"/>
              <a:ext cx="1005840" cy="983522"/>
            </a:xfrm>
            <a:prstGeom prst="roundRect">
              <a:avLst>
                <a:gd name="adj" fmla="val 5976"/>
              </a:avLst>
            </a:prstGeom>
            <a:solidFill>
              <a:schemeClr val="accent4">
                <a:lumMod val="20000"/>
                <a:lumOff val="80000"/>
              </a:schemeClr>
            </a:solidFill>
            <a:ln w="3175" cap="flat" cmpd="sng" algn="ctr">
              <a:noFill/>
              <a:prstDash val="solid"/>
              <a:miter lim="800000"/>
            </a:ln>
            <a:effectLst/>
          </p:spPr>
          <p:txBody>
            <a:bodyPr rot="0" spcFirstLastPara="0" vertOverflow="overflow" horzOverflow="overflow" vert="horz" wrap="square" lIns="91440" tIns="36000" rIns="91440" bIns="36000" numCol="1" spcCol="0" rtlCol="0" fromWordArt="0" anchor="ctr" anchorCtr="0" forceAA="0" compatLnSpc="1">
              <a:noAutofit/>
            </a:bodyPr>
            <a:lstStyle/>
            <a:p>
              <a:pPr marL="0" marR="0" lvl="0" indent="0" defTabSz="711200" eaLnBrk="1" fontAlgn="auto" latinLnBrk="0" hangingPunct="1">
                <a:lnSpc>
                  <a:spcPct val="100000"/>
                </a:lnSpc>
                <a:spcBef>
                  <a:spcPts val="1200"/>
                </a:spcBef>
                <a:spcAft>
                  <a:spcPts val="0"/>
                </a:spcAft>
                <a:buClrTx/>
                <a:buSzTx/>
                <a:buFontTx/>
                <a:buNone/>
                <a:defRPr/>
              </a:pPr>
              <a:endParaRPr kumimoji="0" lang="en-US" sz="20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19" name="Rectangle: Rounded Corners 18"/>
            <p:cNvSpPr/>
            <p:nvPr/>
          </p:nvSpPr>
          <p:spPr bwMode="gray">
            <a:xfrm>
              <a:off x="1244775" y="1710309"/>
              <a:ext cx="831273" cy="812828"/>
            </a:xfrm>
            <a:prstGeom prst="roundRect">
              <a:avLst>
                <a:gd name="adj" fmla="val 5976"/>
              </a:avLst>
            </a:prstGeom>
            <a:solidFill>
              <a:schemeClr val="tx2"/>
            </a:solidFill>
            <a:ln w="3175" cap="flat" cmpd="sng" algn="ctr">
              <a:noFill/>
              <a:prstDash val="solid"/>
              <a:miter lim="800000"/>
            </a:ln>
            <a:effectLst/>
          </p:spPr>
          <p:txBody>
            <a:bodyPr rot="0" spcFirstLastPara="0" vertOverflow="overflow" horzOverflow="overflow" vert="horz" wrap="square" lIns="91440" tIns="36000" rIns="91440" bIns="36000" numCol="1" spcCol="0" rtlCol="0" fromWordArt="0" anchor="ctr" anchorCtr="0" forceAA="0" compatLnSpc="1">
              <a:noAutofit/>
            </a:bodyPr>
            <a:lstStyle/>
            <a:p>
              <a:pPr marL="0" marR="0" lvl="0" indent="0" defTabSz="711200" eaLnBrk="1" fontAlgn="auto" latinLnBrk="0" hangingPunct="1">
                <a:lnSpc>
                  <a:spcPct val="100000"/>
                </a:lnSpc>
                <a:spcBef>
                  <a:spcPts val="1200"/>
                </a:spcBef>
                <a:spcAft>
                  <a:spcPts val="0"/>
                </a:spcAft>
                <a:buClrTx/>
                <a:buSzTx/>
                <a:buFontTx/>
                <a:buNone/>
                <a:defRPr/>
              </a:pPr>
              <a:endParaRPr kumimoji="0" lang="en-US" sz="20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pic>
          <p:nvPicPr>
            <p:cNvPr id="20" name="Graphic 1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15478" y="1850834"/>
              <a:ext cx="520455" cy="520455"/>
            </a:xfrm>
            <a:prstGeom prst="rect">
              <a:avLst/>
            </a:prstGeom>
          </p:spPr>
        </p:pic>
      </p:grpSp>
      <p:sp>
        <p:nvSpPr>
          <p:cNvPr id="22" name="Rectangle: Rounded Corners 21"/>
          <p:cNvSpPr/>
          <p:nvPr/>
        </p:nvSpPr>
        <p:spPr bwMode="gray">
          <a:xfrm>
            <a:off x="4290458" y="1624962"/>
            <a:ext cx="1005840" cy="983522"/>
          </a:xfrm>
          <a:prstGeom prst="roundRect">
            <a:avLst>
              <a:gd name="adj" fmla="val 5976"/>
            </a:avLst>
          </a:prstGeom>
          <a:solidFill>
            <a:schemeClr val="accent4">
              <a:lumMod val="20000"/>
              <a:lumOff val="80000"/>
            </a:schemeClr>
          </a:solidFill>
          <a:ln w="3175" cap="flat" cmpd="sng" algn="ctr">
            <a:noFill/>
            <a:prstDash val="solid"/>
            <a:miter lim="800000"/>
          </a:ln>
          <a:effectLst/>
        </p:spPr>
        <p:txBody>
          <a:bodyPr rot="0" spcFirstLastPara="0" vertOverflow="overflow" horzOverflow="overflow" vert="horz" wrap="square" lIns="91440" tIns="36000" rIns="91440" bIns="36000" numCol="1" spcCol="0" rtlCol="0" fromWordArt="0" anchor="ctr" anchorCtr="0" forceAA="0" compatLnSpc="1">
            <a:noAutofit/>
          </a:bodyPr>
          <a:lstStyle/>
          <a:p>
            <a:pPr marL="0" marR="0" lvl="0" indent="0" defTabSz="711200" eaLnBrk="1" fontAlgn="auto" latinLnBrk="0" hangingPunct="1">
              <a:lnSpc>
                <a:spcPct val="100000"/>
              </a:lnSpc>
              <a:spcBef>
                <a:spcPts val="1200"/>
              </a:spcBef>
              <a:spcAft>
                <a:spcPts val="0"/>
              </a:spcAft>
              <a:buClrTx/>
              <a:buSzTx/>
              <a:buFontTx/>
              <a:buNone/>
              <a:defRPr/>
            </a:pPr>
            <a:endParaRPr kumimoji="0" lang="en-US" sz="20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25" name="Rectangle: Rounded Corners 24"/>
          <p:cNvSpPr/>
          <p:nvPr/>
        </p:nvSpPr>
        <p:spPr bwMode="gray">
          <a:xfrm>
            <a:off x="4377742" y="1710309"/>
            <a:ext cx="831273" cy="812828"/>
          </a:xfrm>
          <a:prstGeom prst="roundRect">
            <a:avLst>
              <a:gd name="adj" fmla="val 5976"/>
            </a:avLst>
          </a:prstGeom>
          <a:solidFill>
            <a:schemeClr val="tx2"/>
          </a:solidFill>
          <a:ln w="3175" cap="flat" cmpd="sng" algn="ctr">
            <a:noFill/>
            <a:prstDash val="solid"/>
            <a:miter lim="800000"/>
          </a:ln>
          <a:effectLst/>
        </p:spPr>
        <p:txBody>
          <a:bodyPr rot="0" spcFirstLastPara="0" vertOverflow="overflow" horzOverflow="overflow" vert="horz" wrap="square" lIns="91440" tIns="36000" rIns="91440" bIns="36000" numCol="1" spcCol="0" rtlCol="0" fromWordArt="0" anchor="ctr" anchorCtr="0" forceAA="0" compatLnSpc="1">
            <a:noAutofit/>
          </a:bodyPr>
          <a:lstStyle/>
          <a:p>
            <a:pPr marL="0" marR="0" lvl="0" indent="0" defTabSz="711200" eaLnBrk="1" fontAlgn="auto" latinLnBrk="0" hangingPunct="1">
              <a:lnSpc>
                <a:spcPct val="100000"/>
              </a:lnSpc>
              <a:spcBef>
                <a:spcPts val="1200"/>
              </a:spcBef>
              <a:spcAft>
                <a:spcPts val="0"/>
              </a:spcAft>
              <a:buClrTx/>
              <a:buSzTx/>
              <a:buFontTx/>
              <a:buNone/>
              <a:defRPr/>
            </a:pPr>
            <a:endParaRPr kumimoji="0" lang="en-US" sz="20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26" name="Rectangle: Rounded Corners 25"/>
          <p:cNvSpPr/>
          <p:nvPr/>
        </p:nvSpPr>
        <p:spPr bwMode="gray">
          <a:xfrm>
            <a:off x="7028130" y="1624962"/>
            <a:ext cx="1005840" cy="983522"/>
          </a:xfrm>
          <a:prstGeom prst="roundRect">
            <a:avLst>
              <a:gd name="adj" fmla="val 5976"/>
            </a:avLst>
          </a:prstGeom>
          <a:solidFill>
            <a:schemeClr val="accent4">
              <a:lumMod val="20000"/>
              <a:lumOff val="80000"/>
            </a:schemeClr>
          </a:solidFill>
          <a:ln w="3175" cap="flat" cmpd="sng" algn="ctr">
            <a:noFill/>
            <a:prstDash val="solid"/>
            <a:miter lim="800000"/>
          </a:ln>
          <a:effectLst/>
        </p:spPr>
        <p:txBody>
          <a:bodyPr rot="0" spcFirstLastPara="0" vertOverflow="overflow" horzOverflow="overflow" vert="horz" wrap="square" lIns="91440" tIns="36000" rIns="91440" bIns="36000" numCol="1" spcCol="0" rtlCol="0" fromWordArt="0" anchor="ctr" anchorCtr="0" forceAA="0" compatLnSpc="1">
            <a:noAutofit/>
          </a:bodyPr>
          <a:lstStyle/>
          <a:p>
            <a:pPr marL="0" marR="0" lvl="0" indent="0" defTabSz="711200" eaLnBrk="1" fontAlgn="auto" latinLnBrk="0" hangingPunct="1">
              <a:lnSpc>
                <a:spcPct val="100000"/>
              </a:lnSpc>
              <a:spcBef>
                <a:spcPts val="1200"/>
              </a:spcBef>
              <a:spcAft>
                <a:spcPts val="0"/>
              </a:spcAft>
              <a:buClrTx/>
              <a:buSzTx/>
              <a:buFontTx/>
              <a:buNone/>
              <a:defRPr/>
            </a:pPr>
            <a:endParaRPr kumimoji="0" lang="en-US" sz="20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27" name="Rectangle: Rounded Corners 26"/>
          <p:cNvSpPr/>
          <p:nvPr/>
        </p:nvSpPr>
        <p:spPr bwMode="gray">
          <a:xfrm>
            <a:off x="7115414" y="1710309"/>
            <a:ext cx="831273" cy="812828"/>
          </a:xfrm>
          <a:prstGeom prst="roundRect">
            <a:avLst>
              <a:gd name="adj" fmla="val 5976"/>
            </a:avLst>
          </a:prstGeom>
          <a:solidFill>
            <a:schemeClr val="tx2"/>
          </a:solidFill>
          <a:ln w="3175" cap="flat" cmpd="sng" algn="ctr">
            <a:noFill/>
            <a:prstDash val="solid"/>
            <a:miter lim="800000"/>
          </a:ln>
          <a:effectLst/>
        </p:spPr>
        <p:txBody>
          <a:bodyPr rot="0" spcFirstLastPara="0" vertOverflow="overflow" horzOverflow="overflow" vert="horz" wrap="square" lIns="91440" tIns="36000" rIns="91440" bIns="36000" numCol="1" spcCol="0" rtlCol="0" fromWordArt="0" anchor="ctr" anchorCtr="0" forceAA="0" compatLnSpc="1">
            <a:noAutofit/>
          </a:bodyPr>
          <a:lstStyle/>
          <a:p>
            <a:pPr marL="0" marR="0" lvl="0" indent="0" defTabSz="711200" eaLnBrk="1" fontAlgn="auto" latinLnBrk="0" hangingPunct="1">
              <a:lnSpc>
                <a:spcPct val="100000"/>
              </a:lnSpc>
              <a:spcBef>
                <a:spcPts val="1200"/>
              </a:spcBef>
              <a:spcAft>
                <a:spcPts val="0"/>
              </a:spcAft>
              <a:buClrTx/>
              <a:buSzTx/>
              <a:buFontTx/>
              <a:buNone/>
              <a:defRPr/>
            </a:pPr>
            <a:endParaRPr kumimoji="0" lang="en-US" sz="20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28" name="Rectangle: Rounded Corners 27"/>
          <p:cNvSpPr/>
          <p:nvPr/>
        </p:nvSpPr>
        <p:spPr bwMode="gray">
          <a:xfrm>
            <a:off x="9674389" y="1624962"/>
            <a:ext cx="1005840" cy="983522"/>
          </a:xfrm>
          <a:prstGeom prst="roundRect">
            <a:avLst>
              <a:gd name="adj" fmla="val 5976"/>
            </a:avLst>
          </a:prstGeom>
          <a:solidFill>
            <a:schemeClr val="accent4">
              <a:lumMod val="20000"/>
              <a:lumOff val="80000"/>
            </a:schemeClr>
          </a:solidFill>
          <a:ln w="3175" cap="flat" cmpd="sng" algn="ctr">
            <a:noFill/>
            <a:prstDash val="solid"/>
            <a:miter lim="800000"/>
          </a:ln>
          <a:effectLst/>
        </p:spPr>
        <p:txBody>
          <a:bodyPr rot="0" spcFirstLastPara="0" vertOverflow="overflow" horzOverflow="overflow" vert="horz" wrap="square" lIns="91440" tIns="36000" rIns="91440" bIns="36000" numCol="1" spcCol="0" rtlCol="0" fromWordArt="0" anchor="ctr" anchorCtr="0" forceAA="0" compatLnSpc="1">
            <a:noAutofit/>
          </a:bodyPr>
          <a:lstStyle/>
          <a:p>
            <a:pPr marL="0" marR="0" lvl="0" indent="0" defTabSz="711200" eaLnBrk="1" fontAlgn="auto" latinLnBrk="0" hangingPunct="1">
              <a:lnSpc>
                <a:spcPct val="100000"/>
              </a:lnSpc>
              <a:spcBef>
                <a:spcPts val="1200"/>
              </a:spcBef>
              <a:spcAft>
                <a:spcPts val="0"/>
              </a:spcAft>
              <a:buClrTx/>
              <a:buSzTx/>
              <a:buFontTx/>
              <a:buNone/>
              <a:defRPr/>
            </a:pPr>
            <a:endParaRPr kumimoji="0" lang="en-US" sz="20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29" name="Rectangle: Rounded Corners 28"/>
          <p:cNvSpPr/>
          <p:nvPr/>
        </p:nvSpPr>
        <p:spPr bwMode="gray">
          <a:xfrm>
            <a:off x="9761673" y="1710309"/>
            <a:ext cx="831273" cy="812828"/>
          </a:xfrm>
          <a:prstGeom prst="roundRect">
            <a:avLst>
              <a:gd name="adj" fmla="val 5976"/>
            </a:avLst>
          </a:prstGeom>
          <a:solidFill>
            <a:schemeClr val="tx2"/>
          </a:solidFill>
          <a:ln w="3175" cap="flat" cmpd="sng" algn="ctr">
            <a:noFill/>
            <a:prstDash val="solid"/>
            <a:miter lim="800000"/>
          </a:ln>
          <a:effectLst/>
        </p:spPr>
        <p:txBody>
          <a:bodyPr rot="0" spcFirstLastPara="0" vertOverflow="overflow" horzOverflow="overflow" vert="horz" wrap="square" lIns="91440" tIns="36000" rIns="91440" bIns="36000" numCol="1" spcCol="0" rtlCol="0" fromWordArt="0" anchor="ctr" anchorCtr="0" forceAA="0" compatLnSpc="1">
            <a:noAutofit/>
          </a:bodyPr>
          <a:lstStyle/>
          <a:p>
            <a:pPr marL="0" marR="0" lvl="0" indent="0" defTabSz="711200" eaLnBrk="1" fontAlgn="auto" latinLnBrk="0" hangingPunct="1">
              <a:lnSpc>
                <a:spcPct val="100000"/>
              </a:lnSpc>
              <a:spcBef>
                <a:spcPts val="1200"/>
              </a:spcBef>
              <a:spcAft>
                <a:spcPts val="0"/>
              </a:spcAft>
              <a:buClrTx/>
              <a:buSzTx/>
              <a:buFontTx/>
              <a:buNone/>
              <a:defRPr/>
            </a:pPr>
            <a:endParaRPr kumimoji="0" lang="en-US" sz="20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30" name="Rectangle 29"/>
          <p:cNvSpPr/>
          <p:nvPr/>
        </p:nvSpPr>
        <p:spPr>
          <a:xfrm>
            <a:off x="777240" y="3354070"/>
            <a:ext cx="2422525" cy="2152015"/>
          </a:xfrm>
          <a:prstGeom prst="rect">
            <a:avLst/>
          </a:prstGeom>
          <a:noFill/>
          <a:ln w="12700">
            <a:no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lIns="73152" tIns="91440" rIns="73152" rtlCol="0" anchor="t"/>
          <a:lstStyle/>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en-US" altLang="en-US" sz="1400" dirty="0">
                <a:solidFill>
                  <a:schemeClr val="tx1"/>
                </a:solidFill>
                <a:latin typeface="SimSun" panose="02010600030101010101" pitchFamily="2" charset="-122"/>
                <a:ea typeface="SimSun" panose="02010600030101010101" pitchFamily="2" charset="-122"/>
              </a:rPr>
              <a:t>– </a:t>
            </a:r>
            <a:r>
              <a:rPr lang="zh-CN" altLang="en-US" sz="1400" dirty="0">
                <a:solidFill>
                  <a:schemeClr val="tx1"/>
                </a:solidFill>
                <a:latin typeface="SimSun" panose="02010600030101010101" pitchFamily="2" charset="-122"/>
                <a:ea typeface="SimSun" panose="02010600030101010101" pitchFamily="2" charset="-122"/>
              </a:rPr>
              <a:t>城市中上阶层家庭的增加，为</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zh-CN" altLang="en-US" sz="1400" dirty="0">
                <a:solidFill>
                  <a:schemeClr val="tx1"/>
                </a:solidFill>
                <a:latin typeface="SimSun" panose="02010600030101010101" pitchFamily="2" charset="-122"/>
                <a:ea typeface="SimSun" panose="02010600030101010101" pitchFamily="2" charset="-122"/>
              </a:rPr>
              <a:t>化工和石化产品的需求创造了</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zh-CN" altLang="en-US" sz="1400" dirty="0">
                <a:solidFill>
                  <a:schemeClr val="tx1"/>
                </a:solidFill>
                <a:latin typeface="SimSun" panose="02010600030101010101" pitchFamily="2" charset="-122"/>
                <a:ea typeface="SimSun" panose="02010600030101010101" pitchFamily="2" charset="-122"/>
              </a:rPr>
              <a:t>强劲的驱动力</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en-US" altLang="en-US" sz="1400" dirty="0">
                <a:solidFill>
                  <a:schemeClr val="tx1"/>
                </a:solidFill>
                <a:latin typeface="SimSun" panose="02010600030101010101" pitchFamily="2" charset="-122"/>
                <a:ea typeface="SimSun" panose="02010600030101010101" pitchFamily="2" charset="-122"/>
              </a:rPr>
              <a:t>– </a:t>
            </a:r>
            <a:r>
              <a:rPr lang="zh-CN" altLang="en-US" sz="1400" dirty="0">
                <a:solidFill>
                  <a:schemeClr val="tx1"/>
                </a:solidFill>
                <a:latin typeface="SimSun" panose="02010600030101010101" pitchFamily="2" charset="-122"/>
                <a:ea typeface="SimSun" panose="02010600030101010101" pitchFamily="2" charset="-122"/>
              </a:rPr>
              <a:t>约</a:t>
            </a:r>
            <a:r>
              <a:rPr lang="en-US" altLang="en-US" sz="1400" dirty="0">
                <a:solidFill>
                  <a:schemeClr val="tx1"/>
                </a:solidFill>
                <a:latin typeface="SimSun" panose="02010600030101010101" pitchFamily="2" charset="-122"/>
                <a:ea typeface="SimSun" panose="02010600030101010101" pitchFamily="2" charset="-122"/>
              </a:rPr>
              <a:t>140</a:t>
            </a:r>
            <a:r>
              <a:rPr lang="zh-CN" altLang="en-US" sz="1400" dirty="0">
                <a:solidFill>
                  <a:schemeClr val="tx1"/>
                </a:solidFill>
                <a:latin typeface="SimSun" panose="02010600030101010101" pitchFamily="2" charset="-122"/>
                <a:ea typeface="SimSun" panose="02010600030101010101" pitchFamily="2" charset="-122"/>
              </a:rPr>
              <a:t>亿美元的国内市场，但</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zh-CN" altLang="en-US" sz="1400" dirty="0">
                <a:solidFill>
                  <a:schemeClr val="tx1"/>
                </a:solidFill>
                <a:latin typeface="SimSun" panose="02010600030101010101" pitchFamily="2" charset="-122"/>
                <a:ea typeface="SimSun" panose="02010600030101010101" pitchFamily="2" charset="-122"/>
              </a:rPr>
              <a:t>超过</a:t>
            </a:r>
            <a:r>
              <a:rPr lang="en-US" altLang="en-US" sz="1400" dirty="0">
                <a:solidFill>
                  <a:schemeClr val="tx1"/>
                </a:solidFill>
                <a:latin typeface="SimSun" panose="02010600030101010101" pitchFamily="2" charset="-122"/>
                <a:ea typeface="SimSun" panose="02010600030101010101" pitchFamily="2" charset="-122"/>
              </a:rPr>
              <a:t>50%</a:t>
            </a:r>
            <a:r>
              <a:rPr lang="zh-CN" altLang="en-US" sz="1400" dirty="0">
                <a:solidFill>
                  <a:schemeClr val="tx1"/>
                </a:solidFill>
                <a:latin typeface="SimSun" panose="02010600030101010101" pitchFamily="2" charset="-122"/>
                <a:ea typeface="SimSun" panose="02010600030101010101" pitchFamily="2" charset="-122"/>
              </a:rPr>
              <a:t>的进口依赖，显示出</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zh-CN" altLang="en-US" sz="1400" dirty="0">
                <a:solidFill>
                  <a:schemeClr val="tx1"/>
                </a:solidFill>
                <a:latin typeface="SimSun" panose="02010600030101010101" pitchFamily="2" charset="-122"/>
                <a:ea typeface="SimSun" panose="02010600030101010101" pitchFamily="2" charset="-122"/>
              </a:rPr>
              <a:t>巨大的进口替代潜力</a:t>
            </a:r>
          </a:p>
        </p:txBody>
      </p:sp>
      <p:sp>
        <p:nvSpPr>
          <p:cNvPr id="31" name="Rectangle 30"/>
          <p:cNvSpPr/>
          <p:nvPr/>
        </p:nvSpPr>
        <p:spPr>
          <a:xfrm>
            <a:off x="667933" y="3398453"/>
            <a:ext cx="2889429" cy="1546029"/>
          </a:xfrm>
          <a:prstGeom prst="rect">
            <a:avLst/>
          </a:prstGeom>
          <a:noFill/>
          <a:ln w="12700">
            <a:no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lIns="73152" tIns="91440" rIns="73152" rtlCol="0" anchor="t"/>
          <a:lstStyle/>
          <a:p>
            <a:pPr marL="139700" indent="-139700">
              <a:spcBef>
                <a:spcPts val="600"/>
              </a:spcBef>
              <a:buClr>
                <a:srgbClr val="000000"/>
              </a:buClr>
              <a:buSzPct val="100000"/>
              <a:buFont typeface="Arial" panose="020B0604020202020204" pitchFamily="34" charset="0"/>
              <a:buChar char="–"/>
              <a:defRPr/>
            </a:pPr>
            <a:endParaRPr kumimoji="0" lang="en-US"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32" name="Straight Connector 31"/>
          <p:cNvCxnSpPr/>
          <p:nvPr/>
        </p:nvCxnSpPr>
        <p:spPr>
          <a:xfrm>
            <a:off x="3394099" y="3506685"/>
            <a:ext cx="0" cy="23493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777319" y="3276600"/>
            <a:ext cx="2422254"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868446" y="2553339"/>
            <a:ext cx="1991251" cy="707886"/>
          </a:xfrm>
          <a:prstGeom prst="rect">
            <a:avLst/>
          </a:prstGeom>
          <a:noFill/>
        </p:spPr>
        <p:txBody>
          <a:bodyPr wrap="none" rtlCol="0">
            <a:spAutoFit/>
          </a:bodyPr>
          <a:lstStyle/>
          <a:p>
            <a:pPr algn="ctr"/>
            <a:r>
              <a:rPr lang="zh-CN" altLang="en-US" sz="2000" b="1" dirty="0">
                <a:solidFill>
                  <a:schemeClr val="tx2"/>
                </a:solidFill>
                <a:latin typeface="SimSun" panose="02010600030101010101" pitchFamily="2" charset="-122"/>
                <a:ea typeface="SimSun" panose="02010600030101010101" pitchFamily="2" charset="-122"/>
                <a:cs typeface="Arial" panose="020B0604020202020204" pitchFamily="34" charset="0"/>
              </a:rPr>
              <a:t>人口统计与市场</a:t>
            </a:r>
          </a:p>
          <a:p>
            <a:pPr algn="ctr"/>
            <a:r>
              <a:rPr lang="zh-CN" altLang="en-US" sz="2000" b="1" dirty="0">
                <a:solidFill>
                  <a:schemeClr val="tx2"/>
                </a:solidFill>
                <a:latin typeface="SimSun" panose="02010600030101010101" pitchFamily="2" charset="-122"/>
                <a:ea typeface="SimSun" panose="02010600030101010101" pitchFamily="2" charset="-122"/>
                <a:cs typeface="Arial" panose="020B0604020202020204" pitchFamily="34" charset="0"/>
              </a:rPr>
              <a:t>需求</a:t>
            </a:r>
          </a:p>
        </p:txBody>
      </p:sp>
      <p:sp>
        <p:nvSpPr>
          <p:cNvPr id="35" name="Rectangle 34"/>
          <p:cNvSpPr/>
          <p:nvPr/>
        </p:nvSpPr>
        <p:spPr>
          <a:xfrm>
            <a:off x="3582251" y="3204039"/>
            <a:ext cx="2529241" cy="2501818"/>
          </a:xfrm>
          <a:prstGeom prst="rect">
            <a:avLst/>
          </a:prstGeom>
          <a:noFill/>
          <a:ln w="12700">
            <a:no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lIns="73152" tIns="91440" rIns="73152" rtlCol="0" anchor="t"/>
          <a:lstStyle/>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en-US" altLang="en-US" sz="1300" dirty="0">
                <a:solidFill>
                  <a:schemeClr val="tx1"/>
                </a:solidFill>
                <a:latin typeface="SimSun" panose="02010600030101010101" pitchFamily="2" charset="-122"/>
                <a:ea typeface="SimSun" panose="02010600030101010101" pitchFamily="2" charset="-122"/>
              </a:rPr>
              <a:t>– </a:t>
            </a:r>
            <a:r>
              <a:rPr lang="zh-CN" altLang="en-US" sz="1300" dirty="0">
                <a:solidFill>
                  <a:schemeClr val="tx1"/>
                </a:solidFill>
                <a:latin typeface="SimSun" panose="02010600030101010101" pitchFamily="2" charset="-122"/>
                <a:ea typeface="SimSun" panose="02010600030101010101" pitchFamily="2" charset="-122"/>
              </a:rPr>
              <a:t>卓越的研发、出口及技术转让激</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zh-CN" altLang="en-US" sz="1300" dirty="0">
                <a:solidFill>
                  <a:schemeClr val="tx1"/>
                </a:solidFill>
                <a:latin typeface="SimSun" panose="02010600030101010101" pitchFamily="2" charset="-122"/>
                <a:ea typeface="SimSun" panose="02010600030101010101" pitchFamily="2" charset="-122"/>
              </a:rPr>
              <a:t>励措施</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en-US" altLang="en-US" sz="1300" dirty="0">
                <a:solidFill>
                  <a:schemeClr val="tx1"/>
                </a:solidFill>
                <a:latin typeface="SimSun" panose="02010600030101010101" pitchFamily="2" charset="-122"/>
                <a:ea typeface="SimSun" panose="02010600030101010101" pitchFamily="2" charset="-122"/>
              </a:rPr>
              <a:t>– </a:t>
            </a:r>
            <a:r>
              <a:rPr lang="zh-CN" altLang="en-US" sz="1300" dirty="0">
                <a:solidFill>
                  <a:schemeClr val="tx1"/>
                </a:solidFill>
                <a:latin typeface="SimSun" panose="02010600030101010101" pitchFamily="2" charset="-122"/>
                <a:ea typeface="SimSun" panose="02010600030101010101" pitchFamily="2" charset="-122"/>
              </a:rPr>
              <a:t>专用经济特区（</a:t>
            </a:r>
            <a:r>
              <a:rPr lang="en-US" altLang="en-US" sz="1300" dirty="0">
                <a:solidFill>
                  <a:schemeClr val="tx1"/>
                </a:solidFill>
                <a:latin typeface="SimSun" panose="02010600030101010101" pitchFamily="2" charset="-122"/>
                <a:ea typeface="SimSun" panose="02010600030101010101" pitchFamily="2" charset="-122"/>
              </a:rPr>
              <a:t>SEZs</a:t>
            </a:r>
            <a:r>
              <a:rPr lang="zh-CN" altLang="en-US" sz="1300" dirty="0">
                <a:solidFill>
                  <a:schemeClr val="tx1"/>
                </a:solidFill>
                <a:latin typeface="SimSun" panose="02010600030101010101" pitchFamily="2" charset="-122"/>
                <a:ea typeface="SimSun" panose="02010600030101010101" pitchFamily="2" charset="-122"/>
              </a:rPr>
              <a:t>）和特殊</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zh-CN" altLang="en-US" sz="1300" dirty="0">
                <a:solidFill>
                  <a:schemeClr val="tx1"/>
                </a:solidFill>
                <a:latin typeface="SimSun" panose="02010600030101010101" pitchFamily="2" charset="-122"/>
                <a:ea typeface="SimSun" panose="02010600030101010101" pitchFamily="2" charset="-122"/>
              </a:rPr>
              <a:t>贸易区（</a:t>
            </a:r>
            <a:r>
              <a:rPr lang="en-US" altLang="en-US" sz="1300" dirty="0">
                <a:solidFill>
                  <a:schemeClr val="tx1"/>
                </a:solidFill>
                <a:latin typeface="SimSun" panose="02010600030101010101" pitchFamily="2" charset="-122"/>
                <a:ea typeface="SimSun" panose="02010600030101010101" pitchFamily="2" charset="-122"/>
              </a:rPr>
              <a:t>STZs</a:t>
            </a:r>
            <a:r>
              <a:rPr lang="zh-CN" altLang="en-US" sz="1300" dirty="0">
                <a:solidFill>
                  <a:schemeClr val="tx1"/>
                </a:solidFill>
                <a:latin typeface="SimSun" panose="02010600030101010101" pitchFamily="2" charset="-122"/>
                <a:ea typeface="SimSun" panose="02010600030101010101" pitchFamily="2" charset="-122"/>
              </a:rPr>
              <a:t>）提供税收减免</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zh-CN" altLang="en-US" sz="1300" dirty="0">
                <a:solidFill>
                  <a:schemeClr val="tx1"/>
                </a:solidFill>
                <a:latin typeface="SimSun" panose="02010600030101010101" pitchFamily="2" charset="-122"/>
                <a:ea typeface="SimSun" panose="02010600030101010101" pitchFamily="2" charset="-122"/>
              </a:rPr>
              <a:t>和基础设施支持</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en-US" altLang="en-US" sz="1300" dirty="0">
                <a:solidFill>
                  <a:schemeClr val="tx1"/>
                </a:solidFill>
                <a:latin typeface="SimSun" panose="02010600030101010101" pitchFamily="2" charset="-122"/>
                <a:ea typeface="SimSun" panose="02010600030101010101" pitchFamily="2" charset="-122"/>
              </a:rPr>
              <a:t>– </a:t>
            </a:r>
            <a:r>
              <a:rPr lang="zh-CN" altLang="en-US" sz="1300" dirty="0">
                <a:solidFill>
                  <a:schemeClr val="tx1"/>
                </a:solidFill>
                <a:latin typeface="SimSun" panose="02010600030101010101" pitchFamily="2" charset="-122"/>
                <a:ea typeface="SimSun" panose="02010600030101010101" pitchFamily="2" charset="-122"/>
              </a:rPr>
              <a:t>对碳氢化合物、盐类、矿物和生</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zh-CN" altLang="en-US" sz="1300" dirty="0">
                <a:solidFill>
                  <a:schemeClr val="tx1"/>
                </a:solidFill>
                <a:latin typeface="SimSun" panose="02010600030101010101" pitchFamily="2" charset="-122"/>
                <a:ea typeface="SimSun" panose="02010600030101010101" pitchFamily="2" charset="-122"/>
              </a:rPr>
              <a:t>物质等潜在所需原材料有较强的</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zh-CN" altLang="en-US" sz="1300" dirty="0">
                <a:solidFill>
                  <a:schemeClr val="tx1"/>
                </a:solidFill>
                <a:latin typeface="SimSun" panose="02010600030101010101" pitchFamily="2" charset="-122"/>
                <a:ea typeface="SimSun" panose="02010600030101010101" pitchFamily="2" charset="-122"/>
              </a:rPr>
              <a:t>基础</a:t>
            </a:r>
          </a:p>
        </p:txBody>
      </p:sp>
      <p:cxnSp>
        <p:nvCxnSpPr>
          <p:cNvPr id="36" name="Straight Connector 35"/>
          <p:cNvCxnSpPr/>
          <p:nvPr/>
        </p:nvCxnSpPr>
        <p:spPr>
          <a:xfrm flipH="1">
            <a:off x="3582251" y="3276600"/>
            <a:ext cx="2422254"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3595904" y="2670141"/>
            <a:ext cx="2489053" cy="400110"/>
          </a:xfrm>
          <a:prstGeom prst="rect">
            <a:avLst/>
          </a:prstGeom>
          <a:noFill/>
        </p:spPr>
        <p:txBody>
          <a:bodyPr wrap="square" rtlCol="0">
            <a:spAutoFit/>
          </a:bodyPr>
          <a:lstStyle/>
          <a:p>
            <a:pPr algn="ctr"/>
            <a:r>
              <a:rPr lang="zh-CN" altLang="en-US" sz="2000" b="1" dirty="0">
                <a:solidFill>
                  <a:schemeClr val="tx2"/>
                </a:solidFill>
                <a:latin typeface="SimSun" panose="02010600030101010101" pitchFamily="2" charset="-122"/>
                <a:ea typeface="SimSun" panose="02010600030101010101" pitchFamily="2" charset="-122"/>
                <a:cs typeface="Arial" panose="020B0604020202020204" pitchFamily="34" charset="0"/>
              </a:rPr>
              <a:t>支持性环境</a:t>
            </a:r>
          </a:p>
        </p:txBody>
      </p:sp>
      <p:cxnSp>
        <p:nvCxnSpPr>
          <p:cNvPr id="38" name="Straight Connector 37"/>
          <p:cNvCxnSpPr/>
          <p:nvPr/>
        </p:nvCxnSpPr>
        <p:spPr>
          <a:xfrm>
            <a:off x="6131771" y="3506685"/>
            <a:ext cx="0" cy="23493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44" name="Rectangle 43"/>
          <p:cNvSpPr/>
          <p:nvPr/>
        </p:nvSpPr>
        <p:spPr>
          <a:xfrm>
            <a:off x="8919673" y="3324055"/>
            <a:ext cx="3272327" cy="1782248"/>
          </a:xfrm>
          <a:prstGeom prst="rect">
            <a:avLst/>
          </a:prstGeom>
          <a:noFill/>
          <a:ln w="12700">
            <a:no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lIns="73152" tIns="91440" rIns="73152" rtlCol="0" anchor="t"/>
          <a:lstStyle/>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en-US" altLang="en-US" sz="1400" dirty="0">
                <a:solidFill>
                  <a:schemeClr val="tx1"/>
                </a:solidFill>
                <a:latin typeface="SimSun" panose="02010600030101010101" pitchFamily="2" charset="-122"/>
                <a:ea typeface="SimSun" panose="02010600030101010101" pitchFamily="2" charset="-122"/>
              </a:rPr>
              <a:t>– </a:t>
            </a:r>
            <a:r>
              <a:rPr lang="zh-CN" altLang="en-US" sz="1400" dirty="0">
                <a:solidFill>
                  <a:schemeClr val="tx1"/>
                </a:solidFill>
                <a:latin typeface="SimSun" panose="02010600030101010101" pitchFamily="2" charset="-122"/>
                <a:ea typeface="SimSun" panose="02010600030101010101" pitchFamily="2" charset="-122"/>
              </a:rPr>
              <a:t>通过卡拉奇港、卡西姆港和</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zh-CN" altLang="en-US" sz="1400" dirty="0">
                <a:solidFill>
                  <a:schemeClr val="tx1"/>
                </a:solidFill>
                <a:latin typeface="SimSun" panose="02010600030101010101" pitchFamily="2" charset="-122"/>
                <a:ea typeface="SimSun" panose="02010600030101010101" pitchFamily="2" charset="-122"/>
              </a:rPr>
              <a:t>瓜达尔港三个港口实现强劲</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zh-CN" altLang="en-US" sz="1400" dirty="0">
                <a:solidFill>
                  <a:schemeClr val="tx1"/>
                </a:solidFill>
                <a:latin typeface="SimSun" panose="02010600030101010101" pitchFamily="2" charset="-122"/>
                <a:ea typeface="SimSun" panose="02010600030101010101" pitchFamily="2" charset="-122"/>
              </a:rPr>
              <a:t>互联互通</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en-US" altLang="en-US" sz="1400" dirty="0">
                <a:solidFill>
                  <a:schemeClr val="tx1"/>
                </a:solidFill>
                <a:latin typeface="SimSun" panose="02010600030101010101" pitchFamily="2" charset="-122"/>
                <a:ea typeface="SimSun" panose="02010600030101010101" pitchFamily="2" charset="-122"/>
              </a:rPr>
              <a:t>– </a:t>
            </a:r>
            <a:r>
              <a:rPr lang="zh-CN" altLang="en-US" sz="1400" dirty="0">
                <a:solidFill>
                  <a:schemeClr val="tx1"/>
                </a:solidFill>
                <a:latin typeface="SimSun" panose="02010600030101010101" pitchFamily="2" charset="-122"/>
                <a:ea typeface="SimSun" panose="02010600030101010101" pitchFamily="2" charset="-122"/>
              </a:rPr>
              <a:t>战略性邻近海湾合作委员会</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zh-CN" altLang="en-US" sz="1400" dirty="0">
                <a:solidFill>
                  <a:schemeClr val="tx1"/>
                </a:solidFill>
                <a:latin typeface="SimSun" panose="02010600030101010101" pitchFamily="2" charset="-122"/>
                <a:ea typeface="SimSun" panose="02010600030101010101" pitchFamily="2" charset="-122"/>
              </a:rPr>
              <a:t>（</a:t>
            </a:r>
            <a:r>
              <a:rPr lang="en-US" altLang="en-US" sz="1400" dirty="0">
                <a:solidFill>
                  <a:schemeClr val="tx1"/>
                </a:solidFill>
                <a:latin typeface="SimSun" panose="02010600030101010101" pitchFamily="2" charset="-122"/>
                <a:ea typeface="SimSun" panose="02010600030101010101" pitchFamily="2" charset="-122"/>
              </a:rPr>
              <a:t>GCC</a:t>
            </a:r>
            <a:r>
              <a:rPr lang="zh-CN" altLang="en-US" sz="1400" dirty="0">
                <a:solidFill>
                  <a:schemeClr val="tx1"/>
                </a:solidFill>
                <a:latin typeface="SimSun" panose="02010600030101010101" pitchFamily="2" charset="-122"/>
                <a:ea typeface="SimSun" panose="02010600030101010101" pitchFamily="2" charset="-122"/>
              </a:rPr>
              <a:t>）、中国及非洲使巴</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zh-CN" altLang="en-US" sz="1400" dirty="0">
                <a:solidFill>
                  <a:schemeClr val="tx1"/>
                </a:solidFill>
                <a:latin typeface="SimSun" panose="02010600030101010101" pitchFamily="2" charset="-122"/>
                <a:ea typeface="SimSun" panose="02010600030101010101" pitchFamily="2" charset="-122"/>
              </a:rPr>
              <a:t>基斯坦成为区域枢纽的优势</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en-US" altLang="en-US" sz="1400" dirty="0">
                <a:solidFill>
                  <a:schemeClr val="tx1"/>
                </a:solidFill>
                <a:latin typeface="SimSun" panose="02010600030101010101" pitchFamily="2" charset="-122"/>
                <a:ea typeface="SimSun" panose="02010600030101010101" pitchFamily="2" charset="-122"/>
              </a:rPr>
              <a:t>– </a:t>
            </a:r>
            <a:r>
              <a:rPr lang="zh-CN" altLang="en-US" sz="1400" dirty="0">
                <a:solidFill>
                  <a:schemeClr val="tx1"/>
                </a:solidFill>
                <a:latin typeface="SimSun" panose="02010600030101010101" pitchFamily="2" charset="-122"/>
                <a:ea typeface="SimSun" panose="02010600030101010101" pitchFamily="2" charset="-122"/>
              </a:rPr>
              <a:t>中巴经济走廊（</a:t>
            </a:r>
            <a:r>
              <a:rPr lang="en-US" altLang="en-US" sz="1400" dirty="0">
                <a:solidFill>
                  <a:schemeClr val="tx1"/>
                </a:solidFill>
                <a:latin typeface="SimSun" panose="02010600030101010101" pitchFamily="2" charset="-122"/>
                <a:ea typeface="SimSun" panose="02010600030101010101" pitchFamily="2" charset="-122"/>
              </a:rPr>
              <a:t>CPEC</a:t>
            </a:r>
            <a:r>
              <a:rPr lang="zh-CN" altLang="en-US" sz="1400" dirty="0">
                <a:solidFill>
                  <a:schemeClr val="tx1"/>
                </a:solidFill>
                <a:latin typeface="SimSun" panose="02010600030101010101" pitchFamily="2" charset="-122"/>
                <a:ea typeface="SimSun" panose="02010600030101010101" pitchFamily="2" charset="-122"/>
              </a:rPr>
              <a:t>）及瓜</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zh-CN" altLang="en-US" sz="1400" dirty="0">
                <a:solidFill>
                  <a:schemeClr val="tx1"/>
                </a:solidFill>
                <a:latin typeface="SimSun" panose="02010600030101010101" pitchFamily="2" charset="-122"/>
                <a:ea typeface="SimSun" panose="02010600030101010101" pitchFamily="2" charset="-122"/>
              </a:rPr>
              <a:t>达尔港基础设施降低了物流</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zh-CN" altLang="en-US" sz="1400" dirty="0">
                <a:solidFill>
                  <a:schemeClr val="tx1"/>
                </a:solidFill>
                <a:latin typeface="SimSun" panose="02010600030101010101" pitchFamily="2" charset="-122"/>
                <a:ea typeface="SimSun" panose="02010600030101010101" pitchFamily="2" charset="-122"/>
              </a:rPr>
              <a:t>成本并提高了出口效率</a:t>
            </a:r>
          </a:p>
        </p:txBody>
      </p:sp>
      <p:cxnSp>
        <p:nvCxnSpPr>
          <p:cNvPr id="49" name="Straight Connector 48"/>
          <p:cNvCxnSpPr/>
          <p:nvPr/>
        </p:nvCxnSpPr>
        <p:spPr>
          <a:xfrm flipH="1">
            <a:off x="6319923" y="3276600"/>
            <a:ext cx="2422254"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50" name="TextBox 49"/>
          <p:cNvSpPr txBox="1"/>
          <p:nvPr/>
        </p:nvSpPr>
        <p:spPr>
          <a:xfrm>
            <a:off x="8919944" y="2514818"/>
            <a:ext cx="2422254" cy="707886"/>
          </a:xfrm>
          <a:prstGeom prst="rect">
            <a:avLst/>
          </a:prstGeom>
          <a:noFill/>
        </p:spPr>
        <p:txBody>
          <a:bodyPr wrap="square" rtlCol="0">
            <a:spAutoFit/>
          </a:bodyPr>
          <a:lstStyle/>
          <a:p>
            <a:pPr algn="ctr"/>
            <a:r>
              <a:rPr lang="zh-CN" altLang="en-US" sz="2000" b="1" dirty="0">
                <a:solidFill>
                  <a:schemeClr val="tx2"/>
                </a:solidFill>
                <a:latin typeface="SimSun" panose="02010600030101010101" pitchFamily="2" charset="-122"/>
                <a:ea typeface="SimSun" panose="02010600030101010101" pitchFamily="2" charset="-122"/>
                <a:cs typeface="Arial" panose="020B0604020202020204" pitchFamily="34" charset="0"/>
              </a:rPr>
              <a:t>战略位置和出口潜力</a:t>
            </a:r>
          </a:p>
        </p:txBody>
      </p:sp>
      <p:cxnSp>
        <p:nvCxnSpPr>
          <p:cNvPr id="52" name="Straight Connector 51"/>
          <p:cNvCxnSpPr/>
          <p:nvPr/>
        </p:nvCxnSpPr>
        <p:spPr>
          <a:xfrm>
            <a:off x="8778030" y="3506685"/>
            <a:ext cx="0" cy="23493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54" name="Rectangle 53"/>
          <p:cNvSpPr/>
          <p:nvPr/>
        </p:nvSpPr>
        <p:spPr>
          <a:xfrm>
            <a:off x="6324600" y="3352800"/>
            <a:ext cx="2422254" cy="1546029"/>
          </a:xfrm>
          <a:prstGeom prst="rect">
            <a:avLst/>
          </a:prstGeom>
          <a:noFill/>
          <a:ln w="12700">
            <a:no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lIns="73152" tIns="91440" rIns="73152" rtlCol="0" anchor="t"/>
          <a:lstStyle/>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en-US" altLang="en-US" sz="1300" dirty="0">
                <a:solidFill>
                  <a:schemeClr val="tx1"/>
                </a:solidFill>
                <a:latin typeface="SimSun" panose="02010600030101010101" pitchFamily="2" charset="-122"/>
                <a:ea typeface="SimSun" panose="02010600030101010101" pitchFamily="2" charset="-122"/>
              </a:rPr>
              <a:t>– </a:t>
            </a:r>
            <a:r>
              <a:rPr lang="zh-CN" altLang="en-US" sz="1300" dirty="0">
                <a:solidFill>
                  <a:schemeClr val="tx1"/>
                </a:solidFill>
                <a:latin typeface="SimSun" panose="02010600030101010101" pitchFamily="2" charset="-122"/>
                <a:ea typeface="SimSun" panose="02010600030101010101" pitchFamily="2" charset="-122"/>
              </a:rPr>
              <a:t>具有竞争力的工资水平，低于</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zh-CN" altLang="en-US" sz="1300" dirty="0">
                <a:solidFill>
                  <a:schemeClr val="tx1"/>
                </a:solidFill>
                <a:latin typeface="SimSun" panose="02010600030101010101" pitchFamily="2" charset="-122"/>
                <a:ea typeface="SimSun" panose="02010600030101010101" pitchFamily="2" charset="-122"/>
              </a:rPr>
              <a:t>区域基准</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en-US" altLang="en-US" sz="1300" dirty="0">
                <a:solidFill>
                  <a:schemeClr val="tx1"/>
                </a:solidFill>
                <a:latin typeface="SimSun" panose="02010600030101010101" pitchFamily="2" charset="-122"/>
                <a:ea typeface="SimSun" panose="02010600030101010101" pitchFamily="2" charset="-122"/>
              </a:rPr>
              <a:t>– </a:t>
            </a:r>
            <a:r>
              <a:rPr lang="zh-CN" altLang="en-US" sz="1300" dirty="0">
                <a:solidFill>
                  <a:schemeClr val="tx1"/>
                </a:solidFill>
                <a:latin typeface="SimSun" panose="02010600030101010101" pitchFamily="2" charset="-122"/>
                <a:ea typeface="SimSun" panose="02010600030101010101" pitchFamily="2" charset="-122"/>
              </a:rPr>
              <a:t>获得通往中国及主要市场的低成</a:t>
            </a:r>
          </a:p>
          <a:p>
            <a:pPr marL="177800" indent="-177800" eaLnBrk="0" fontAlgn="base" hangingPunct="0">
              <a:spcBef>
                <a:spcPts val="200"/>
              </a:spcBef>
              <a:spcAft>
                <a:spcPts val="200"/>
              </a:spcAft>
              <a:buClr>
                <a:srgbClr val="1E1E1E"/>
              </a:buClr>
              <a:buSzPct val="100000"/>
              <a:buFont typeface="Arial" panose="020B0604020202020204" pitchFamily="34" charset="0"/>
              <a:buChar char="–"/>
            </a:pPr>
            <a:r>
              <a:rPr lang="zh-CN" altLang="en-US" sz="1300" dirty="0">
                <a:solidFill>
                  <a:schemeClr val="tx1"/>
                </a:solidFill>
                <a:latin typeface="SimSun" panose="02010600030101010101" pitchFamily="2" charset="-122"/>
                <a:ea typeface="SimSun" panose="02010600030101010101" pitchFamily="2" charset="-122"/>
              </a:rPr>
              <a:t>本货运通道</a:t>
            </a:r>
          </a:p>
        </p:txBody>
      </p:sp>
      <p:cxnSp>
        <p:nvCxnSpPr>
          <p:cNvPr id="55" name="Straight Connector 54"/>
          <p:cNvCxnSpPr/>
          <p:nvPr/>
        </p:nvCxnSpPr>
        <p:spPr>
          <a:xfrm flipH="1">
            <a:off x="8966182" y="3276600"/>
            <a:ext cx="2422254"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6289475" y="2568714"/>
            <a:ext cx="2422254" cy="707886"/>
          </a:xfrm>
          <a:prstGeom prst="rect">
            <a:avLst/>
          </a:prstGeom>
          <a:noFill/>
        </p:spPr>
        <p:txBody>
          <a:bodyPr wrap="square" rtlCol="0">
            <a:spAutoFit/>
          </a:bodyPr>
          <a:lstStyle/>
          <a:p>
            <a:pPr algn="ctr"/>
            <a:r>
              <a:rPr lang="zh-CN" altLang="en-US" sz="2000" b="1" dirty="0">
                <a:solidFill>
                  <a:schemeClr val="tx2"/>
                </a:solidFill>
                <a:latin typeface="SimSun" panose="02010600030101010101" pitchFamily="2" charset="-122"/>
                <a:ea typeface="SimSun" panose="02010600030101010101" pitchFamily="2" charset="-122"/>
                <a:cs typeface="Arial" panose="020B0604020202020204" pitchFamily="34" charset="0"/>
              </a:rPr>
              <a:t>成本效益与熟练劳</a:t>
            </a:r>
          </a:p>
          <a:p>
            <a:pPr algn="ctr"/>
            <a:r>
              <a:rPr lang="zh-CN" altLang="en-US" sz="2000" b="1" dirty="0">
                <a:solidFill>
                  <a:schemeClr val="tx2"/>
                </a:solidFill>
                <a:latin typeface="SimSun" panose="02010600030101010101" pitchFamily="2" charset="-122"/>
                <a:ea typeface="SimSun" panose="02010600030101010101" pitchFamily="2" charset="-122"/>
                <a:cs typeface="Arial" panose="020B0604020202020204" pitchFamily="34" charset="0"/>
              </a:rPr>
              <a:t>动力</a:t>
            </a:r>
          </a:p>
        </p:txBody>
      </p:sp>
      <p:pic>
        <p:nvPicPr>
          <p:cNvPr id="57" name="Graphic 56"/>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33150" y="1834177"/>
            <a:ext cx="520456" cy="520456"/>
          </a:xfrm>
          <a:prstGeom prst="rect">
            <a:avLst/>
          </a:prstGeom>
        </p:spPr>
      </p:pic>
      <p:pic>
        <p:nvPicPr>
          <p:cNvPr id="58" name="Graphic 57"/>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70822" y="1856495"/>
            <a:ext cx="520456" cy="520456"/>
          </a:xfrm>
          <a:prstGeom prst="rect">
            <a:avLst/>
          </a:prstGeom>
        </p:spPr>
      </p:pic>
      <p:pic>
        <p:nvPicPr>
          <p:cNvPr id="59" name="Graphic 58"/>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40738" y="1880152"/>
            <a:ext cx="473142" cy="473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5"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15" imgH="5715" progId="TCLayout.ActiveDocument.1">
                  <p:embed/>
                </p:oleObj>
              </mc:Choice>
              <mc:Fallback>
                <p:oleObj name="think-cell Slide" r:id="rId11" imgW="5715" imgH="5715" progId="TCLayout.ActiveDocument.1">
                  <p:embed/>
                  <p:pic>
                    <p:nvPicPr>
                      <p:cNvPr id="0" name="think-cell data - do not delete"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a:xfrm>
            <a:off x="381001" y="381000"/>
            <a:ext cx="11363322" cy="830997"/>
          </a:xfrm>
        </p:spPr>
        <p:txBody>
          <a:bodyPr vert="horz"/>
          <a:lstStyle/>
          <a:p>
            <a:pPr>
              <a:lnSpc>
                <a:spcPct val="100000"/>
              </a:lnSpc>
            </a:pPr>
            <a:r>
              <a:rPr lang="zh-CN" altLang="en-US" sz="3200" dirty="0">
                <a:latin typeface="SimSun" panose="02010600030101010101" pitchFamily="2" charset="-122"/>
                <a:ea typeface="SimSun" panose="02010600030101010101" pitchFamily="2" charset="-122"/>
              </a:rPr>
              <a:t>巴基斯坦拥有多家本土企业，业务范围广泛，活跃于战略性化工与石化行业</a:t>
            </a:r>
          </a:p>
        </p:txBody>
      </p:sp>
      <p:sp>
        <p:nvSpPr>
          <p:cNvPr id="25" name="Rectangle 24"/>
          <p:cNvSpPr/>
          <p:nvPr/>
        </p:nvSpPr>
        <p:spPr>
          <a:xfrm>
            <a:off x="381001" y="1592998"/>
            <a:ext cx="11363324" cy="4026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ct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SimSun" panose="02010600030101010101" pitchFamily="2" charset="-122"/>
                <a:ea typeface="SimSun" panose="02010600030101010101" pitchFamily="2" charset="-122"/>
              </a:rPr>
              <a:t>巴基斯坦精选领先企业</a:t>
            </a:r>
          </a:p>
        </p:txBody>
      </p:sp>
      <p:sp>
        <p:nvSpPr>
          <p:cNvPr id="36" name="Rectangle: Top Corners Rounded 6"/>
          <p:cNvSpPr/>
          <p:nvPr>
            <p:custDataLst>
              <p:tags r:id="rId2"/>
            </p:custDataLst>
          </p:nvPr>
        </p:nvSpPr>
        <p:spPr>
          <a:xfrm>
            <a:off x="1866900" y="2045678"/>
            <a:ext cx="9877423" cy="1013316"/>
          </a:xfrm>
          <a:prstGeom prst="rect">
            <a:avLst/>
          </a:prstGeom>
          <a:solidFill>
            <a:schemeClr val="accent4">
              <a:lumMod val="20000"/>
              <a:lumOff val="80000"/>
            </a:schemeClr>
          </a:solidFill>
          <a:ln w="9525" cap="flat">
            <a:solidFill>
              <a:schemeClr val="tx2"/>
            </a:solidFill>
            <a:prstDash val="dash"/>
            <a:miter/>
          </a:ln>
        </p:spPr>
        <p:txBody>
          <a:bodyPr rot="0" spcFirstLastPara="0" vertOverflow="overflow" horzOverflow="overflow" vert="horz" wrap="square" lIns="91440" tIns="91440" rIns="91440" bIns="91440" numCol="1" spcCol="0" rtlCol="0" fromWordArt="0" anchor="ctr" anchorCtr="0" forceAA="0" compatLnSpc="1">
            <a:noAutofit/>
          </a:bodyPr>
          <a:lstStyle/>
          <a:p>
            <a:pPr lvl="0">
              <a:defRPr/>
            </a:pPr>
            <a:r>
              <a:rPr lang="en-US" altLang="en-US" sz="1400" b="1" dirty="0" err="1">
                <a:latin typeface="SimSun" panose="02010600030101010101" pitchFamily="2" charset="-122"/>
                <a:ea typeface="SimSun" panose="02010600030101010101" pitchFamily="2" charset="-122"/>
                <a:cs typeface="Arial" panose="020B0604020202020204" pitchFamily="34" charset="0"/>
              </a:rPr>
              <a:t>Engro</a:t>
            </a:r>
            <a:r>
              <a:rPr lang="zh-CN" altLang="en-US" sz="1400" b="1" dirty="0">
                <a:latin typeface="SimSun" panose="02010600030101010101" pitchFamily="2" charset="-122"/>
                <a:ea typeface="SimSun" panose="02010600030101010101" pitchFamily="2" charset="-122"/>
                <a:cs typeface="Arial" panose="020B0604020202020204" pitchFamily="34" charset="0"/>
              </a:rPr>
              <a:t>集团是一家国际金融公司（</a:t>
            </a:r>
            <a:r>
              <a:rPr lang="en-US" altLang="en-US" sz="1400" b="1" dirty="0">
                <a:latin typeface="SimSun" panose="02010600030101010101" pitchFamily="2" charset="-122"/>
                <a:ea typeface="SimSun" panose="02010600030101010101" pitchFamily="2" charset="-122"/>
                <a:cs typeface="Arial" panose="020B0604020202020204" pitchFamily="34" charset="0"/>
              </a:rPr>
              <a:t>IFC</a:t>
            </a:r>
            <a:r>
              <a:rPr lang="zh-CN" altLang="en-US" sz="1400" b="1" dirty="0">
                <a:latin typeface="SimSun" panose="02010600030101010101" pitchFamily="2" charset="-122"/>
                <a:ea typeface="SimSun" panose="02010600030101010101" pitchFamily="2" charset="-122"/>
                <a:cs typeface="Arial" panose="020B0604020202020204" pitchFamily="34" charset="0"/>
              </a:rPr>
              <a:t>）支持的约</a:t>
            </a:r>
            <a:r>
              <a:rPr lang="en-US" altLang="en-US" sz="1400" b="1" dirty="0">
                <a:latin typeface="SimSun" panose="02010600030101010101" pitchFamily="2" charset="-122"/>
                <a:ea typeface="SimSun" panose="02010600030101010101" pitchFamily="2" charset="-122"/>
                <a:cs typeface="Arial" panose="020B0604020202020204" pitchFamily="34" charset="0"/>
              </a:rPr>
              <a:t>3</a:t>
            </a:r>
            <a:r>
              <a:rPr lang="zh-CN" altLang="en-US" sz="1400" b="1" dirty="0">
                <a:latin typeface="SimSun" panose="02010600030101010101" pitchFamily="2" charset="-122"/>
                <a:ea typeface="SimSun" panose="02010600030101010101" pitchFamily="2" charset="-122"/>
                <a:cs typeface="Arial" panose="020B0604020202020204" pitchFamily="34" charset="0"/>
              </a:rPr>
              <a:t>亿美元规模企业，主要生产</a:t>
            </a:r>
            <a:r>
              <a:rPr lang="en-US" altLang="en-US" sz="1400" b="1" dirty="0">
                <a:latin typeface="SimSun" panose="02010600030101010101" pitchFamily="2" charset="-122"/>
                <a:ea typeface="SimSun" panose="02010600030101010101" pitchFamily="2" charset="-122"/>
                <a:cs typeface="Arial" panose="020B0604020202020204" pitchFamily="34" charset="0"/>
              </a:rPr>
              <a:t>PVC</a:t>
            </a:r>
            <a:r>
              <a:rPr lang="zh-CN" altLang="en-US" sz="1400" b="1" dirty="0">
                <a:latin typeface="SimSun" panose="02010600030101010101" pitchFamily="2" charset="-122"/>
                <a:ea typeface="SimSun" panose="02010600030101010101" pitchFamily="2" charset="-122"/>
                <a:cs typeface="Arial" panose="020B0604020202020204" pitchFamily="34" charset="0"/>
              </a:rPr>
              <a:t>树脂和烧碱；该公司出口</a:t>
            </a:r>
          </a:p>
          <a:p>
            <a:pPr lvl="0">
              <a:defRPr/>
            </a:pPr>
            <a:r>
              <a:rPr lang="zh-CN" altLang="en-US" sz="1400" b="1" dirty="0">
                <a:latin typeface="SimSun" panose="02010600030101010101" pitchFamily="2" charset="-122"/>
                <a:ea typeface="SimSun" panose="02010600030101010101" pitchFamily="2" charset="-122"/>
                <a:cs typeface="Arial" panose="020B0604020202020204" pitchFamily="34" charset="0"/>
              </a:rPr>
              <a:t>阿富汗、中东、东非与斯里兰卡</a:t>
            </a:r>
          </a:p>
        </p:txBody>
      </p:sp>
      <p:sp>
        <p:nvSpPr>
          <p:cNvPr id="57" name="Rectangle: Top Corners Rounded 6"/>
          <p:cNvSpPr/>
          <p:nvPr>
            <p:custDataLst>
              <p:tags r:id="rId3"/>
            </p:custDataLst>
          </p:nvPr>
        </p:nvSpPr>
        <p:spPr>
          <a:xfrm>
            <a:off x="381001" y="2045678"/>
            <a:ext cx="1419224" cy="1013316"/>
          </a:xfrm>
          <a:prstGeom prst="rect">
            <a:avLst/>
          </a:prstGeom>
          <a:solidFill>
            <a:schemeClr val="bg1"/>
          </a:solidFill>
          <a:ln w="9525" cap="flat">
            <a:solidFill>
              <a:schemeClr val="tx2"/>
            </a:solidFill>
            <a:prstDash val="dash"/>
            <a:miter/>
          </a:ln>
        </p:spPr>
        <p:txBody>
          <a:bodyPr rot="0" spcFirstLastPara="0" vertOverflow="overflow" horzOverflow="overflow" vert="horz" wrap="square" lIns="91440" tIns="91440" rIns="1005840" bIns="91440" numCol="1" spcCol="0" rtlCol="0" fromWordArt="0" anchor="ctr" anchorCtr="0" forceAA="0" compatLnSpc="1">
            <a:noAutofit/>
          </a:bodyPr>
          <a:lstStyle/>
          <a:p>
            <a:pPr lvl="0">
              <a:defRPr/>
            </a:pPr>
            <a:endParaRPr lang="en-US" sz="1400">
              <a:latin typeface="Arial" panose="020B0604020202020204" pitchFamily="34" charset="0"/>
              <a:cs typeface="Arial" panose="020B0604020202020204" pitchFamily="34" charset="0"/>
            </a:endParaRPr>
          </a:p>
        </p:txBody>
      </p:sp>
      <p:sp>
        <p:nvSpPr>
          <p:cNvPr id="59" name="Rectangle: Top Corners Rounded 6"/>
          <p:cNvSpPr/>
          <p:nvPr>
            <p:custDataLst>
              <p:tags r:id="rId4"/>
            </p:custDataLst>
          </p:nvPr>
        </p:nvSpPr>
        <p:spPr>
          <a:xfrm>
            <a:off x="1866900" y="3120256"/>
            <a:ext cx="9877423" cy="1013316"/>
          </a:xfrm>
          <a:prstGeom prst="rect">
            <a:avLst/>
          </a:prstGeom>
          <a:solidFill>
            <a:schemeClr val="accent4">
              <a:lumMod val="20000"/>
              <a:lumOff val="80000"/>
            </a:schemeClr>
          </a:solidFill>
          <a:ln w="9525" cap="flat">
            <a:solidFill>
              <a:schemeClr val="tx2"/>
            </a:solidFill>
            <a:prstDash val="dash"/>
            <a:miter/>
          </a:ln>
        </p:spPr>
        <p:txBody>
          <a:bodyPr rot="0" spcFirstLastPara="0" vertOverflow="overflow" horzOverflow="overflow" vert="horz" wrap="square" lIns="91440" tIns="91440" rIns="91440" bIns="91440" numCol="1" spcCol="0" rtlCol="0" fromWordArt="0" anchor="ctr" anchorCtr="0" forceAA="0" compatLnSpc="1">
            <a:noAutofit/>
          </a:bodyPr>
          <a:lstStyle/>
          <a:p>
            <a:pPr lvl="0">
              <a:defRPr/>
            </a:pPr>
            <a:r>
              <a:rPr lang="en-US" altLang="en-US" sz="1400" b="1" dirty="0" err="1">
                <a:latin typeface="SimSun" panose="02010600030101010101" pitchFamily="2" charset="-122"/>
                <a:ea typeface="SimSun" panose="02010600030101010101" pitchFamily="2" charset="-122"/>
                <a:cs typeface="Arial" panose="020B0604020202020204" pitchFamily="34" charset="0"/>
              </a:rPr>
              <a:t>Sitara</a:t>
            </a:r>
            <a:r>
              <a:rPr lang="zh-CN" altLang="en-US" sz="1400" b="1" dirty="0">
                <a:latin typeface="SimSun" panose="02010600030101010101" pitchFamily="2" charset="-122"/>
                <a:ea typeface="SimSun" panose="02010600030101010101" pitchFamily="2" charset="-122"/>
                <a:cs typeface="Arial" panose="020B0604020202020204" pitchFamily="34" charset="0"/>
              </a:rPr>
              <a:t>化学工业公司是一家价值约</a:t>
            </a:r>
            <a:r>
              <a:rPr lang="en-US" altLang="en-US" sz="1400" b="1" dirty="0">
                <a:latin typeface="SimSun" panose="02010600030101010101" pitchFamily="2" charset="-122"/>
                <a:ea typeface="SimSun" panose="02010600030101010101" pitchFamily="2" charset="-122"/>
                <a:cs typeface="Arial" panose="020B0604020202020204" pitchFamily="34" charset="0"/>
              </a:rPr>
              <a:t>1</a:t>
            </a:r>
            <a:r>
              <a:rPr lang="zh-CN" altLang="en-US" sz="1400" b="1" dirty="0">
                <a:latin typeface="SimSun" panose="02010600030101010101" pitchFamily="2" charset="-122"/>
                <a:ea typeface="SimSun" panose="02010600030101010101" pitchFamily="2" charset="-122"/>
                <a:cs typeface="Arial" panose="020B0604020202020204" pitchFamily="34" charset="0"/>
              </a:rPr>
              <a:t>亿美元的公司，生产烧碱，盐酸，漂白剂和次氯酸钠；该公司产品出口至非洲、中东与南</a:t>
            </a:r>
          </a:p>
          <a:p>
            <a:pPr lvl="0">
              <a:defRPr/>
            </a:pPr>
            <a:r>
              <a:rPr lang="zh-CN" altLang="en-US" sz="1400" b="1" dirty="0">
                <a:latin typeface="SimSun" panose="02010600030101010101" pitchFamily="2" charset="-122"/>
                <a:ea typeface="SimSun" panose="02010600030101010101" pitchFamily="2" charset="-122"/>
                <a:cs typeface="Arial" panose="020B0604020202020204" pitchFamily="34" charset="0"/>
              </a:rPr>
              <a:t>亚地区</a:t>
            </a:r>
          </a:p>
        </p:txBody>
      </p:sp>
      <p:sp>
        <p:nvSpPr>
          <p:cNvPr id="60" name="Rectangle: Top Corners Rounded 6"/>
          <p:cNvSpPr/>
          <p:nvPr>
            <p:custDataLst>
              <p:tags r:id="rId5"/>
            </p:custDataLst>
          </p:nvPr>
        </p:nvSpPr>
        <p:spPr>
          <a:xfrm>
            <a:off x="381001" y="3120256"/>
            <a:ext cx="1419224" cy="1013316"/>
          </a:xfrm>
          <a:prstGeom prst="rect">
            <a:avLst/>
          </a:prstGeom>
          <a:solidFill>
            <a:schemeClr val="bg1"/>
          </a:solidFill>
          <a:ln w="9525" cap="flat">
            <a:solidFill>
              <a:schemeClr val="tx2"/>
            </a:solidFill>
            <a:prstDash val="dash"/>
            <a:miter/>
          </a:ln>
        </p:spPr>
        <p:txBody>
          <a:bodyPr rot="0" spcFirstLastPara="0" vertOverflow="overflow" horzOverflow="overflow" vert="horz" wrap="square" lIns="91440" tIns="91440" rIns="1005840" bIns="91440" numCol="1" spcCol="0" rtlCol="0" fromWordArt="0" anchor="ctr" anchorCtr="0" forceAA="0" compatLnSpc="1">
            <a:noAutofit/>
          </a:bodyPr>
          <a:lstStyle/>
          <a:p>
            <a:pPr lvl="0">
              <a:defRPr/>
            </a:pPr>
            <a:endParaRPr lang="en-US" sz="1400">
              <a:latin typeface="Arial" panose="020B0604020202020204" pitchFamily="34" charset="0"/>
              <a:cs typeface="Arial" panose="020B0604020202020204" pitchFamily="34" charset="0"/>
            </a:endParaRPr>
          </a:p>
        </p:txBody>
      </p:sp>
      <p:sp>
        <p:nvSpPr>
          <p:cNvPr id="1025" name="Rectangle: Top Corners Rounded 6"/>
          <p:cNvSpPr/>
          <p:nvPr>
            <p:custDataLst>
              <p:tags r:id="rId6"/>
            </p:custDataLst>
          </p:nvPr>
        </p:nvSpPr>
        <p:spPr>
          <a:xfrm>
            <a:off x="1866900" y="4194835"/>
            <a:ext cx="9877423" cy="1013316"/>
          </a:xfrm>
          <a:prstGeom prst="rect">
            <a:avLst/>
          </a:prstGeom>
          <a:solidFill>
            <a:schemeClr val="accent4">
              <a:lumMod val="20000"/>
              <a:lumOff val="80000"/>
            </a:schemeClr>
          </a:solidFill>
          <a:ln w="9525" cap="flat">
            <a:solidFill>
              <a:schemeClr val="tx2"/>
            </a:solidFill>
            <a:prstDash val="dash"/>
            <a:miter/>
          </a:ln>
        </p:spPr>
        <p:txBody>
          <a:bodyPr rot="0" spcFirstLastPara="0" vertOverflow="overflow" horzOverflow="overflow" vert="horz" wrap="square" lIns="91440" tIns="91440" rIns="91440" bIns="91440" numCol="1" spcCol="0" rtlCol="0" fromWordArt="0" anchor="ctr" anchorCtr="0" forceAA="0" compatLnSpc="1">
            <a:noAutofit/>
          </a:bodyPr>
          <a:lstStyle/>
          <a:p>
            <a:pPr lvl="0">
              <a:defRPr/>
            </a:pPr>
            <a:r>
              <a:rPr lang="en-US" altLang="en-US" sz="1400" b="1" dirty="0" err="1">
                <a:latin typeface="SimSun" panose="02010600030101010101" pitchFamily="2" charset="-122"/>
                <a:ea typeface="SimSun" panose="02010600030101010101" pitchFamily="2" charset="-122"/>
                <a:cs typeface="Arial" panose="020B0604020202020204" pitchFamily="34" charset="0"/>
              </a:rPr>
              <a:t>Ittehad</a:t>
            </a:r>
            <a:r>
              <a:rPr lang="zh-CN" altLang="en-US" sz="1400" b="1" dirty="0">
                <a:latin typeface="SimSun" panose="02010600030101010101" pitchFamily="2" charset="-122"/>
                <a:ea typeface="SimSun" panose="02010600030101010101" pitchFamily="2" charset="-122"/>
                <a:cs typeface="Arial" panose="020B0604020202020204" pitchFamily="34" charset="0"/>
              </a:rPr>
              <a:t>化工公司专注于工业化学品（例如，烧碱，氯），并与多家公司建立长期的</a:t>
            </a:r>
            <a:r>
              <a:rPr lang="en-US" altLang="en-US" sz="1400" b="1" dirty="0">
                <a:latin typeface="SimSun" panose="02010600030101010101" pitchFamily="2" charset="-122"/>
                <a:ea typeface="SimSun" panose="02010600030101010101" pitchFamily="2" charset="-122"/>
                <a:cs typeface="Arial" panose="020B0604020202020204" pitchFamily="34" charset="0"/>
              </a:rPr>
              <a:t>B2B</a:t>
            </a:r>
            <a:r>
              <a:rPr lang="zh-CN" altLang="en-US" sz="1400" b="1" dirty="0">
                <a:latin typeface="SimSun" panose="02010600030101010101" pitchFamily="2" charset="-122"/>
                <a:ea typeface="SimSun" panose="02010600030101010101" pitchFamily="2" charset="-122"/>
                <a:cs typeface="Arial" panose="020B0604020202020204" pitchFamily="34" charset="0"/>
              </a:rPr>
              <a:t>合作关系，合作伙伴遍及巴基斯坦、</a:t>
            </a:r>
          </a:p>
          <a:p>
            <a:pPr lvl="0">
              <a:defRPr/>
            </a:pPr>
            <a:r>
              <a:rPr lang="zh-CN" altLang="en-US" sz="1400" b="1" dirty="0">
                <a:latin typeface="SimSun" panose="02010600030101010101" pitchFamily="2" charset="-122"/>
                <a:ea typeface="SimSun" panose="02010600030101010101" pitchFamily="2" charset="-122"/>
                <a:cs typeface="Arial" panose="020B0604020202020204" pitchFamily="34" charset="0"/>
              </a:rPr>
              <a:t>阿联酋、阿曼、斯里兰卡、孟加拉国和东非多家公司</a:t>
            </a:r>
          </a:p>
        </p:txBody>
      </p:sp>
      <p:sp>
        <p:nvSpPr>
          <p:cNvPr id="1026" name="Rectangle: Top Corners Rounded 6"/>
          <p:cNvSpPr/>
          <p:nvPr>
            <p:custDataLst>
              <p:tags r:id="rId7"/>
            </p:custDataLst>
          </p:nvPr>
        </p:nvSpPr>
        <p:spPr>
          <a:xfrm>
            <a:off x="381001" y="4194835"/>
            <a:ext cx="1419224" cy="1013316"/>
          </a:xfrm>
          <a:prstGeom prst="rect">
            <a:avLst/>
          </a:prstGeom>
          <a:solidFill>
            <a:schemeClr val="bg1"/>
          </a:solidFill>
          <a:ln w="9525" cap="flat">
            <a:solidFill>
              <a:schemeClr val="tx2"/>
            </a:solidFill>
            <a:prstDash val="dash"/>
            <a:miter/>
          </a:ln>
        </p:spPr>
        <p:txBody>
          <a:bodyPr rot="0" spcFirstLastPara="0" vertOverflow="overflow" horzOverflow="overflow" vert="horz" wrap="square" lIns="91440" tIns="91440" rIns="1005840" bIns="91440" numCol="1" spcCol="0" rtlCol="0" fromWordArt="0" anchor="ctr" anchorCtr="0" forceAA="0" compatLnSpc="1">
            <a:noAutofit/>
          </a:bodyPr>
          <a:lstStyle/>
          <a:p>
            <a:pPr lvl="0">
              <a:defRPr/>
            </a:pPr>
            <a:endParaRPr lang="en-US" sz="1400">
              <a:latin typeface="Arial" panose="020B0604020202020204" pitchFamily="34" charset="0"/>
              <a:cs typeface="Arial" panose="020B0604020202020204" pitchFamily="34" charset="0"/>
            </a:endParaRPr>
          </a:p>
        </p:txBody>
      </p:sp>
      <p:sp>
        <p:nvSpPr>
          <p:cNvPr id="1033" name="Rectangle: Top Corners Rounded 6"/>
          <p:cNvSpPr/>
          <p:nvPr>
            <p:custDataLst>
              <p:tags r:id="rId8"/>
            </p:custDataLst>
          </p:nvPr>
        </p:nvSpPr>
        <p:spPr>
          <a:xfrm>
            <a:off x="1866900" y="5263197"/>
            <a:ext cx="9877423" cy="1013316"/>
          </a:xfrm>
          <a:prstGeom prst="rect">
            <a:avLst/>
          </a:prstGeom>
          <a:solidFill>
            <a:schemeClr val="accent4">
              <a:lumMod val="20000"/>
              <a:lumOff val="80000"/>
            </a:schemeClr>
          </a:solidFill>
          <a:ln w="9525" cap="flat">
            <a:solidFill>
              <a:schemeClr val="tx2"/>
            </a:solidFill>
            <a:prstDash val="dash"/>
            <a:miter/>
          </a:ln>
        </p:spPr>
        <p:txBody>
          <a:bodyPr rot="0" spcFirstLastPara="0" vertOverflow="overflow" horzOverflow="overflow" vert="horz" wrap="square" lIns="91440" tIns="91440" rIns="91440" bIns="91440" numCol="1" spcCol="0" rtlCol="0" fromWordArt="0" anchor="ctr" anchorCtr="0" forceAA="0" compatLnSpc="1">
            <a:noAutofit/>
          </a:bodyPr>
          <a:lstStyle/>
          <a:p>
            <a:pPr lvl="0">
              <a:defRPr/>
            </a:pPr>
            <a:r>
              <a:rPr lang="en-US" altLang="en-US" sz="1400" b="1" dirty="0">
                <a:latin typeface="SimSun" panose="02010600030101010101" pitchFamily="2" charset="-122"/>
                <a:ea typeface="SimSun" panose="02010600030101010101" pitchFamily="2" charset="-122"/>
                <a:cs typeface="Arial" panose="020B0604020202020204" pitchFamily="34" charset="0"/>
              </a:rPr>
              <a:t>FFC</a:t>
            </a:r>
            <a:r>
              <a:rPr lang="zh-CN" altLang="en-US" sz="1400" b="1" dirty="0">
                <a:latin typeface="SimSun" panose="02010600030101010101" pitchFamily="2" charset="-122"/>
                <a:ea typeface="SimSun" panose="02010600030101010101" pitchFamily="2" charset="-122"/>
                <a:cs typeface="Arial" panose="020B0604020202020204" pitchFamily="34" charset="0"/>
              </a:rPr>
              <a:t>运营着巴基斯坦最大的化肥生产网络，</a:t>
            </a:r>
            <a:r>
              <a:rPr lang="en-US" altLang="en-US" sz="1400" b="1" dirty="0">
                <a:latin typeface="SimSun" panose="02010600030101010101" pitchFamily="2" charset="-122"/>
                <a:ea typeface="SimSun" panose="02010600030101010101" pitchFamily="2" charset="-122"/>
                <a:cs typeface="Arial" panose="020B0604020202020204" pitchFamily="34" charset="0"/>
              </a:rPr>
              <a:t>2024</a:t>
            </a:r>
            <a:r>
              <a:rPr lang="zh-CN" altLang="en-US" sz="1400" b="1" dirty="0">
                <a:latin typeface="SimSun" panose="02010600030101010101" pitchFamily="2" charset="-122"/>
                <a:ea typeface="SimSun" panose="02010600030101010101" pitchFamily="2" charset="-122"/>
                <a:cs typeface="Arial" panose="020B0604020202020204" pitchFamily="34" charset="0"/>
              </a:rPr>
              <a:t>年的收入达</a:t>
            </a:r>
            <a:r>
              <a:rPr lang="en-US" altLang="en-US" sz="1400" b="1" dirty="0">
                <a:latin typeface="SimSun" panose="02010600030101010101" pitchFamily="2" charset="-122"/>
                <a:ea typeface="SimSun" panose="02010600030101010101" pitchFamily="2" charset="-122"/>
                <a:cs typeface="Arial" panose="020B0604020202020204" pitchFamily="34" charset="0"/>
              </a:rPr>
              <a:t>11.5</a:t>
            </a:r>
            <a:r>
              <a:rPr lang="zh-CN" altLang="en-US" sz="1400" b="1" dirty="0">
                <a:latin typeface="SimSun" panose="02010600030101010101" pitchFamily="2" charset="-122"/>
                <a:ea typeface="SimSun" panose="02010600030101010101" pitchFamily="2" charset="-122"/>
                <a:cs typeface="Arial" panose="020B0604020202020204" pitchFamily="34" charset="0"/>
              </a:rPr>
              <a:t>亿美元；该公司每年生产超过</a:t>
            </a:r>
            <a:r>
              <a:rPr lang="en-US" altLang="en-US" sz="1400" b="1" dirty="0">
                <a:latin typeface="SimSun" panose="02010600030101010101" pitchFamily="2" charset="-122"/>
                <a:ea typeface="SimSun" panose="02010600030101010101" pitchFamily="2" charset="-122"/>
                <a:cs typeface="Arial" panose="020B0604020202020204" pitchFamily="34" charset="0"/>
              </a:rPr>
              <a:t>280</a:t>
            </a:r>
            <a:r>
              <a:rPr lang="zh-CN" altLang="en-US" sz="1400" b="1" dirty="0">
                <a:latin typeface="SimSun" panose="02010600030101010101" pitchFamily="2" charset="-122"/>
                <a:ea typeface="SimSun" panose="02010600030101010101" pitchFamily="2" charset="-122"/>
                <a:cs typeface="Arial" panose="020B0604020202020204" pitchFamily="34" charset="0"/>
              </a:rPr>
              <a:t>万吨，且在产能过剩年份出口至斯里兰卡、肯尼亚与阿联酋</a:t>
            </a:r>
          </a:p>
        </p:txBody>
      </p:sp>
      <p:sp>
        <p:nvSpPr>
          <p:cNvPr id="1035" name="Rectangle: Top Corners Rounded 6"/>
          <p:cNvSpPr/>
          <p:nvPr>
            <p:custDataLst>
              <p:tags r:id="rId9"/>
            </p:custDataLst>
          </p:nvPr>
        </p:nvSpPr>
        <p:spPr>
          <a:xfrm>
            <a:off x="381001" y="5263197"/>
            <a:ext cx="1419224" cy="1013316"/>
          </a:xfrm>
          <a:prstGeom prst="rect">
            <a:avLst/>
          </a:prstGeom>
          <a:solidFill>
            <a:schemeClr val="bg1"/>
          </a:solidFill>
          <a:ln w="9525" cap="flat">
            <a:solidFill>
              <a:schemeClr val="tx2"/>
            </a:solidFill>
            <a:prstDash val="dash"/>
            <a:miter/>
          </a:ln>
        </p:spPr>
        <p:txBody>
          <a:bodyPr rot="0" spcFirstLastPara="0" vertOverflow="overflow" horzOverflow="overflow" vert="horz" wrap="square" lIns="91440" tIns="91440" rIns="1005840" bIns="91440" numCol="1" spcCol="0" rtlCol="0" fromWordArt="0" anchor="ctr" anchorCtr="0" forceAA="0" compatLnSpc="1">
            <a:noAutofit/>
          </a:bodyPr>
          <a:lstStyle/>
          <a:p>
            <a:pPr lvl="0">
              <a:defRPr/>
            </a:pPr>
            <a:endParaRPr lang="en-US" sz="1400">
              <a:latin typeface="Arial" panose="020B0604020202020204" pitchFamily="34" charset="0"/>
              <a:cs typeface="Arial" panose="020B0604020202020204" pitchFamily="34" charset="0"/>
            </a:endParaRPr>
          </a:p>
        </p:txBody>
      </p:sp>
      <p:pic>
        <p:nvPicPr>
          <p:cNvPr id="4" name="Picture 3" descr="Engro Corporation - Wikipedi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0900" y="2309295"/>
            <a:ext cx="992678" cy="4288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 Sitara Chemical Industries Lt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9534" y="3501155"/>
            <a:ext cx="950645" cy="2818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ttehad Chemicals Limited"/>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3233" y="4587014"/>
            <a:ext cx="1208012" cy="26001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039"/>
          <p:cNvPicPr/>
          <p:nvPr/>
        </p:nvPicPr>
        <p:blipFill rotWithShape="1">
          <a:blip r:embed="rId16" cstate="print">
            <a:extLst>
              <a:ext uri="{28A0092B-C50C-407E-A947-70E740481C1C}">
                <a14:useLocalDpi xmlns:a14="http://schemas.microsoft.com/office/drawing/2010/main" val="0"/>
              </a:ext>
            </a:extLst>
          </a:blip>
          <a:srcRect t="1278" b="4087"/>
          <a:stretch>
            <a:fillRect/>
          </a:stretch>
        </p:blipFill>
        <p:spPr>
          <a:xfrm>
            <a:off x="287442" y="5236186"/>
            <a:ext cx="365760" cy="364144"/>
          </a:xfrm>
          <a:prstGeom prst="ellipse">
            <a:avLst/>
          </a:prstGeom>
          <a:ln w="63500" cap="rnd">
            <a:noFill/>
          </a:ln>
          <a:effectLst/>
        </p:spPr>
      </p:pic>
      <p:pic>
        <p:nvPicPr>
          <p:cNvPr id="9" name="Picture 8"/>
          <p:cNvPicPr/>
          <p:nvPr/>
        </p:nvPicPr>
        <p:blipFill rotWithShape="1">
          <a:blip r:embed="rId16" cstate="print">
            <a:extLst>
              <a:ext uri="{28A0092B-C50C-407E-A947-70E740481C1C}">
                <a14:useLocalDpi xmlns:a14="http://schemas.microsoft.com/office/drawing/2010/main" val="0"/>
              </a:ext>
            </a:extLst>
          </a:blip>
          <a:srcRect t="1278" b="4087"/>
          <a:stretch>
            <a:fillRect/>
          </a:stretch>
        </p:blipFill>
        <p:spPr>
          <a:xfrm>
            <a:off x="287442" y="4171077"/>
            <a:ext cx="365760" cy="364144"/>
          </a:xfrm>
          <a:prstGeom prst="ellipse">
            <a:avLst/>
          </a:prstGeom>
          <a:ln w="63500" cap="rnd">
            <a:noFill/>
          </a:ln>
          <a:effectLst/>
        </p:spPr>
      </p:pic>
      <p:pic>
        <p:nvPicPr>
          <p:cNvPr id="10" name="Picture 9"/>
          <p:cNvPicPr/>
          <p:nvPr/>
        </p:nvPicPr>
        <p:blipFill rotWithShape="1">
          <a:blip r:embed="rId16" cstate="print">
            <a:extLst>
              <a:ext uri="{28A0092B-C50C-407E-A947-70E740481C1C}">
                <a14:useLocalDpi xmlns:a14="http://schemas.microsoft.com/office/drawing/2010/main" val="0"/>
              </a:ext>
            </a:extLst>
          </a:blip>
          <a:srcRect t="1278" b="4087"/>
          <a:stretch>
            <a:fillRect/>
          </a:stretch>
        </p:blipFill>
        <p:spPr>
          <a:xfrm>
            <a:off x="287442" y="3087107"/>
            <a:ext cx="365760" cy="364144"/>
          </a:xfrm>
          <a:prstGeom prst="ellipse">
            <a:avLst/>
          </a:prstGeom>
          <a:ln w="63500" cap="rnd">
            <a:noFill/>
          </a:ln>
          <a:effectLst/>
        </p:spPr>
      </p:pic>
      <p:pic>
        <p:nvPicPr>
          <p:cNvPr id="11" name="Picture 10"/>
          <p:cNvPicPr/>
          <p:nvPr/>
        </p:nvPicPr>
        <p:blipFill rotWithShape="1">
          <a:blip r:embed="rId16" cstate="print">
            <a:extLst>
              <a:ext uri="{28A0092B-C50C-407E-A947-70E740481C1C}">
                <a14:useLocalDpi xmlns:a14="http://schemas.microsoft.com/office/drawing/2010/main" val="0"/>
              </a:ext>
            </a:extLst>
          </a:blip>
          <a:srcRect t="1278" b="4087"/>
          <a:stretch>
            <a:fillRect/>
          </a:stretch>
        </p:blipFill>
        <p:spPr>
          <a:xfrm>
            <a:off x="287442" y="2003137"/>
            <a:ext cx="365760" cy="364144"/>
          </a:xfrm>
          <a:prstGeom prst="ellipse">
            <a:avLst/>
          </a:prstGeom>
          <a:ln w="63500" cap="rnd">
            <a:noFill/>
          </a:ln>
          <a:effectLst/>
        </p:spPr>
      </p:pic>
      <p:pic>
        <p:nvPicPr>
          <p:cNvPr id="1034" name="Picture 10" descr="Fauji Fertilizer Company - Wikipedia"/>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5215" y="5623905"/>
            <a:ext cx="844048" cy="291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715" imgH="5715" progId="TCLayout.ActiveDocument.1">
                  <p:embed/>
                </p:oleObj>
              </mc:Choice>
              <mc:Fallback>
                <p:oleObj name="think-cell Slide" r:id="rId3" imgW="5715" imgH="5715" progId="TCLayout.ActiveDocument.1">
                  <p:embed/>
                  <p:pic>
                    <p:nvPicPr>
                      <p:cNvPr id="0" name="think-cell data - do not delete"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a:xfrm>
            <a:off x="347381" y="218526"/>
            <a:ext cx="11048999" cy="640080"/>
          </a:xfrm>
        </p:spPr>
        <p:txBody>
          <a:bodyPr vert="horz"/>
          <a:lstStyle/>
          <a:p>
            <a:pPr>
              <a:lnSpc>
                <a:spcPct val="100000"/>
              </a:lnSpc>
            </a:pPr>
            <a:r>
              <a:rPr lang="zh-CN" altLang="en-US" sz="3200" dirty="0">
                <a:latin typeface="SimSun" panose="02010600030101010101" pitchFamily="2" charset="-122"/>
                <a:ea typeface="SimSun" panose="02010600030101010101" pitchFamily="2" charset="-122"/>
              </a:rPr>
              <a:t>化工与石化行业的投资者将获得一个强劲的生态系统支持，包含多家现有本地及跨国企业</a:t>
            </a:r>
          </a:p>
        </p:txBody>
      </p:sp>
      <p:sp>
        <p:nvSpPr>
          <p:cNvPr id="137" name="Rectangle 136"/>
          <p:cNvSpPr/>
          <p:nvPr/>
        </p:nvSpPr>
        <p:spPr>
          <a:xfrm>
            <a:off x="-800100" y="381000"/>
            <a:ext cx="558800" cy="381000"/>
          </a:xfrm>
          <a:prstGeom prst="rect">
            <a:avLst/>
          </a:prstGeom>
          <a:solidFill>
            <a:srgbClr val="17654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err="1">
              <a:solidFill>
                <a:schemeClr val="tx1"/>
              </a:solidFill>
            </a:endParaRPr>
          </a:p>
        </p:txBody>
      </p:sp>
      <p:sp>
        <p:nvSpPr>
          <p:cNvPr id="138" name="Rectangle 137"/>
          <p:cNvSpPr/>
          <p:nvPr/>
        </p:nvSpPr>
        <p:spPr>
          <a:xfrm>
            <a:off x="-800100" y="841858"/>
            <a:ext cx="558800" cy="381000"/>
          </a:xfrm>
          <a:prstGeom prst="rect">
            <a:avLst/>
          </a:prstGeom>
          <a:solidFill>
            <a:srgbClr val="54917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err="1">
              <a:solidFill>
                <a:schemeClr val="tx1"/>
              </a:solidFill>
            </a:endParaRPr>
          </a:p>
        </p:txBody>
      </p:sp>
      <p:sp>
        <p:nvSpPr>
          <p:cNvPr id="139" name="Rectangle 138"/>
          <p:cNvSpPr/>
          <p:nvPr/>
        </p:nvSpPr>
        <p:spPr>
          <a:xfrm>
            <a:off x="-800100" y="1294377"/>
            <a:ext cx="558800" cy="381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err="1">
              <a:solidFill>
                <a:schemeClr val="tx1"/>
              </a:solidFill>
            </a:endParaRPr>
          </a:p>
        </p:txBody>
      </p:sp>
      <p:sp>
        <p:nvSpPr>
          <p:cNvPr id="140" name="Rectangle 139"/>
          <p:cNvSpPr/>
          <p:nvPr/>
        </p:nvSpPr>
        <p:spPr>
          <a:xfrm>
            <a:off x="-800100" y="1755235"/>
            <a:ext cx="558800" cy="381000"/>
          </a:xfrm>
          <a:prstGeom prst="rect">
            <a:avLst/>
          </a:prstGeom>
          <a:solidFill>
            <a:srgbClr val="CCDED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err="1">
              <a:solidFill>
                <a:schemeClr val="tx1"/>
              </a:solidFill>
            </a:endParaRPr>
          </a:p>
        </p:txBody>
      </p:sp>
      <p:sp>
        <p:nvSpPr>
          <p:cNvPr id="51" name="TextBox 50"/>
          <p:cNvSpPr txBox="1"/>
          <p:nvPr/>
        </p:nvSpPr>
        <p:spPr>
          <a:xfrm>
            <a:off x="3429000" y="6096000"/>
            <a:ext cx="8378825" cy="381000"/>
          </a:xfrm>
          <a:prstGeom prst="rect">
            <a:avLst/>
          </a:prstGeom>
          <a:noFill/>
        </p:spPr>
        <p:txBody>
          <a:bodyPr wrap="square" lIns="0" tIns="0" rIns="0" bIns="0" anchor="b" anchorCtr="0">
            <a:noAutofit/>
          </a:bodyPr>
          <a:lstStyle/>
          <a:p>
            <a:pPr>
              <a:lnSpc>
                <a:spcPct val="90000"/>
              </a:lnSpc>
              <a:defRPr/>
            </a:pPr>
            <a:r>
              <a:rPr kumimoji="0" lang="zh-CN" altLang="en-US" sz="1100" b="0" i="0" u="none" strike="noStrike" kern="1200" cap="none" spc="0" normalizeH="0" baseline="0" noProof="0" dirty="0">
                <a:ln>
                  <a:noFill/>
                </a:ln>
                <a:solidFill>
                  <a:srgbClr val="1E1E1E"/>
                </a:solidFill>
                <a:effectLst/>
                <a:uLnTx/>
                <a:uFillTx/>
                <a:latin typeface="SimSun" panose="02010600030101010101" pitchFamily="2" charset="-122"/>
                <a:ea typeface="SimSun" panose="02010600030101010101" pitchFamily="2" charset="-122"/>
              </a:rPr>
              <a:t>来源</a:t>
            </a:r>
            <a:r>
              <a:rPr kumimoji="0" lang="en-US" altLang="en-US" sz="1100" b="0" i="0" u="none" strike="noStrike" kern="1200" cap="none" spc="0" normalizeH="0" baseline="0" noProof="0" dirty="0">
                <a:ln>
                  <a:noFill/>
                </a:ln>
                <a:solidFill>
                  <a:srgbClr val="1E1E1E"/>
                </a:solidFill>
                <a:effectLst/>
                <a:uLnTx/>
                <a:uFillTx/>
                <a:latin typeface="SimSun" panose="02010600030101010101" pitchFamily="2" charset="-122"/>
                <a:ea typeface="SimSun" panose="02010600030101010101" pitchFamily="2" charset="-122"/>
              </a:rPr>
              <a:t>: SIFC</a:t>
            </a:r>
          </a:p>
        </p:txBody>
      </p:sp>
      <p:sp>
        <p:nvSpPr>
          <p:cNvPr id="6" name="Rectangle 5"/>
          <p:cNvSpPr/>
          <p:nvPr/>
        </p:nvSpPr>
        <p:spPr>
          <a:xfrm>
            <a:off x="0" y="3871881"/>
            <a:ext cx="6086469" cy="2334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4048" tIns="274320" rIns="1097280" bIns="0" numCol="1" spcCol="0" rtlCol="0" fromWordArt="0" anchor="t" anchorCtr="0" forceAA="0" compatLnSpc="1">
            <a:noAutofit/>
          </a:bodyPr>
          <a:lstStyle/>
          <a:p>
            <a:pPr>
              <a:lnSpc>
                <a:spcPct val="90000"/>
              </a:lnSpc>
              <a:spcBef>
                <a:spcPts val="600"/>
              </a:spcBef>
            </a:pPr>
            <a:r>
              <a:rPr lang="zh-CN" altLang="en-US" b="1" dirty="0">
                <a:solidFill>
                  <a:schemeClr val="tx2"/>
                </a:solidFill>
                <a:latin typeface="SimSun" panose="02010600030101010101" pitchFamily="2" charset="-122"/>
                <a:ea typeface="SimSun" panose="02010600030101010101" pitchFamily="2" charset="-122"/>
                <a:cs typeface="Arial" panose="020B0604020202020204" pitchFamily="34" charset="0"/>
              </a:rPr>
              <a:t>工业和生产部（</a:t>
            </a:r>
            <a:r>
              <a:rPr lang="en-US" altLang="en-US" b="1" dirty="0" err="1">
                <a:solidFill>
                  <a:schemeClr val="tx2"/>
                </a:solidFill>
                <a:latin typeface="SimSun" panose="02010600030101010101" pitchFamily="2" charset="-122"/>
                <a:ea typeface="SimSun" panose="02010600030101010101" pitchFamily="2" charset="-122"/>
                <a:cs typeface="Arial" panose="020B0604020202020204" pitchFamily="34" charset="0"/>
              </a:rPr>
              <a:t>MoIP</a:t>
            </a:r>
            <a:r>
              <a:rPr lang="zh-CN" altLang="en-US" sz="1400" b="1" dirty="0">
                <a:solidFill>
                  <a:schemeClr val="tx2"/>
                </a:solidFill>
                <a:latin typeface="Arial" panose="020B0604020202020204" pitchFamily="34" charset="0"/>
                <a:cs typeface="Arial" panose="020B0604020202020204" pitchFamily="34" charset="0"/>
              </a:rPr>
              <a:t>）</a:t>
            </a:r>
          </a:p>
          <a:p>
            <a:pPr marL="203200" indent="-203200">
              <a:lnSpc>
                <a:spcPct val="90000"/>
              </a:lnSpc>
              <a:spcBef>
                <a:spcPts val="600"/>
              </a:spcBef>
              <a:buClr>
                <a:srgbClr val="1E1E1E"/>
              </a:buClr>
              <a:buSzPct val="100000"/>
              <a:buFont typeface="Arial" panose="020B0604020202020204" pitchFamily="34" charset="0"/>
              <a:buChar char="–"/>
            </a:pPr>
            <a:r>
              <a:rPr lang="zh-CN" altLang="en-US" sz="1400" dirty="0">
                <a:solidFill>
                  <a:schemeClr val="tx1"/>
                </a:solidFill>
                <a:latin typeface="SimSun" panose="02010600030101010101" pitchFamily="2" charset="-122"/>
                <a:ea typeface="SimSun" panose="02010600030101010101" pitchFamily="2" charset="-122"/>
              </a:rPr>
              <a:t>制定并实施产业政策</a:t>
            </a:r>
          </a:p>
          <a:p>
            <a:pPr marL="203200" indent="-203200">
              <a:lnSpc>
                <a:spcPct val="90000"/>
              </a:lnSpc>
              <a:spcBef>
                <a:spcPts val="600"/>
              </a:spcBef>
              <a:buClr>
                <a:srgbClr val="1E1E1E"/>
              </a:buClr>
              <a:buSzPct val="100000"/>
              <a:buFont typeface="Arial" panose="020B0604020202020204" pitchFamily="34" charset="0"/>
              <a:buChar char="–"/>
            </a:pPr>
            <a:r>
              <a:rPr lang="zh-CN" altLang="en-US" sz="1400" dirty="0">
                <a:solidFill>
                  <a:schemeClr val="tx1"/>
                </a:solidFill>
                <a:latin typeface="SimSun" panose="02010600030101010101" pitchFamily="2" charset="-122"/>
                <a:ea typeface="SimSun" panose="02010600030101010101" pitchFamily="2" charset="-122"/>
              </a:rPr>
              <a:t>促进中小企业发展</a:t>
            </a:r>
          </a:p>
          <a:p>
            <a:pPr marL="203200" indent="-203200">
              <a:lnSpc>
                <a:spcPct val="90000"/>
              </a:lnSpc>
              <a:spcBef>
                <a:spcPts val="600"/>
              </a:spcBef>
              <a:buClr>
                <a:srgbClr val="1E1E1E"/>
              </a:buClr>
              <a:buSzPct val="100000"/>
              <a:buFont typeface="Arial" panose="020B0604020202020204" pitchFamily="34" charset="0"/>
              <a:buChar char="–"/>
            </a:pPr>
            <a:r>
              <a:rPr lang="zh-CN" altLang="en-US" sz="1400" dirty="0">
                <a:solidFill>
                  <a:schemeClr val="tx1"/>
                </a:solidFill>
                <a:latin typeface="SimSun" panose="02010600030101010101" pitchFamily="2" charset="-122"/>
                <a:ea typeface="SimSun" panose="02010600030101010101" pitchFamily="2" charset="-122"/>
              </a:rPr>
              <a:t>管理国有企业</a:t>
            </a:r>
          </a:p>
        </p:txBody>
      </p:sp>
      <p:sp>
        <p:nvSpPr>
          <p:cNvPr id="7" name="Rectangle 6"/>
          <p:cNvSpPr/>
          <p:nvPr/>
        </p:nvSpPr>
        <p:spPr>
          <a:xfrm>
            <a:off x="-3380" y="1532708"/>
            <a:ext cx="6097067" cy="2341719"/>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1600" tIns="274320" rIns="1097280" bIns="381600" numCol="1" spcCol="0" rtlCol="0" fromWordArt="0" anchor="t" anchorCtr="0" forceAA="0" compatLnSpc="1">
            <a:noAutofit/>
          </a:bodyPr>
          <a:lstStyle/>
          <a:p>
            <a:pPr>
              <a:lnSpc>
                <a:spcPct val="90000"/>
              </a:lnSpc>
              <a:spcBef>
                <a:spcPts val="600"/>
              </a:spcBef>
            </a:pPr>
            <a:r>
              <a:rPr lang="zh-CN" altLang="en-US" b="1" dirty="0">
                <a:solidFill>
                  <a:schemeClr val="tx2"/>
                </a:solidFill>
                <a:latin typeface="SimSun" panose="02010600030101010101" pitchFamily="2" charset="-122"/>
                <a:ea typeface="SimSun" panose="02010600030101010101" pitchFamily="2" charset="-122"/>
                <a:cs typeface="Arial" panose="020B0604020202020204" pitchFamily="34" charset="0"/>
              </a:rPr>
              <a:t>巴基斯坦化工制造协会（</a:t>
            </a:r>
            <a:r>
              <a:rPr lang="en-US" altLang="en-US" b="1" dirty="0">
                <a:solidFill>
                  <a:schemeClr val="tx2"/>
                </a:solidFill>
                <a:latin typeface="SimSun" panose="02010600030101010101" pitchFamily="2" charset="-122"/>
                <a:ea typeface="SimSun" panose="02010600030101010101" pitchFamily="2" charset="-122"/>
                <a:cs typeface="Arial" panose="020B0604020202020204" pitchFamily="34" charset="0"/>
              </a:rPr>
              <a:t>PCMA</a:t>
            </a:r>
            <a:r>
              <a:rPr lang="zh-CN" altLang="en-US" b="1" dirty="0">
                <a:solidFill>
                  <a:schemeClr val="tx2"/>
                </a:solidFill>
                <a:latin typeface="SimSun" panose="02010600030101010101" pitchFamily="2" charset="-122"/>
                <a:ea typeface="SimSun" panose="02010600030101010101" pitchFamily="2" charset="-122"/>
                <a:cs typeface="Arial" panose="020B0604020202020204" pitchFamily="34" charset="0"/>
              </a:rPr>
              <a:t>）</a:t>
            </a:r>
            <a:endParaRPr lang="en-US" b="1" dirty="0">
              <a:solidFill>
                <a:schemeClr val="tx2"/>
              </a:solidFill>
              <a:latin typeface="SimSun" panose="02010600030101010101" pitchFamily="2" charset="-122"/>
              <a:ea typeface="SimSun" panose="02010600030101010101" pitchFamily="2" charset="-122"/>
              <a:cs typeface="Arial" panose="020B0604020202020204" pitchFamily="34" charset="0"/>
            </a:endParaRPr>
          </a:p>
          <a:p>
            <a:pPr marL="203200" indent="-203200">
              <a:lnSpc>
                <a:spcPct val="90000"/>
              </a:lnSpc>
              <a:spcBef>
                <a:spcPts val="600"/>
              </a:spcBef>
              <a:buClr>
                <a:srgbClr val="1E1E1E"/>
              </a:buClr>
              <a:buSzPct val="100000"/>
              <a:buFont typeface="Arial" panose="020B0604020202020204" pitchFamily="34" charset="0"/>
              <a:buChar char="–"/>
              <a:defRPr/>
            </a:pPr>
            <a:r>
              <a:rPr lang="zh-CN" altLang="en-US" sz="1400" dirty="0">
                <a:solidFill>
                  <a:schemeClr val="tx1"/>
                </a:solidFill>
                <a:latin typeface="SimSun" panose="02010600030101010101" pitchFamily="2" charset="-122"/>
                <a:ea typeface="SimSun" panose="02010600030101010101" pitchFamily="2" charset="-122"/>
              </a:rPr>
              <a:t>倡导石化行业政策改革</a:t>
            </a:r>
          </a:p>
          <a:p>
            <a:pPr marL="203200" indent="-203200">
              <a:lnSpc>
                <a:spcPct val="90000"/>
              </a:lnSpc>
              <a:spcBef>
                <a:spcPts val="600"/>
              </a:spcBef>
              <a:buClr>
                <a:srgbClr val="1E1E1E"/>
              </a:buClr>
              <a:buSzPct val="100000"/>
              <a:buFont typeface="Arial" panose="020B0604020202020204" pitchFamily="34" charset="0"/>
              <a:buChar char="–"/>
              <a:defRPr/>
            </a:pPr>
            <a:r>
              <a:rPr lang="zh-CN" altLang="en-US" sz="1400" dirty="0">
                <a:solidFill>
                  <a:schemeClr val="tx1"/>
                </a:solidFill>
                <a:latin typeface="SimSun" panose="02010600030101010101" pitchFamily="2" charset="-122"/>
                <a:ea typeface="SimSun" panose="02010600030101010101" pitchFamily="2" charset="-122"/>
              </a:rPr>
              <a:t>促进化学工业园区，进口替代，出口增长</a:t>
            </a:r>
          </a:p>
          <a:p>
            <a:pPr marL="203200" indent="-203200">
              <a:lnSpc>
                <a:spcPct val="90000"/>
              </a:lnSpc>
              <a:spcBef>
                <a:spcPts val="600"/>
              </a:spcBef>
              <a:buClr>
                <a:srgbClr val="1E1E1E"/>
              </a:buClr>
              <a:buSzPct val="100000"/>
              <a:buFont typeface="Arial" panose="020B0604020202020204" pitchFamily="34" charset="0"/>
              <a:buChar char="–"/>
              <a:defRPr/>
            </a:pPr>
            <a:r>
              <a:rPr lang="zh-CN" altLang="en-US" sz="1400" dirty="0">
                <a:solidFill>
                  <a:schemeClr val="tx1"/>
                </a:solidFill>
                <a:latin typeface="SimSun" panose="02010600030101010101" pitchFamily="2" charset="-122"/>
                <a:ea typeface="SimSun" panose="02010600030101010101" pitchFamily="2" charset="-122"/>
              </a:rPr>
              <a:t>与国际合作伙伴合作，推动技术转让与合资企业</a:t>
            </a:r>
          </a:p>
        </p:txBody>
      </p:sp>
      <p:sp>
        <p:nvSpPr>
          <p:cNvPr id="8" name="Rectangle 7"/>
          <p:cNvSpPr/>
          <p:nvPr/>
        </p:nvSpPr>
        <p:spPr>
          <a:xfrm>
            <a:off x="6096000" y="3873500"/>
            <a:ext cx="6102780" cy="234171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0" tIns="274320" rIns="381600" bIns="381600" numCol="1" spcCol="0" rtlCol="0" fromWordArt="0" anchor="t" anchorCtr="0" forceAA="0" compatLnSpc="1">
            <a:noAutofit/>
          </a:bodyPr>
          <a:lstStyle/>
          <a:p>
            <a:pPr>
              <a:lnSpc>
                <a:spcPct val="90000"/>
              </a:lnSpc>
              <a:spcBef>
                <a:spcPts val="600"/>
              </a:spcBef>
            </a:pPr>
            <a:r>
              <a:rPr lang="zh-CN" altLang="en-US" b="1" dirty="0">
                <a:solidFill>
                  <a:schemeClr val="tx2"/>
                </a:solidFill>
                <a:latin typeface="SimSun" panose="02010600030101010101" pitchFamily="2" charset="-122"/>
                <a:ea typeface="SimSun" panose="02010600030101010101" pitchFamily="2" charset="-122"/>
                <a:cs typeface="Arial" panose="020B0604020202020204" pitchFamily="34" charset="0"/>
              </a:rPr>
              <a:t>特别投资促进局（</a:t>
            </a:r>
            <a:r>
              <a:rPr lang="en-US" altLang="en-US" b="1" dirty="0">
                <a:solidFill>
                  <a:schemeClr val="tx2"/>
                </a:solidFill>
                <a:latin typeface="SimSun" panose="02010600030101010101" pitchFamily="2" charset="-122"/>
                <a:ea typeface="SimSun" panose="02010600030101010101" pitchFamily="2" charset="-122"/>
                <a:cs typeface="Arial" panose="020B0604020202020204" pitchFamily="34" charset="0"/>
              </a:rPr>
              <a:t>SIFC</a:t>
            </a:r>
            <a:r>
              <a:rPr lang="zh-CN" altLang="en-US" b="1" dirty="0">
                <a:solidFill>
                  <a:schemeClr val="tx2"/>
                </a:solidFill>
                <a:latin typeface="SimSun" panose="02010600030101010101" pitchFamily="2" charset="-122"/>
                <a:ea typeface="SimSun" panose="02010600030101010101" pitchFamily="2" charset="-122"/>
                <a:cs typeface="Arial" panose="020B0604020202020204" pitchFamily="34" charset="0"/>
              </a:rPr>
              <a:t>）</a:t>
            </a:r>
          </a:p>
          <a:p>
            <a:pPr marL="203200" indent="-203200">
              <a:lnSpc>
                <a:spcPct val="90000"/>
              </a:lnSpc>
              <a:spcBef>
                <a:spcPts val="600"/>
              </a:spcBef>
              <a:buClr>
                <a:srgbClr val="1E1E1E"/>
              </a:buClr>
              <a:buSzPct val="100000"/>
              <a:buFont typeface="Arial" panose="020B0604020202020204" pitchFamily="34" charset="0"/>
              <a:buChar char="–"/>
              <a:defRPr/>
            </a:pPr>
            <a:r>
              <a:rPr lang="zh-CN" altLang="en-US" sz="1400" dirty="0">
                <a:solidFill>
                  <a:schemeClr val="tx1"/>
                </a:solidFill>
                <a:latin typeface="SimSun" panose="02010600030101010101" pitchFamily="2" charset="-122"/>
                <a:ea typeface="SimSun" panose="02010600030101010101" pitchFamily="2" charset="-122"/>
              </a:rPr>
              <a:t>促进并加快国内外贸易投资</a:t>
            </a:r>
          </a:p>
          <a:p>
            <a:pPr marL="203200" indent="-203200">
              <a:lnSpc>
                <a:spcPct val="90000"/>
              </a:lnSpc>
              <a:spcBef>
                <a:spcPts val="600"/>
              </a:spcBef>
              <a:buClr>
                <a:srgbClr val="1E1E1E"/>
              </a:buClr>
              <a:buSzPct val="100000"/>
              <a:buFont typeface="Arial" panose="020B0604020202020204" pitchFamily="34" charset="0"/>
              <a:buChar char="–"/>
              <a:defRPr/>
            </a:pPr>
            <a:r>
              <a:rPr lang="zh-CN" altLang="en-US" sz="1400" dirty="0">
                <a:solidFill>
                  <a:schemeClr val="tx1"/>
                </a:solidFill>
                <a:latin typeface="SimSun" panose="02010600030101010101" pitchFamily="2" charset="-122"/>
                <a:ea typeface="SimSun" panose="02010600030101010101" pitchFamily="2" charset="-122"/>
              </a:rPr>
              <a:t>为投资者提供简化的一站式服务，协调政府各部门支</a:t>
            </a:r>
          </a:p>
          <a:p>
            <a:pPr indent="0">
              <a:lnSpc>
                <a:spcPct val="90000"/>
              </a:lnSpc>
              <a:spcBef>
                <a:spcPts val="600"/>
              </a:spcBef>
              <a:buClr>
                <a:srgbClr val="1E1E1E"/>
              </a:buClr>
              <a:buSzPct val="100000"/>
              <a:buFont typeface="Arial" panose="020B0604020202020204" pitchFamily="34" charset="0"/>
              <a:buNone/>
              <a:defRPr/>
            </a:pPr>
            <a:r>
              <a:rPr lang="zh-CN" altLang="en-US" sz="1400" dirty="0">
                <a:solidFill>
                  <a:schemeClr val="tx1"/>
                </a:solidFill>
                <a:latin typeface="SimSun" panose="02010600030101010101" pitchFamily="2" charset="-122"/>
                <a:ea typeface="SimSun" panose="02010600030101010101" pitchFamily="2" charset="-122"/>
              </a:rPr>
              <a:t>持</a:t>
            </a:r>
          </a:p>
        </p:txBody>
      </p:sp>
      <p:sp>
        <p:nvSpPr>
          <p:cNvPr id="9" name="Rectangle 8"/>
          <p:cNvSpPr/>
          <p:nvPr/>
        </p:nvSpPr>
        <p:spPr>
          <a:xfrm>
            <a:off x="6083300" y="1536700"/>
            <a:ext cx="6097067" cy="2334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0" tIns="274320" rIns="381600" bIns="381600" numCol="1" spcCol="0" rtlCol="0" fromWordArt="0" anchor="t" anchorCtr="0" forceAA="0" compatLnSpc="1">
            <a:noAutofit/>
          </a:bodyPr>
          <a:lstStyle/>
          <a:p>
            <a:pPr>
              <a:lnSpc>
                <a:spcPct val="90000"/>
              </a:lnSpc>
              <a:spcBef>
                <a:spcPts val="600"/>
              </a:spcBef>
            </a:pPr>
            <a:r>
              <a:rPr lang="zh-CN" altLang="en-US" b="1" dirty="0">
                <a:solidFill>
                  <a:schemeClr val="tx2"/>
                </a:solidFill>
                <a:latin typeface="SimSun" panose="02010600030101010101" pitchFamily="2" charset="-122"/>
                <a:ea typeface="SimSun" panose="02010600030101010101" pitchFamily="2" charset="-122"/>
                <a:cs typeface="Arial" panose="020B0604020202020204" pitchFamily="34" charset="0"/>
              </a:rPr>
              <a:t>本地及跨国公司</a:t>
            </a:r>
            <a:endParaRPr lang="en-US" b="1" dirty="0">
              <a:solidFill>
                <a:schemeClr val="tx2"/>
              </a:solidFill>
              <a:latin typeface="SimSun" panose="02010600030101010101" pitchFamily="2" charset="-122"/>
              <a:ea typeface="SimSun" panose="02010600030101010101" pitchFamily="2" charset="-122"/>
              <a:cs typeface="Arial" panose="020B0604020202020204" pitchFamily="34" charset="0"/>
            </a:endParaRPr>
          </a:p>
          <a:p>
            <a:pPr marL="203200" indent="-203200">
              <a:lnSpc>
                <a:spcPct val="90000"/>
              </a:lnSpc>
              <a:spcBef>
                <a:spcPts val="600"/>
              </a:spcBef>
              <a:buClr>
                <a:srgbClr val="1E1E1E"/>
              </a:buClr>
              <a:buSzPct val="100000"/>
              <a:buFont typeface="Arial" panose="020B0604020202020204" pitchFamily="34" charset="0"/>
              <a:buChar char="–"/>
            </a:pPr>
            <a:r>
              <a:rPr lang="zh-CN" altLang="en-US" sz="1400" dirty="0">
                <a:solidFill>
                  <a:schemeClr val="tx1"/>
                </a:solidFill>
                <a:latin typeface="SimSun" panose="02010600030101010101" pitchFamily="2" charset="-122"/>
                <a:ea typeface="SimSun" panose="02010600030101010101" pitchFamily="2" charset="-122"/>
                <a:cs typeface="Arial" panose="020B0604020202020204" pitchFamily="34" charset="0"/>
              </a:rPr>
              <a:t>现有强大的化肥制造基础（氮肥本地化高度）</a:t>
            </a:r>
          </a:p>
          <a:p>
            <a:pPr marL="203200" indent="-203200">
              <a:lnSpc>
                <a:spcPct val="90000"/>
              </a:lnSpc>
              <a:spcBef>
                <a:spcPts val="600"/>
              </a:spcBef>
              <a:buClr>
                <a:srgbClr val="1E1E1E"/>
              </a:buClr>
              <a:buSzPct val="100000"/>
              <a:buFont typeface="Arial" panose="020B0604020202020204" pitchFamily="34" charset="0"/>
              <a:buChar char="–"/>
            </a:pPr>
            <a:r>
              <a:rPr lang="zh-CN" altLang="en-US" sz="1400" dirty="0">
                <a:solidFill>
                  <a:schemeClr val="tx1"/>
                </a:solidFill>
                <a:latin typeface="SimSun" panose="02010600030101010101" pitchFamily="2" charset="-122"/>
                <a:ea typeface="SimSun" panose="02010600030101010101" pitchFamily="2" charset="-122"/>
                <a:cs typeface="Arial" panose="020B0604020202020204" pitchFamily="34" charset="0"/>
              </a:rPr>
              <a:t>本地化学品制造兴趣日益增长能力</a:t>
            </a:r>
          </a:p>
        </p:txBody>
      </p:sp>
      <p:sp>
        <p:nvSpPr>
          <p:cNvPr id="22" name="Oval 21"/>
          <p:cNvSpPr/>
          <p:nvPr/>
        </p:nvSpPr>
        <p:spPr>
          <a:xfrm>
            <a:off x="5176298" y="2918995"/>
            <a:ext cx="1828800" cy="1828800"/>
          </a:xfrm>
          <a:prstGeom prst="ellipse">
            <a:avLst/>
          </a:prstGeom>
          <a:solidFill>
            <a:schemeClr val="bg1"/>
          </a:solidFill>
          <a:ln w="19050" cap="flat">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3152" rIns="0" bIns="73152" numCol="1" spcCol="0" rtlCol="0" fromWordArt="0" anchor="ctr" anchorCtr="0" forceAA="0" compatLnSpc="1">
            <a:noAutofit/>
          </a:bodyPr>
          <a:lstStyle/>
          <a:p>
            <a:pPr algn="ctr">
              <a:spcBef>
                <a:spcPts val="600"/>
              </a:spcBef>
            </a:pPr>
            <a:r>
              <a:rPr lang="zh-CN" altLang="en-US" b="1" dirty="0">
                <a:solidFill>
                  <a:schemeClr val="tx2"/>
                </a:solidFill>
                <a:latin typeface="SimSun" panose="02010600030101010101" pitchFamily="2" charset="-122"/>
                <a:ea typeface="SimSun" panose="02010600030101010101" pitchFamily="2" charset="-122"/>
                <a:cs typeface="Arial" panose="020B0604020202020204" pitchFamily="34" charset="0"/>
              </a:rPr>
              <a:t>关键参与者及利益相关方</a:t>
            </a:r>
          </a:p>
        </p:txBody>
      </p:sp>
      <p:pic>
        <p:nvPicPr>
          <p:cNvPr id="10" name="Picture 4" descr="Home - Pakistan Pharmaceutical Manufacturers' Association (PPM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1594" y="5383728"/>
            <a:ext cx="633905" cy="6339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pecial Investment Facilitation Council (SIFC) - Embassy of Pakistan Amm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9442" y="5392018"/>
            <a:ext cx="626195" cy="62561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6514737" y="1710504"/>
            <a:ext cx="537661" cy="537661"/>
          </a:xfrm>
          <a:prstGeom prst="rect">
            <a:avLst/>
          </a:prstGeom>
        </p:spPr>
      </p:pic>
      <p:pic>
        <p:nvPicPr>
          <p:cNvPr id="11" name="Picture 18" descr="Ministry of Industries and Production, Government of Pakist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8000" b="91556" l="6667" r="93778">
                        <a14:foregroundMark x1="60000" y1="12000" x2="60000" y2="12000"/>
                        <a14:foregroundMark x1="43556" y1="11556" x2="43556" y2="11556"/>
                        <a14:foregroundMark x1="37778" y1="16000" x2="37778" y2="16000"/>
                        <a14:foregroundMark x1="36889" y1="10667" x2="36889" y2="10667"/>
                        <a14:foregroundMark x1="52444" y1="8000" x2="52444" y2="8000"/>
                        <a14:foregroundMark x1="89333" y1="45778" x2="89333" y2="45778"/>
                        <a14:foregroundMark x1="89778" y1="28444" x2="89778" y2="28444"/>
                        <a14:foregroundMark x1="93778" y1="42222" x2="93778" y2="42222"/>
                        <a14:foregroundMark x1="7111" y1="52444" x2="7111" y2="52444"/>
                        <a14:foregroundMark x1="47556" y1="91556" x2="47556" y2="91556"/>
                      </a14:backgroundRemoval>
                    </a14:imgEffect>
                  </a14:imgLayer>
                </a14:imgProps>
              </a:ext>
              <a:ext uri="{28A0092B-C50C-407E-A947-70E740481C1C}">
                <a14:useLocalDpi xmlns:a14="http://schemas.microsoft.com/office/drawing/2010/main" val="0"/>
              </a:ext>
            </a:extLst>
          </a:blip>
          <a:srcRect/>
          <a:stretch>
            <a:fillRect/>
          </a:stretch>
        </p:blipFill>
        <p:spPr bwMode="auto">
          <a:xfrm>
            <a:off x="5246167" y="5344275"/>
            <a:ext cx="712542" cy="71254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305258" y="1684559"/>
            <a:ext cx="594360" cy="589551"/>
            <a:chOff x="5305258" y="1684559"/>
            <a:chExt cx="594360" cy="589551"/>
          </a:xfrm>
        </p:grpSpPr>
        <p:sp>
          <p:nvSpPr>
            <p:cNvPr id="13" name="Oval 12"/>
            <p:cNvSpPr/>
            <p:nvPr/>
          </p:nvSpPr>
          <p:spPr>
            <a:xfrm>
              <a:off x="5305258" y="1684559"/>
              <a:ext cx="594360" cy="589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err="1">
                <a:solidFill>
                  <a:schemeClr val="tx1"/>
                </a:solidFill>
              </a:endParaRPr>
            </a:p>
          </p:txBody>
        </p:sp>
        <p:pic>
          <p:nvPicPr>
            <p:cNvPr id="1026" name="Picture 2" descr="PCMA introduces ‘Motor Management Programme’ , Also signs MoU with ACC ..."/>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9928" t="24834" r="26054" b="40224"/>
            <a:stretch>
              <a:fillRect/>
            </a:stretch>
          </p:blipFill>
          <p:spPr bwMode="auto">
            <a:xfrm>
              <a:off x="5332993" y="1781409"/>
              <a:ext cx="538888" cy="382440"/>
            </a:xfrm>
            <a:prstGeom prst="ellipse">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50BD4-7A39-22E3-7CB5-67D483F17B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8AF39A-8050-A945-D347-666FA57D7BD8}"/>
              </a:ext>
            </a:extLst>
          </p:cNvPr>
          <p:cNvSpPr>
            <a:spLocks noGrp="1"/>
          </p:cNvSpPr>
          <p:nvPr>
            <p:ph type="title"/>
          </p:nvPr>
        </p:nvSpPr>
        <p:spPr>
          <a:xfrm>
            <a:off x="381000" y="381000"/>
            <a:ext cx="11048999" cy="845634"/>
          </a:xfrm>
        </p:spPr>
        <p:txBody>
          <a:bodyPr vert="horz"/>
          <a:lstStyle/>
          <a:p>
            <a:pPr>
              <a:lnSpc>
                <a:spcPct val="100000"/>
              </a:lnSpc>
            </a:pPr>
            <a:r>
              <a:rPr lang="zh-CN" altLang="en-US" sz="3200" dirty="0">
                <a:latin typeface="SimSun" panose="02010600030101010101" pitchFamily="2" charset="-122"/>
                <a:ea typeface="SimSun" panose="02010600030101010101" pitchFamily="2" charset="-122"/>
              </a:rPr>
              <a:t>规模巨大的化学和石化工业为中国提供了丰富的投资源投资者希望扩大国内制造业 ，减少对进口的依赖</a:t>
            </a:r>
            <a:endParaRPr lang="en-US" sz="3200" dirty="0">
              <a:latin typeface="SimSun" panose="02010600030101010101" pitchFamily="2" charset="-122"/>
              <a:ea typeface="SimSun" panose="02010600030101010101" pitchFamily="2" charset="-122"/>
            </a:endParaRPr>
          </a:p>
        </p:txBody>
      </p:sp>
      <p:sp>
        <p:nvSpPr>
          <p:cNvPr id="51" name="TextBox 50">
            <a:extLst>
              <a:ext uri="{FF2B5EF4-FFF2-40B4-BE49-F238E27FC236}">
                <a16:creationId xmlns:a16="http://schemas.microsoft.com/office/drawing/2014/main" id="{39B56D76-C6F8-52E4-24DC-E4E104AF37B8}"/>
              </a:ext>
            </a:extLst>
          </p:cNvPr>
          <p:cNvSpPr txBox="1"/>
          <p:nvPr/>
        </p:nvSpPr>
        <p:spPr>
          <a:xfrm>
            <a:off x="3429000" y="6096000"/>
            <a:ext cx="8378825" cy="381000"/>
          </a:xfrm>
          <a:prstGeom prst="rect">
            <a:avLst/>
          </a:prstGeom>
          <a:noFill/>
        </p:spPr>
        <p:txBody>
          <a:bodyPr wrap="square" lIns="0" tIns="0" rIns="0" bIns="0" anchor="b" anchorCtr="0">
            <a:noAutofit/>
          </a:bodyPr>
          <a:lstStyle/>
          <a:p>
            <a:r>
              <a:rPr lang="zh-CN" altLang="en-US" sz="1100" dirty="0">
                <a:latin typeface="SimSun" panose="02010600030101010101" pitchFamily="2" charset="-122"/>
                <a:ea typeface="SimSun" panose="02010600030101010101" pitchFamily="2" charset="-122"/>
              </a:rPr>
              <a:t>来源：</a:t>
            </a:r>
            <a:r>
              <a:rPr lang="en-US" sz="1100" dirty="0">
                <a:latin typeface="SimSun" panose="02010600030101010101" pitchFamily="2" charset="-122"/>
                <a:ea typeface="SimSun" panose="02010600030101010101" pitchFamily="2" charset="-122"/>
              </a:rPr>
              <a:t>SIFC</a:t>
            </a:r>
            <a:r>
              <a:rPr lang="zh-CN" altLang="en-US" sz="1100" dirty="0">
                <a:latin typeface="SimSun" panose="02010600030101010101" pitchFamily="2" charset="-122"/>
                <a:ea typeface="SimSun" panose="02010600030101010101" pitchFamily="2" charset="-122"/>
              </a:rPr>
              <a:t>，国家化肥发展中心（</a:t>
            </a:r>
            <a:r>
              <a:rPr lang="en-US" sz="1100" dirty="0">
                <a:latin typeface="SimSun" panose="02010600030101010101" pitchFamily="2" charset="-122"/>
                <a:ea typeface="SimSun" panose="02010600030101010101" pitchFamily="2" charset="-122"/>
              </a:rPr>
              <a:t>NFDC</a:t>
            </a:r>
            <a:r>
              <a:rPr lang="zh-CN" altLang="en-US" sz="1100" dirty="0">
                <a:latin typeface="SimSun" panose="02010600030101010101" pitchFamily="2" charset="-122"/>
                <a:ea typeface="SimSun" panose="02010600030101010101" pitchFamily="2" charset="-122"/>
              </a:rPr>
              <a:t>）</a:t>
            </a:r>
            <a:endParaRPr lang="en-US" sz="1100" dirty="0">
              <a:latin typeface="SimSun" panose="02010600030101010101" pitchFamily="2" charset="-122"/>
              <a:ea typeface="SimSun" panose="02010600030101010101" pitchFamily="2" charset="-122"/>
            </a:endParaRPr>
          </a:p>
        </p:txBody>
      </p:sp>
      <p:sp>
        <p:nvSpPr>
          <p:cNvPr id="201" name="Rectangle 200">
            <a:extLst>
              <a:ext uri="{FF2B5EF4-FFF2-40B4-BE49-F238E27FC236}">
                <a16:creationId xmlns:a16="http://schemas.microsoft.com/office/drawing/2014/main" id="{B9497204-1D90-A9B5-50AF-BD1A5D9E9E56}"/>
              </a:ext>
            </a:extLst>
          </p:cNvPr>
          <p:cNvSpPr/>
          <p:nvPr/>
        </p:nvSpPr>
        <p:spPr>
          <a:xfrm>
            <a:off x="838200" y="1655763"/>
            <a:ext cx="1151117" cy="334963"/>
          </a:xfrm>
          <a:prstGeom prst="rect">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SimSun" panose="02010600030101010101" pitchFamily="2" charset="-122"/>
                <a:ea typeface="SimSun" panose="02010600030101010101" pitchFamily="2" charset="-122"/>
                <a:cs typeface="Arial" panose="020B0604020202020204" pitchFamily="34" charset="0"/>
              </a:rPr>
              <a:t>工业</a:t>
            </a:r>
            <a:endParaRPr lang="en-US" sz="2000" b="1" dirty="0">
              <a:solidFill>
                <a:schemeClr val="bg1"/>
              </a:solidFill>
              <a:latin typeface="SimSun" panose="02010600030101010101" pitchFamily="2" charset="-122"/>
              <a:ea typeface="SimSun" panose="02010600030101010101" pitchFamily="2" charset="-122"/>
              <a:cs typeface="Arial" panose="020B0604020202020204" pitchFamily="34" charset="0"/>
            </a:endParaRPr>
          </a:p>
        </p:txBody>
      </p:sp>
      <p:sp>
        <p:nvSpPr>
          <p:cNvPr id="202" name="Rectangle: Top Corners Rounded 6">
            <a:extLst>
              <a:ext uri="{FF2B5EF4-FFF2-40B4-BE49-F238E27FC236}">
                <a16:creationId xmlns:a16="http://schemas.microsoft.com/office/drawing/2014/main" id="{9694DAA6-B055-3523-C47B-C12CF732DE8D}"/>
              </a:ext>
            </a:extLst>
          </p:cNvPr>
          <p:cNvSpPr/>
          <p:nvPr/>
        </p:nvSpPr>
        <p:spPr>
          <a:xfrm>
            <a:off x="838201" y="2073275"/>
            <a:ext cx="1151117" cy="2011363"/>
          </a:xfrm>
          <a:prstGeom prst="rect">
            <a:avLst/>
          </a:prstGeom>
          <a:solidFill>
            <a:schemeClr val="accent3">
              <a:lumMod val="20000"/>
              <a:lumOff val="80000"/>
            </a:schemeClr>
          </a:solidFill>
          <a:ln w="9525" cap="flat">
            <a:noFill/>
            <a:prstDash val="solid"/>
            <a:miter/>
          </a:ln>
        </p:spPr>
        <p:txBody>
          <a:bodyPr rot="0" spcFirstLastPara="0" vertOverflow="overflow" horzOverflow="overflow" vert="horz" wrap="square" lIns="144000" tIns="91440" rIns="91440" bIns="64008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4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4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rPr>
              <a:t>化学品</a:t>
            </a:r>
            <a:endParaRPr kumimoji="0" lang="en-US" sz="16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endParaRPr>
          </a:p>
        </p:txBody>
      </p:sp>
      <p:sp>
        <p:nvSpPr>
          <p:cNvPr id="203" name="Rectangle: Top Corners Rounded 7">
            <a:extLst>
              <a:ext uri="{FF2B5EF4-FFF2-40B4-BE49-F238E27FC236}">
                <a16:creationId xmlns:a16="http://schemas.microsoft.com/office/drawing/2014/main" id="{B30CE240-4BB1-9AA5-2AA3-C641351A678E}"/>
              </a:ext>
            </a:extLst>
          </p:cNvPr>
          <p:cNvSpPr/>
          <p:nvPr/>
        </p:nvSpPr>
        <p:spPr>
          <a:xfrm>
            <a:off x="838200" y="4213225"/>
            <a:ext cx="1151117" cy="2009775"/>
          </a:xfrm>
          <a:prstGeom prst="rect">
            <a:avLst/>
          </a:prstGeom>
          <a:solidFill>
            <a:schemeClr val="accent3">
              <a:lumMod val="20000"/>
              <a:lumOff val="80000"/>
            </a:schemeClr>
          </a:solidFill>
          <a:ln w="9525" cap="flat">
            <a:noFill/>
            <a:prstDash val="solid"/>
            <a:miter/>
          </a:ln>
        </p:spPr>
        <p:txBody>
          <a:bodyPr rot="0" spcFirstLastPara="0" vertOverflow="overflow" horzOverflow="overflow" vert="horz" wrap="square" lIns="144000" tIns="91440" rIns="91440" bIns="64008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4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4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4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rPr>
              <a:t>肥料</a:t>
            </a:r>
            <a:endParaRPr kumimoji="0" lang="en-US" sz="1600" b="1"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endParaRPr>
          </a:p>
        </p:txBody>
      </p:sp>
      <p:pic>
        <p:nvPicPr>
          <p:cNvPr id="205" name="Graphic 204">
            <a:extLst>
              <a:ext uri="{FF2B5EF4-FFF2-40B4-BE49-F238E27FC236}">
                <a16:creationId xmlns:a16="http://schemas.microsoft.com/office/drawing/2014/main" id="{67F742E8-0D43-1F0B-F855-6561A3B602C5}"/>
              </a:ext>
            </a:extLst>
          </p:cNvPr>
          <p:cNvPicPr>
            <a:picLocks noChangeAspect="1"/>
          </p:cNvPicPr>
          <p:nvPr/>
        </p:nvPicPr>
        <p:blipFill>
          <a:blip r:embed="rId15" cstate="print">
            <a:extLst>
              <a:ext uri="{96DAC541-7B7A-43D3-8B79-37D633B846F1}">
                <asvg:svgBlip xmlns:asvg="http://schemas.microsoft.com/office/drawing/2016/SVG/main" r:embed="rId16"/>
              </a:ext>
            </a:extLst>
          </a:blip>
          <a:stretch>
            <a:fillRect/>
          </a:stretch>
        </p:blipFill>
        <p:spPr>
          <a:xfrm>
            <a:off x="1194736" y="2471060"/>
            <a:ext cx="447221" cy="398463"/>
          </a:xfrm>
          <a:prstGeom prst="rect">
            <a:avLst/>
          </a:prstGeom>
        </p:spPr>
      </p:pic>
      <p:sp>
        <p:nvSpPr>
          <p:cNvPr id="206" name="Rectangle 205">
            <a:extLst>
              <a:ext uri="{FF2B5EF4-FFF2-40B4-BE49-F238E27FC236}">
                <a16:creationId xmlns:a16="http://schemas.microsoft.com/office/drawing/2014/main" id="{DFC94998-2A46-079F-8243-62E86FBEE370}"/>
              </a:ext>
            </a:extLst>
          </p:cNvPr>
          <p:cNvSpPr/>
          <p:nvPr/>
        </p:nvSpPr>
        <p:spPr>
          <a:xfrm>
            <a:off x="2116394" y="1655763"/>
            <a:ext cx="5957632" cy="334963"/>
          </a:xfrm>
          <a:prstGeom prst="rect">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SimSun" panose="02010600030101010101" pitchFamily="2" charset="-122"/>
                <a:ea typeface="SimSun" panose="02010600030101010101" pitchFamily="2" charset="-122"/>
                <a:cs typeface="Arial" panose="020B0604020202020204" pitchFamily="34" charset="0"/>
              </a:rPr>
              <a:t>概述 </a:t>
            </a:r>
            <a:endParaRPr lang="en-US" sz="2000" b="1" dirty="0">
              <a:solidFill>
                <a:schemeClr val="bg1"/>
              </a:solidFill>
              <a:latin typeface="SimSun" panose="02010600030101010101" pitchFamily="2" charset="-122"/>
              <a:ea typeface="SimSun" panose="02010600030101010101" pitchFamily="2" charset="-122"/>
              <a:cs typeface="Arial" panose="020B0604020202020204" pitchFamily="34" charset="0"/>
            </a:endParaRPr>
          </a:p>
        </p:txBody>
      </p:sp>
      <p:sp>
        <p:nvSpPr>
          <p:cNvPr id="207" name="Rectangle: Top Corners Rounded 6">
            <a:extLst>
              <a:ext uri="{FF2B5EF4-FFF2-40B4-BE49-F238E27FC236}">
                <a16:creationId xmlns:a16="http://schemas.microsoft.com/office/drawing/2014/main" id="{AFC71ACC-B107-B48F-FC75-CD42A4D7E3F4}"/>
              </a:ext>
            </a:extLst>
          </p:cNvPr>
          <p:cNvSpPr/>
          <p:nvPr>
            <p:custDataLst>
              <p:tags r:id="rId1"/>
            </p:custDataLst>
          </p:nvPr>
        </p:nvSpPr>
        <p:spPr>
          <a:xfrm>
            <a:off x="2114745" y="2073275"/>
            <a:ext cx="1929717" cy="2011363"/>
          </a:xfrm>
          <a:prstGeom prst="rect">
            <a:avLst/>
          </a:prstGeom>
          <a:solidFill>
            <a:schemeClr val="bg1"/>
          </a:solidFill>
          <a:ln>
            <a:solidFill>
              <a:schemeClr val="accent3">
                <a:lumMod val="20000"/>
                <a:lumOff val="80000"/>
              </a:schemeClr>
            </a:solid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t"/>
          <a:lstStyle/>
          <a:p>
            <a:pPr algn="ctr">
              <a:spcBef>
                <a:spcPts val="600"/>
              </a:spcBef>
              <a:buClr>
                <a:srgbClr val="000000"/>
              </a:buClr>
              <a:buSzPct val="100000"/>
            </a:pPr>
            <a:r>
              <a:rPr lang="zh-CN" altLang="en-US" sz="1400" b="1" dirty="0">
                <a:solidFill>
                  <a:schemeClr val="tx1"/>
                </a:solidFill>
                <a:latin typeface="SimSun" panose="02010600030101010101" pitchFamily="2" charset="-122"/>
                <a:ea typeface="SimSun" panose="02010600030101010101" pitchFamily="2" charset="-122"/>
              </a:rPr>
              <a:t>细分现场</a:t>
            </a:r>
            <a:endParaRPr lang="en-US" sz="1400" b="1" dirty="0">
              <a:solidFill>
                <a:schemeClr val="tx1"/>
              </a:solidFill>
              <a:latin typeface="SimSun" panose="02010600030101010101" pitchFamily="2" charset="-122"/>
              <a:ea typeface="SimSun" panose="02010600030101010101" pitchFamily="2" charset="-122"/>
            </a:endParaRPr>
          </a:p>
        </p:txBody>
      </p:sp>
      <p:sp>
        <p:nvSpPr>
          <p:cNvPr id="208" name="Rectangle: Top Corners Rounded 6">
            <a:extLst>
              <a:ext uri="{FF2B5EF4-FFF2-40B4-BE49-F238E27FC236}">
                <a16:creationId xmlns:a16="http://schemas.microsoft.com/office/drawing/2014/main" id="{C9587C8E-0150-FF4B-E82F-7C7B0A148EF2}"/>
              </a:ext>
            </a:extLst>
          </p:cNvPr>
          <p:cNvSpPr/>
          <p:nvPr>
            <p:custDataLst>
              <p:tags r:id="rId2"/>
            </p:custDataLst>
          </p:nvPr>
        </p:nvSpPr>
        <p:spPr>
          <a:xfrm>
            <a:off x="2114745" y="4213225"/>
            <a:ext cx="1929717" cy="2009775"/>
          </a:xfrm>
          <a:prstGeom prst="rect">
            <a:avLst/>
          </a:prstGeom>
          <a:solidFill>
            <a:schemeClr val="bg1"/>
          </a:solidFill>
          <a:ln>
            <a:solidFill>
              <a:schemeClr val="accent3">
                <a:lumMod val="20000"/>
                <a:lumOff val="80000"/>
              </a:schemeClr>
            </a:solid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t"/>
          <a:lstStyle/>
          <a:p>
            <a:pPr algn="ctr">
              <a:spcBef>
                <a:spcPts val="600"/>
              </a:spcBef>
              <a:buClr>
                <a:srgbClr val="000000"/>
              </a:buClr>
              <a:buSzPct val="100000"/>
            </a:pPr>
            <a:r>
              <a:rPr lang="zh-CN" altLang="en-US" sz="1400" b="1" dirty="0">
                <a:solidFill>
                  <a:schemeClr val="tx1"/>
                </a:solidFill>
                <a:latin typeface="SimSun" panose="02010600030101010101" pitchFamily="2" charset="-122"/>
                <a:ea typeface="SimSun" panose="02010600030101010101" pitchFamily="2" charset="-122"/>
              </a:rPr>
              <a:t>细分现场</a:t>
            </a:r>
            <a:endParaRPr lang="en-US" sz="1400" b="1" dirty="0">
              <a:solidFill>
                <a:schemeClr val="tx1"/>
              </a:solidFill>
              <a:latin typeface="SimSun" panose="02010600030101010101" pitchFamily="2" charset="-122"/>
              <a:ea typeface="SimSun" panose="02010600030101010101" pitchFamily="2" charset="-122"/>
            </a:endParaRPr>
          </a:p>
        </p:txBody>
      </p:sp>
      <p:sp>
        <p:nvSpPr>
          <p:cNvPr id="209" name="Rectangle: Top Corners Rounded 6">
            <a:extLst>
              <a:ext uri="{FF2B5EF4-FFF2-40B4-BE49-F238E27FC236}">
                <a16:creationId xmlns:a16="http://schemas.microsoft.com/office/drawing/2014/main" id="{90BE4C6E-67CC-473B-5502-29D255034A7F}"/>
              </a:ext>
            </a:extLst>
          </p:cNvPr>
          <p:cNvSpPr/>
          <p:nvPr>
            <p:custDataLst>
              <p:tags r:id="rId3"/>
            </p:custDataLst>
          </p:nvPr>
        </p:nvSpPr>
        <p:spPr>
          <a:xfrm>
            <a:off x="4114995" y="2073275"/>
            <a:ext cx="1929717" cy="2011363"/>
          </a:xfrm>
          <a:prstGeom prst="rect">
            <a:avLst/>
          </a:prstGeom>
          <a:solidFill>
            <a:schemeClr val="bg1"/>
          </a:solidFill>
          <a:ln>
            <a:solidFill>
              <a:schemeClr val="accent3">
                <a:lumMod val="20000"/>
                <a:lumOff val="80000"/>
              </a:schemeClr>
            </a:solid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t"/>
          <a:lstStyle/>
          <a:p>
            <a:pPr algn="ctr"/>
            <a:r>
              <a:rPr lang="zh-CN" altLang="en-US" sz="1100" b="1" dirty="0">
                <a:solidFill>
                  <a:schemeClr val="tx2"/>
                </a:solidFill>
                <a:latin typeface="SimSun" panose="02010600030101010101" pitchFamily="2" charset="-122"/>
                <a:ea typeface="SimSun" panose="02010600030101010101" pitchFamily="2" charset="-122"/>
              </a:rPr>
              <a:t>预计市场规模（百万美元）</a:t>
            </a:r>
            <a:endParaRPr lang="en-US" sz="1100" dirty="0">
              <a:solidFill>
                <a:schemeClr val="tx2"/>
              </a:solidFill>
              <a:latin typeface="SimSun" panose="02010600030101010101" pitchFamily="2" charset="-122"/>
              <a:ea typeface="SimSun" panose="02010600030101010101" pitchFamily="2" charset="-122"/>
            </a:endParaRPr>
          </a:p>
          <a:p>
            <a:pPr algn="ctr"/>
            <a:r>
              <a:rPr lang="en-US" sz="1100" b="1" dirty="0">
                <a:solidFill>
                  <a:schemeClr val="tx2"/>
                </a:solidFill>
              </a:rPr>
              <a:t>8,500</a:t>
            </a:r>
            <a:endParaRPr lang="en-US" sz="1100" dirty="0">
              <a:solidFill>
                <a:schemeClr val="tx2"/>
              </a:solidFill>
            </a:endParaRPr>
          </a:p>
        </p:txBody>
      </p:sp>
      <p:sp>
        <p:nvSpPr>
          <p:cNvPr id="210" name="Rectangle: Top Corners Rounded 6">
            <a:extLst>
              <a:ext uri="{FF2B5EF4-FFF2-40B4-BE49-F238E27FC236}">
                <a16:creationId xmlns:a16="http://schemas.microsoft.com/office/drawing/2014/main" id="{469D0C8D-D35D-8F69-9299-255BBCC8563B}"/>
              </a:ext>
            </a:extLst>
          </p:cNvPr>
          <p:cNvSpPr/>
          <p:nvPr>
            <p:custDataLst>
              <p:tags r:id="rId4"/>
            </p:custDataLst>
          </p:nvPr>
        </p:nvSpPr>
        <p:spPr>
          <a:xfrm>
            <a:off x="4114995" y="4213225"/>
            <a:ext cx="1929717" cy="2009775"/>
          </a:xfrm>
          <a:prstGeom prst="rect">
            <a:avLst/>
          </a:prstGeom>
          <a:solidFill>
            <a:schemeClr val="bg1"/>
          </a:solidFill>
          <a:ln>
            <a:solidFill>
              <a:schemeClr val="accent3">
                <a:lumMod val="20000"/>
                <a:lumOff val="80000"/>
              </a:schemeClr>
            </a:solid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t"/>
          <a:lstStyle/>
          <a:p>
            <a:pPr algn="ctr"/>
            <a:r>
              <a:rPr lang="zh-CN" altLang="en-US" sz="1400" b="1" dirty="0">
                <a:solidFill>
                  <a:schemeClr val="tx2"/>
                </a:solidFill>
                <a:latin typeface="SimSun" panose="02010600030101010101" pitchFamily="2" charset="-122"/>
                <a:ea typeface="SimSun" panose="02010600030101010101" pitchFamily="2" charset="-122"/>
              </a:rPr>
              <a:t>预计市场规模（百万美元）</a:t>
            </a:r>
            <a:endParaRPr lang="en-US" sz="1400" dirty="0">
              <a:solidFill>
                <a:schemeClr val="tx2"/>
              </a:solidFill>
              <a:latin typeface="SimSun" panose="02010600030101010101" pitchFamily="2" charset="-122"/>
              <a:ea typeface="SimSun" panose="02010600030101010101" pitchFamily="2" charset="-122"/>
            </a:endParaRPr>
          </a:p>
        </p:txBody>
      </p:sp>
      <p:graphicFrame>
        <p:nvGraphicFramePr>
          <p:cNvPr id="308" name="Chart 307">
            <a:extLst>
              <a:ext uri="{FF2B5EF4-FFF2-40B4-BE49-F238E27FC236}">
                <a16:creationId xmlns:a16="http://schemas.microsoft.com/office/drawing/2014/main" id="{9E60DF1F-67F7-0B4F-94BD-F0546C5B18B6}"/>
              </a:ext>
            </a:extLst>
          </p:cNvPr>
          <p:cNvGraphicFramePr/>
          <p:nvPr>
            <p:custDataLst>
              <p:tags r:id="rId5"/>
            </p:custDataLst>
          </p:nvPr>
        </p:nvGraphicFramePr>
        <p:xfrm>
          <a:off x="3924887" y="2245385"/>
          <a:ext cx="2321438" cy="1932720"/>
        </p:xfrm>
        <a:graphic>
          <a:graphicData uri="http://schemas.openxmlformats.org/drawingml/2006/chart">
            <c:chart xmlns:c="http://schemas.openxmlformats.org/drawingml/2006/chart" xmlns:r="http://schemas.openxmlformats.org/officeDocument/2006/relationships" r:id="rId17"/>
          </a:graphicData>
        </a:graphic>
      </p:graphicFrame>
      <p:sp>
        <p:nvSpPr>
          <p:cNvPr id="212" name="Text Placeholder 2">
            <a:extLst>
              <a:ext uri="{FF2B5EF4-FFF2-40B4-BE49-F238E27FC236}">
                <a16:creationId xmlns:a16="http://schemas.microsoft.com/office/drawing/2014/main" id="{A3193315-ACE1-2E2B-4D0E-6E353E0873CD}"/>
              </a:ext>
            </a:extLst>
          </p:cNvPr>
          <p:cNvSpPr>
            <a:spLocks noGrp="1"/>
          </p:cNvSpPr>
          <p:nvPr>
            <p:custDataLst>
              <p:tags r:id="rId6"/>
            </p:custDataLst>
          </p:nvPr>
        </p:nvSpPr>
        <p:spPr bwMode="auto">
          <a:xfrm>
            <a:off x="4933285" y="3932812"/>
            <a:ext cx="3238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400" kern="1200" noProof="0" dirty="0" smtClean="0">
                <a:solidFill>
                  <a:schemeClr val="tx1"/>
                </a:solidFill>
                <a:latin typeface="+mn-lt"/>
                <a:ea typeface="+mn-ea"/>
                <a:cs typeface="+mn-cs"/>
              </a:defRPr>
            </a:lvl1pPr>
            <a:lvl2pPr marL="17780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2pPr>
            <a:lvl3pPr marL="359156"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3pPr>
            <a:lvl4pPr marL="538734"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lvl="0" algn="ctr">
              <a:spcBef>
                <a:spcPct val="0"/>
              </a:spcBef>
              <a:spcAft>
                <a:spcPct val="0"/>
              </a:spcAft>
            </a:pPr>
            <a:r>
              <a:rPr lang="en-US" sz="1100" b="1" noProof="0" dirty="0"/>
              <a:t>202</a:t>
            </a:r>
            <a:r>
              <a:rPr lang="en-US" sz="1100" b="1" dirty="0"/>
              <a:t>4</a:t>
            </a:r>
            <a:endParaRPr lang="en-US" sz="1100" b="1" noProof="0" dirty="0"/>
          </a:p>
        </p:txBody>
      </p:sp>
      <p:sp>
        <p:nvSpPr>
          <p:cNvPr id="244" name="Text Placeholder 2">
            <a:extLst>
              <a:ext uri="{FF2B5EF4-FFF2-40B4-BE49-F238E27FC236}">
                <a16:creationId xmlns:a16="http://schemas.microsoft.com/office/drawing/2014/main" id="{BA6AB4B1-7789-CE46-95B2-2777D779360B}"/>
              </a:ext>
            </a:extLst>
          </p:cNvPr>
          <p:cNvSpPr>
            <a:spLocks noGrp="1"/>
          </p:cNvSpPr>
          <p:nvPr>
            <p:custDataLst>
              <p:tags r:id="rId7"/>
            </p:custDataLst>
          </p:nvPr>
        </p:nvSpPr>
        <p:spPr bwMode="gray">
          <a:xfrm>
            <a:off x="4875213" y="2357438"/>
            <a:ext cx="396875"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3813" tIns="0" rIns="23813" bIns="0" rtlCol="0" anchor="b">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400" kern="1200" noProof="0" dirty="0" smtClean="0">
                <a:solidFill>
                  <a:schemeClr val="tx1"/>
                </a:solidFill>
                <a:latin typeface="+mn-lt"/>
                <a:ea typeface="+mn-ea"/>
                <a:cs typeface="+mn-cs"/>
              </a:defRPr>
            </a:lvl1pPr>
            <a:lvl2pPr marL="17780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2pPr>
            <a:lvl3pPr marL="359156"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3pPr>
            <a:lvl4pPr marL="538734"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lvl="0" algn="ctr">
              <a:spcBef>
                <a:spcPct val="0"/>
              </a:spcBef>
              <a:spcAft>
                <a:spcPct val="0"/>
              </a:spcAft>
            </a:pPr>
            <a:fld id="{4D3850A3-2D20-4074-86DC-6CC3FE53FD3D}" type="datetime'''8'''''''''''''''''',''5''0''''0'''''''''''">
              <a:rPr lang="en-US" altLang="en-US" sz="1100" b="1" smtClean="0"/>
              <a:pPr lvl="0" algn="ctr">
                <a:spcBef>
                  <a:spcPct val="0"/>
                </a:spcBef>
                <a:spcAft>
                  <a:spcPct val="0"/>
                </a:spcAft>
              </a:pPr>
              <a:t>8,500</a:t>
            </a:fld>
            <a:endParaRPr lang="en-US" sz="1100" b="1" noProof="0" dirty="0"/>
          </a:p>
        </p:txBody>
      </p:sp>
      <p:sp>
        <p:nvSpPr>
          <p:cNvPr id="217" name="Rectangle: Top Corners Rounded 216">
            <a:extLst>
              <a:ext uri="{FF2B5EF4-FFF2-40B4-BE49-F238E27FC236}">
                <a16:creationId xmlns:a16="http://schemas.microsoft.com/office/drawing/2014/main" id="{6B5FE748-D941-37F8-E8EE-DC0F66105FB0}"/>
              </a:ext>
            </a:extLst>
          </p:cNvPr>
          <p:cNvSpPr/>
          <p:nvPr/>
        </p:nvSpPr>
        <p:spPr>
          <a:xfrm>
            <a:off x="2242161" y="2561969"/>
            <a:ext cx="1680909" cy="417856"/>
          </a:xfrm>
          <a:prstGeom prst="round2SameRect">
            <a:avLst>
              <a:gd name="adj1" fmla="val 0"/>
              <a:gd name="adj2" fmla="val 0"/>
            </a:avLst>
          </a:prstGeom>
          <a:solidFill>
            <a:schemeClr val="bg1">
              <a:lumMod val="95000"/>
            </a:schemeClr>
          </a:solidFill>
          <a:ln w="9525" cap="flat">
            <a:noFill/>
            <a:prstDash val="solid"/>
            <a:miter/>
          </a:ln>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rPr>
              <a:t>基础</a:t>
            </a:r>
            <a:endParaRPr kumimoji="0" lang="en-US" sz="1400"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endParaRPr>
          </a:p>
        </p:txBody>
      </p:sp>
      <p:sp>
        <p:nvSpPr>
          <p:cNvPr id="218" name="Rectangle: Top Corners Rounded 217">
            <a:extLst>
              <a:ext uri="{FF2B5EF4-FFF2-40B4-BE49-F238E27FC236}">
                <a16:creationId xmlns:a16="http://schemas.microsoft.com/office/drawing/2014/main" id="{53E15FD9-4625-8FEE-45DD-85F9A8E08668}"/>
              </a:ext>
            </a:extLst>
          </p:cNvPr>
          <p:cNvSpPr/>
          <p:nvPr/>
        </p:nvSpPr>
        <p:spPr>
          <a:xfrm>
            <a:off x="2242161" y="3035001"/>
            <a:ext cx="1680909" cy="417856"/>
          </a:xfrm>
          <a:prstGeom prst="round2SameRect">
            <a:avLst>
              <a:gd name="adj1" fmla="val 0"/>
              <a:gd name="adj2" fmla="val 0"/>
            </a:avLst>
          </a:prstGeom>
          <a:solidFill>
            <a:schemeClr val="bg1">
              <a:lumMod val="95000"/>
            </a:schemeClr>
          </a:solidFill>
          <a:ln w="9525" cap="flat">
            <a:noFill/>
            <a:prstDash val="solid"/>
            <a:miter/>
          </a:ln>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lvl="0" algn="ctr">
              <a:defRPr/>
            </a:pPr>
            <a:r>
              <a:rPr lang="zh-CN" altLang="en-US" sz="1400" dirty="0">
                <a:latin typeface="SimSun" panose="02010600030101010101" pitchFamily="2" charset="-122"/>
                <a:ea typeface="SimSun" panose="02010600030101010101" pitchFamily="2" charset="-122"/>
                <a:cs typeface="Arial" panose="020B0604020202020204" pitchFamily="34" charset="0"/>
              </a:rPr>
              <a:t>中间体</a:t>
            </a:r>
            <a:endParaRPr lang="en-US" sz="1400" dirty="0">
              <a:latin typeface="SimSun" panose="02010600030101010101" pitchFamily="2" charset="-122"/>
              <a:ea typeface="SimSun" panose="02010600030101010101" pitchFamily="2" charset="-122"/>
              <a:cs typeface="Arial" panose="020B0604020202020204" pitchFamily="34" charset="0"/>
            </a:endParaRPr>
          </a:p>
        </p:txBody>
      </p:sp>
      <p:sp>
        <p:nvSpPr>
          <p:cNvPr id="219" name="Rectangle: Top Corners Rounded 218">
            <a:extLst>
              <a:ext uri="{FF2B5EF4-FFF2-40B4-BE49-F238E27FC236}">
                <a16:creationId xmlns:a16="http://schemas.microsoft.com/office/drawing/2014/main" id="{8A82CD20-84D2-711F-3514-8B14D8474AAC}"/>
              </a:ext>
            </a:extLst>
          </p:cNvPr>
          <p:cNvSpPr/>
          <p:nvPr/>
        </p:nvSpPr>
        <p:spPr>
          <a:xfrm>
            <a:off x="2242161" y="3508033"/>
            <a:ext cx="1680909" cy="417856"/>
          </a:xfrm>
          <a:prstGeom prst="round2SameRect">
            <a:avLst>
              <a:gd name="adj1" fmla="val 0"/>
              <a:gd name="adj2" fmla="val 0"/>
            </a:avLst>
          </a:prstGeom>
          <a:solidFill>
            <a:schemeClr val="bg1">
              <a:lumMod val="95000"/>
            </a:schemeClr>
          </a:solidFill>
          <a:ln w="9525" cap="flat">
            <a:noFill/>
            <a:prstDash val="solid"/>
            <a:miter/>
          </a:ln>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lvl="0" algn="ctr">
              <a:defRPr/>
            </a:pPr>
            <a:r>
              <a:rPr lang="zh-CN" altLang="en-US" sz="1400" dirty="0">
                <a:latin typeface="SimSun" panose="02010600030101010101" pitchFamily="2" charset="-122"/>
                <a:ea typeface="SimSun" panose="02010600030101010101" pitchFamily="2" charset="-122"/>
                <a:cs typeface="Arial" panose="020B0604020202020204" pitchFamily="34" charset="0"/>
              </a:rPr>
              <a:t>特种</a:t>
            </a:r>
            <a:endParaRPr lang="en-US" sz="1400" dirty="0">
              <a:latin typeface="SimSun" panose="02010600030101010101" pitchFamily="2" charset="-122"/>
              <a:ea typeface="SimSun" panose="02010600030101010101" pitchFamily="2" charset="-122"/>
              <a:cs typeface="Arial" panose="020B0604020202020204" pitchFamily="34" charset="0"/>
            </a:endParaRPr>
          </a:p>
        </p:txBody>
      </p:sp>
      <p:grpSp>
        <p:nvGrpSpPr>
          <p:cNvPr id="234" name="Group 233">
            <a:extLst>
              <a:ext uri="{FF2B5EF4-FFF2-40B4-BE49-F238E27FC236}">
                <a16:creationId xmlns:a16="http://schemas.microsoft.com/office/drawing/2014/main" id="{7A09C073-8F3C-4767-9E2B-E69CE41C2145}"/>
              </a:ext>
            </a:extLst>
          </p:cNvPr>
          <p:cNvGrpSpPr/>
          <p:nvPr/>
        </p:nvGrpSpPr>
        <p:grpSpPr>
          <a:xfrm>
            <a:off x="2242161" y="4708481"/>
            <a:ext cx="1680909" cy="1363920"/>
            <a:chOff x="2242161" y="5040313"/>
            <a:chExt cx="1680909" cy="1020763"/>
          </a:xfrm>
          <a:solidFill>
            <a:schemeClr val="bg1">
              <a:lumMod val="95000"/>
            </a:schemeClr>
          </a:solidFill>
        </p:grpSpPr>
        <p:sp>
          <p:nvSpPr>
            <p:cNvPr id="221" name="Rectangle: Top Corners Rounded 220">
              <a:extLst>
                <a:ext uri="{FF2B5EF4-FFF2-40B4-BE49-F238E27FC236}">
                  <a16:creationId xmlns:a16="http://schemas.microsoft.com/office/drawing/2014/main" id="{E3646C88-989D-B31E-CF82-AD780B741DD9}"/>
                </a:ext>
              </a:extLst>
            </p:cNvPr>
            <p:cNvSpPr/>
            <p:nvPr/>
          </p:nvSpPr>
          <p:spPr>
            <a:xfrm>
              <a:off x="2242161" y="5040313"/>
              <a:ext cx="1680909" cy="312738"/>
            </a:xfrm>
            <a:prstGeom prst="round2SameRect">
              <a:avLst>
                <a:gd name="adj1" fmla="val 0"/>
                <a:gd name="adj2" fmla="val 0"/>
              </a:avLst>
            </a:prstGeom>
            <a:grpFill/>
            <a:ln w="9525" cap="flat">
              <a:noFill/>
              <a:prstDash val="solid"/>
              <a:miter/>
            </a:ln>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rPr>
                <a:t>氮肥</a:t>
              </a:r>
              <a:endParaRPr kumimoji="0" lang="en-US" sz="1400" i="0" u="none" strike="noStrike" kern="1200" cap="none" spc="0" normalizeH="0" baseline="0" noProof="0" dirty="0">
                <a:ln>
                  <a:noFill/>
                </a:ln>
                <a:effectLst/>
                <a:uLnTx/>
                <a:uFillTx/>
                <a:latin typeface="SimSun" panose="02010600030101010101" pitchFamily="2" charset="-122"/>
                <a:ea typeface="SimSun" panose="02010600030101010101" pitchFamily="2" charset="-122"/>
                <a:cs typeface="Arial" panose="020B0604020202020204" pitchFamily="34" charset="0"/>
              </a:endParaRPr>
            </a:p>
          </p:txBody>
        </p:sp>
        <p:sp>
          <p:nvSpPr>
            <p:cNvPr id="222" name="Rectangle: Top Corners Rounded 221">
              <a:extLst>
                <a:ext uri="{FF2B5EF4-FFF2-40B4-BE49-F238E27FC236}">
                  <a16:creationId xmlns:a16="http://schemas.microsoft.com/office/drawing/2014/main" id="{DBFDB86C-9AC9-86E0-3D6A-548BE5BD758B}"/>
                </a:ext>
              </a:extLst>
            </p:cNvPr>
            <p:cNvSpPr/>
            <p:nvPr/>
          </p:nvSpPr>
          <p:spPr>
            <a:xfrm>
              <a:off x="2242161" y="5394325"/>
              <a:ext cx="1680909" cy="312738"/>
            </a:xfrm>
            <a:prstGeom prst="round2SameRect">
              <a:avLst>
                <a:gd name="adj1" fmla="val 0"/>
                <a:gd name="adj2" fmla="val 0"/>
              </a:avLst>
            </a:prstGeom>
            <a:grpFill/>
            <a:ln w="9525" cap="flat">
              <a:noFill/>
              <a:prstDash val="solid"/>
              <a:miter/>
            </a:ln>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lvl="0" algn="ctr">
                <a:defRPr/>
              </a:pPr>
              <a:r>
                <a:rPr lang="zh-CN" altLang="en-US" sz="1400" dirty="0">
                  <a:latin typeface="SimSun" panose="02010600030101010101" pitchFamily="2" charset="-122"/>
                  <a:ea typeface="SimSun" panose="02010600030101010101" pitchFamily="2" charset="-122"/>
                  <a:cs typeface="Arial" panose="020B0604020202020204" pitchFamily="34" charset="0"/>
                </a:rPr>
                <a:t>磷酸盐</a:t>
              </a:r>
              <a:endParaRPr lang="en-US" sz="1400" dirty="0">
                <a:latin typeface="SimSun" panose="02010600030101010101" pitchFamily="2" charset="-122"/>
                <a:ea typeface="SimSun" panose="02010600030101010101" pitchFamily="2" charset="-122"/>
                <a:cs typeface="Arial" panose="020B0604020202020204" pitchFamily="34" charset="0"/>
              </a:endParaRPr>
            </a:p>
          </p:txBody>
        </p:sp>
        <p:sp>
          <p:nvSpPr>
            <p:cNvPr id="223" name="Rectangle: Top Corners Rounded 222">
              <a:extLst>
                <a:ext uri="{FF2B5EF4-FFF2-40B4-BE49-F238E27FC236}">
                  <a16:creationId xmlns:a16="http://schemas.microsoft.com/office/drawing/2014/main" id="{D2306B2C-1938-159D-369D-CBD6B31B7DBA}"/>
                </a:ext>
              </a:extLst>
            </p:cNvPr>
            <p:cNvSpPr/>
            <p:nvPr/>
          </p:nvSpPr>
          <p:spPr>
            <a:xfrm>
              <a:off x="2242161" y="5748338"/>
              <a:ext cx="1680909" cy="312738"/>
            </a:xfrm>
            <a:prstGeom prst="round2SameRect">
              <a:avLst>
                <a:gd name="adj1" fmla="val 0"/>
                <a:gd name="adj2" fmla="val 0"/>
              </a:avLst>
            </a:prstGeom>
            <a:grpFill/>
            <a:ln w="9525" cap="flat">
              <a:noFill/>
              <a:prstDash val="solid"/>
              <a:miter/>
            </a:ln>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lvl="0" algn="ctr">
                <a:defRPr/>
              </a:pPr>
              <a:r>
                <a:rPr lang="zh-CN" altLang="en-US" sz="1400" dirty="0">
                  <a:latin typeface="SimSun" panose="02010600030101010101" pitchFamily="2" charset="-122"/>
                  <a:ea typeface="SimSun" panose="02010600030101010101" pitchFamily="2" charset="-122"/>
                  <a:cs typeface="Arial" panose="020B0604020202020204" pitchFamily="34" charset="0"/>
                </a:rPr>
                <a:t>钾肥</a:t>
              </a:r>
              <a:endParaRPr lang="en-US" sz="1400" dirty="0">
                <a:latin typeface="SimSun" panose="02010600030101010101" pitchFamily="2" charset="-122"/>
                <a:ea typeface="SimSun" panose="02010600030101010101" pitchFamily="2" charset="-122"/>
                <a:cs typeface="Arial" panose="020B0604020202020204" pitchFamily="34" charset="0"/>
              </a:endParaRPr>
            </a:p>
          </p:txBody>
        </p:sp>
      </p:grpSp>
      <p:sp>
        <p:nvSpPr>
          <p:cNvPr id="224" name="Rectangle: Top Corners Rounded 6">
            <a:extLst>
              <a:ext uri="{FF2B5EF4-FFF2-40B4-BE49-F238E27FC236}">
                <a16:creationId xmlns:a16="http://schemas.microsoft.com/office/drawing/2014/main" id="{6E80A069-C235-430B-1694-D6F0F34BC61E}"/>
              </a:ext>
            </a:extLst>
          </p:cNvPr>
          <p:cNvSpPr/>
          <p:nvPr/>
        </p:nvSpPr>
        <p:spPr>
          <a:xfrm>
            <a:off x="6144308" y="2073275"/>
            <a:ext cx="1929717" cy="2011363"/>
          </a:xfrm>
          <a:prstGeom prst="rect">
            <a:avLst/>
          </a:prstGeom>
          <a:solidFill>
            <a:schemeClr val="bg1"/>
          </a:solidFill>
          <a:ln>
            <a:solidFill>
              <a:schemeClr val="accent3">
                <a:lumMod val="20000"/>
                <a:lumOff val="80000"/>
              </a:schemeClr>
            </a:solid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t"/>
          <a:lstStyle/>
          <a:p>
            <a:pPr algn="ctr"/>
            <a:r>
              <a:rPr lang="zh-CN" altLang="en-US" sz="1400" b="1" dirty="0">
                <a:solidFill>
                  <a:schemeClr val="tx1"/>
                </a:solidFill>
                <a:latin typeface="SimSun" panose="02010600030101010101" pitchFamily="2" charset="-122"/>
                <a:ea typeface="SimSun" panose="02010600030101010101" pitchFamily="2" charset="-122"/>
              </a:rPr>
              <a:t>当前成熟度</a:t>
            </a:r>
            <a:endParaRPr lang="en-US" altLang="zh-CN" sz="1400" b="1" dirty="0">
              <a:solidFill>
                <a:schemeClr val="tx1"/>
              </a:solidFill>
              <a:latin typeface="SimSun" panose="02010600030101010101" pitchFamily="2" charset="-122"/>
              <a:ea typeface="SimSun" panose="02010600030101010101" pitchFamily="2" charset="-122"/>
            </a:endParaRPr>
          </a:p>
          <a:p>
            <a:endParaRPr lang="en-US" sz="1400" b="1" dirty="0">
              <a:solidFill>
                <a:schemeClr val="tx1"/>
              </a:solidFill>
              <a:latin typeface="SimSun" panose="02010600030101010101" pitchFamily="2" charset="-122"/>
              <a:ea typeface="SimSun" panose="02010600030101010101" pitchFamily="2" charset="-122"/>
            </a:endParaRPr>
          </a:p>
          <a:p>
            <a:r>
              <a:rPr lang="en-US" sz="1400" dirty="0">
                <a:solidFill>
                  <a:schemeClr val="tx1"/>
                </a:solidFill>
                <a:latin typeface="SimSun" panose="02010600030101010101" pitchFamily="2" charset="-122"/>
                <a:ea typeface="SimSun" panose="02010600030101010101" pitchFamily="2" charset="-122"/>
              </a:rPr>
              <a:t>– 50-60% </a:t>
            </a:r>
            <a:r>
              <a:rPr lang="zh-CN" altLang="en-US" sz="1400" dirty="0">
                <a:solidFill>
                  <a:schemeClr val="tx1"/>
                </a:solidFill>
                <a:latin typeface="SimSun" panose="02010600030101010101" pitchFamily="2" charset="-122"/>
                <a:ea typeface="SimSun" panose="02010600030101010101" pitchFamily="2" charset="-122"/>
              </a:rPr>
              <a:t>的基础及中间体化工进口依赖</a:t>
            </a:r>
            <a:endParaRPr lang="en-US" sz="1400" dirty="0">
              <a:solidFill>
                <a:schemeClr val="tx1"/>
              </a:solidFill>
              <a:latin typeface="SimSun" panose="02010600030101010101" pitchFamily="2" charset="-122"/>
              <a:ea typeface="SimSun" panose="02010600030101010101" pitchFamily="2" charset="-122"/>
            </a:endParaRPr>
          </a:p>
          <a:p>
            <a:r>
              <a:rPr lang="en-US" sz="1400" dirty="0">
                <a:solidFill>
                  <a:schemeClr val="tx1"/>
                </a:solidFill>
                <a:latin typeface="SimSun" panose="02010600030101010101" pitchFamily="2" charset="-122"/>
                <a:ea typeface="SimSun" panose="02010600030101010101" pitchFamily="2" charset="-122"/>
              </a:rPr>
              <a:t>– 80% </a:t>
            </a:r>
            <a:r>
              <a:rPr lang="zh-CN" altLang="en-US" sz="1400" dirty="0">
                <a:solidFill>
                  <a:schemeClr val="tx1"/>
                </a:solidFill>
                <a:latin typeface="SimSun" panose="02010600030101010101" pitchFamily="2" charset="-122"/>
                <a:ea typeface="SimSun" panose="02010600030101010101" pitchFamily="2" charset="-122"/>
              </a:rPr>
              <a:t>以上的特种化工进口依赖</a:t>
            </a:r>
            <a:endParaRPr lang="en-US" sz="1400" dirty="0">
              <a:solidFill>
                <a:schemeClr val="tx1"/>
              </a:solidFill>
              <a:latin typeface="SimSun" panose="02010600030101010101" pitchFamily="2" charset="-122"/>
              <a:ea typeface="SimSun" panose="02010600030101010101" pitchFamily="2" charset="-122"/>
            </a:endParaRPr>
          </a:p>
          <a:p>
            <a:pPr marL="152400" indent="-152400">
              <a:spcBef>
                <a:spcPts val="600"/>
              </a:spcBef>
              <a:buClr>
                <a:srgbClr val="1E1E1E"/>
              </a:buClr>
              <a:buSzPct val="100000"/>
              <a:buFont typeface="Arial" panose="020B0604020202020204" pitchFamily="34" charset="0"/>
              <a:buChar char="–"/>
            </a:pPr>
            <a:endParaRPr lang="en-US" sz="1600" dirty="0">
              <a:solidFill>
                <a:schemeClr val="tx1"/>
              </a:solidFill>
            </a:endParaRPr>
          </a:p>
        </p:txBody>
      </p:sp>
      <p:sp>
        <p:nvSpPr>
          <p:cNvPr id="225" name="Rectangle: Top Corners Rounded 6">
            <a:extLst>
              <a:ext uri="{FF2B5EF4-FFF2-40B4-BE49-F238E27FC236}">
                <a16:creationId xmlns:a16="http://schemas.microsoft.com/office/drawing/2014/main" id="{E15EFF62-1622-FAE0-F72E-95DBB63DF36E}"/>
              </a:ext>
            </a:extLst>
          </p:cNvPr>
          <p:cNvSpPr/>
          <p:nvPr/>
        </p:nvSpPr>
        <p:spPr>
          <a:xfrm>
            <a:off x="6144308" y="4213225"/>
            <a:ext cx="1929717" cy="2009775"/>
          </a:xfrm>
          <a:prstGeom prst="rect">
            <a:avLst/>
          </a:prstGeom>
          <a:solidFill>
            <a:schemeClr val="bg1"/>
          </a:solidFill>
          <a:ln>
            <a:solidFill>
              <a:schemeClr val="accent3">
                <a:lumMod val="20000"/>
                <a:lumOff val="80000"/>
              </a:schemeClr>
            </a:solid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t"/>
          <a:lstStyle/>
          <a:p>
            <a:pPr algn="ctr"/>
            <a:r>
              <a:rPr lang="en-US" sz="1400" b="1" dirty="0" err="1">
                <a:solidFill>
                  <a:schemeClr val="tx1"/>
                </a:solidFill>
                <a:latin typeface="SimSun" panose="02010600030101010101" pitchFamily="2" charset="-122"/>
                <a:ea typeface="SimSun" panose="02010600030101010101" pitchFamily="2" charset="-122"/>
              </a:rPr>
              <a:t>当前成熟度</a:t>
            </a:r>
            <a:endParaRPr lang="en-US" sz="1400" b="1" dirty="0">
              <a:solidFill>
                <a:schemeClr val="tx1"/>
              </a:solidFill>
              <a:latin typeface="SimSun" panose="02010600030101010101" pitchFamily="2" charset="-122"/>
              <a:ea typeface="SimSun" panose="02010600030101010101" pitchFamily="2" charset="-122"/>
            </a:endParaRPr>
          </a:p>
          <a:p>
            <a:endParaRPr lang="en-US" sz="1400" dirty="0">
              <a:solidFill>
                <a:schemeClr val="tx1"/>
              </a:solidFill>
              <a:latin typeface="SimSun" panose="02010600030101010101" pitchFamily="2" charset="-122"/>
              <a:ea typeface="SimSun" panose="02010600030101010101" pitchFamily="2" charset="-122"/>
            </a:endParaRPr>
          </a:p>
          <a:p>
            <a:pPr lvl="0"/>
            <a:r>
              <a:rPr lang="zh-CN" altLang="en-US" sz="1400" dirty="0">
                <a:solidFill>
                  <a:schemeClr val="tx1"/>
                </a:solidFill>
                <a:latin typeface="SimSun" panose="02010600030101010101" pitchFamily="2" charset="-122"/>
                <a:ea typeface="SimSun" panose="02010600030101010101" pitchFamily="2" charset="-122"/>
              </a:rPr>
              <a:t>氮气类具备强大能力（仅</a:t>
            </a:r>
            <a:r>
              <a:rPr lang="en-US" sz="1400" dirty="0">
                <a:solidFill>
                  <a:schemeClr val="tx1"/>
                </a:solidFill>
                <a:latin typeface="SimSun" panose="02010600030101010101" pitchFamily="2" charset="-122"/>
                <a:ea typeface="SimSun" panose="02010600030101010101" pitchFamily="2" charset="-122"/>
              </a:rPr>
              <a:t>10%</a:t>
            </a:r>
            <a:r>
              <a:rPr lang="zh-CN" altLang="en-US" sz="1400" dirty="0">
                <a:solidFill>
                  <a:schemeClr val="tx1"/>
                </a:solidFill>
                <a:latin typeface="SimSun" panose="02010600030101010101" pitchFamily="2" charset="-122"/>
                <a:ea typeface="SimSun" panose="02010600030101010101" pitchFamily="2" charset="-122"/>
              </a:rPr>
              <a:t>的进口）</a:t>
            </a:r>
            <a:endParaRPr lang="en-US" sz="1400" dirty="0">
              <a:solidFill>
                <a:schemeClr val="tx1"/>
              </a:solidFill>
              <a:latin typeface="SimSun" panose="02010600030101010101" pitchFamily="2" charset="-122"/>
              <a:ea typeface="SimSun" panose="02010600030101010101" pitchFamily="2" charset="-122"/>
            </a:endParaRPr>
          </a:p>
          <a:p>
            <a:pPr lvl="0"/>
            <a:r>
              <a:rPr lang="zh-CN" altLang="en-US" sz="1400" dirty="0">
                <a:solidFill>
                  <a:schemeClr val="tx1"/>
                </a:solidFill>
                <a:latin typeface="SimSun" panose="02010600030101010101" pitchFamily="2" charset="-122"/>
                <a:ea typeface="SimSun" panose="02010600030101010101" pitchFamily="2" charset="-122"/>
              </a:rPr>
              <a:t>磷肥（第二大细分市场）约</a:t>
            </a:r>
            <a:r>
              <a:rPr lang="en-US" sz="1400" dirty="0">
                <a:solidFill>
                  <a:schemeClr val="tx1"/>
                </a:solidFill>
                <a:latin typeface="SimSun" panose="02010600030101010101" pitchFamily="2" charset="-122"/>
                <a:ea typeface="SimSun" panose="02010600030101010101" pitchFamily="2" charset="-122"/>
              </a:rPr>
              <a:t>40%</a:t>
            </a:r>
            <a:r>
              <a:rPr lang="zh-CN" altLang="en-US" sz="1400" dirty="0">
                <a:solidFill>
                  <a:schemeClr val="tx1"/>
                </a:solidFill>
                <a:latin typeface="SimSun" panose="02010600030101010101" pitchFamily="2" charset="-122"/>
                <a:ea typeface="SimSun" panose="02010600030101010101" pitchFamily="2" charset="-122"/>
              </a:rPr>
              <a:t>依赖进口</a:t>
            </a:r>
            <a:endParaRPr lang="en-US" sz="1400" dirty="0">
              <a:solidFill>
                <a:schemeClr val="tx1"/>
              </a:solidFill>
              <a:latin typeface="SimSun" panose="02010600030101010101" pitchFamily="2" charset="-122"/>
              <a:ea typeface="SimSun" panose="02010600030101010101" pitchFamily="2" charset="-122"/>
            </a:endParaRPr>
          </a:p>
        </p:txBody>
      </p:sp>
      <p:sp>
        <p:nvSpPr>
          <p:cNvPr id="226" name="Rectangle 225">
            <a:extLst>
              <a:ext uri="{FF2B5EF4-FFF2-40B4-BE49-F238E27FC236}">
                <a16:creationId xmlns:a16="http://schemas.microsoft.com/office/drawing/2014/main" id="{64B5307E-E66F-7F50-F7DE-647491CCD8F6}"/>
              </a:ext>
            </a:extLst>
          </p:cNvPr>
          <p:cNvSpPr/>
          <p:nvPr/>
        </p:nvSpPr>
        <p:spPr>
          <a:xfrm>
            <a:off x="8183347" y="1655763"/>
            <a:ext cx="3335214" cy="334963"/>
          </a:xfrm>
          <a:prstGeom prst="rect">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SimSun" panose="02010600030101010101" pitchFamily="2" charset="-122"/>
                <a:ea typeface="SimSun" panose="02010600030101010101" pitchFamily="2" charset="-122"/>
              </a:rPr>
              <a:t>投资潜力</a:t>
            </a:r>
            <a:endParaRPr lang="en-US" sz="2000" b="1" dirty="0">
              <a:solidFill>
                <a:schemeClr val="bg1"/>
              </a:solidFill>
              <a:latin typeface="SimSun" panose="02010600030101010101" pitchFamily="2" charset="-122"/>
              <a:ea typeface="SimSun" panose="02010600030101010101" pitchFamily="2" charset="-122"/>
              <a:cs typeface="Arial" panose="020B0604020202020204" pitchFamily="34" charset="0"/>
            </a:endParaRPr>
          </a:p>
        </p:txBody>
      </p:sp>
      <p:sp>
        <p:nvSpPr>
          <p:cNvPr id="227" name="Rectangle: Top Corners Rounded 6">
            <a:extLst>
              <a:ext uri="{FF2B5EF4-FFF2-40B4-BE49-F238E27FC236}">
                <a16:creationId xmlns:a16="http://schemas.microsoft.com/office/drawing/2014/main" id="{23F85512-0FC0-7628-9CE6-C70C6D364512}"/>
              </a:ext>
            </a:extLst>
          </p:cNvPr>
          <p:cNvSpPr/>
          <p:nvPr>
            <p:custDataLst>
              <p:tags r:id="rId8"/>
            </p:custDataLst>
          </p:nvPr>
        </p:nvSpPr>
        <p:spPr>
          <a:xfrm>
            <a:off x="8183347" y="2076450"/>
            <a:ext cx="3335214" cy="2011361"/>
          </a:xfrm>
          <a:prstGeom prst="rect">
            <a:avLst/>
          </a:prstGeom>
          <a:solidFill>
            <a:schemeClr val="accent3">
              <a:lumMod val="20000"/>
              <a:lumOff val="80000"/>
            </a:schemeClr>
          </a:solidFill>
          <a:ln w="9525" cap="flat">
            <a:solidFill>
              <a:schemeClr val="tx2"/>
            </a:solidFill>
            <a:prstDash val="dash"/>
            <a:miter/>
          </a:ln>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r>
              <a:rPr lang="zh-CN" altLang="en-US" sz="1400" dirty="0">
                <a:latin typeface="SimSun" panose="02010600030101010101" pitchFamily="2" charset="-122"/>
                <a:ea typeface="SimSun" panose="02010600030101010101" pitchFamily="2" charset="-122"/>
              </a:rPr>
              <a:t>引进各类化工产品的本地生产能力，以满足强劲需求，并尽量大限度减少因依赖进口而导致的延误</a:t>
            </a:r>
            <a:endParaRPr lang="en-US" sz="1400" dirty="0">
              <a:latin typeface="SimSun" panose="02010600030101010101" pitchFamily="2" charset="-122"/>
              <a:ea typeface="SimSun" panose="02010600030101010101" pitchFamily="2" charset="-122"/>
            </a:endParaRPr>
          </a:p>
        </p:txBody>
      </p:sp>
      <p:sp>
        <p:nvSpPr>
          <p:cNvPr id="228" name="Rectangle: Top Corners Rounded 6">
            <a:extLst>
              <a:ext uri="{FF2B5EF4-FFF2-40B4-BE49-F238E27FC236}">
                <a16:creationId xmlns:a16="http://schemas.microsoft.com/office/drawing/2014/main" id="{20322C50-03C2-C934-3B4A-33FFD46CCB7C}"/>
              </a:ext>
            </a:extLst>
          </p:cNvPr>
          <p:cNvSpPr/>
          <p:nvPr>
            <p:custDataLst>
              <p:tags r:id="rId9"/>
            </p:custDataLst>
          </p:nvPr>
        </p:nvSpPr>
        <p:spPr>
          <a:xfrm>
            <a:off x="8183347" y="4213225"/>
            <a:ext cx="3335214" cy="2009775"/>
          </a:xfrm>
          <a:prstGeom prst="rect">
            <a:avLst/>
          </a:prstGeom>
          <a:solidFill>
            <a:schemeClr val="accent3">
              <a:lumMod val="20000"/>
              <a:lumOff val="80000"/>
            </a:schemeClr>
          </a:solidFill>
          <a:ln w="9525" cap="flat">
            <a:solidFill>
              <a:schemeClr val="tx2"/>
            </a:solidFill>
            <a:prstDash val="dash"/>
            <a:miter/>
          </a:ln>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defRPr/>
            </a:pPr>
            <a:r>
              <a:rPr lang="zh-CN" altLang="en-US" sz="1400" dirty="0">
                <a:latin typeface="SimSun" panose="02010600030101010101" pitchFamily="2" charset="-122"/>
                <a:ea typeface="SimSun" panose="02010600030101010101" pitchFamily="2" charset="-122"/>
              </a:rPr>
              <a:t>提升本地现有磷肥生产能力</a:t>
            </a:r>
            <a:endParaRPr lang="en-US" sz="1400" dirty="0">
              <a:latin typeface="SimSun" panose="02010600030101010101" pitchFamily="2" charset="-122"/>
              <a:ea typeface="SimSun" panose="02010600030101010101" pitchFamily="2" charset="-122"/>
            </a:endParaRPr>
          </a:p>
          <a:p>
            <a:pPr lvl="0">
              <a:defRPr/>
            </a:pPr>
            <a:endParaRPr lang="en-US" sz="1200" dirty="0">
              <a:latin typeface="Arial" panose="020B0604020202020204" pitchFamily="34" charset="0"/>
              <a:cs typeface="Arial" panose="020B0604020202020204" pitchFamily="34" charset="0"/>
            </a:endParaRPr>
          </a:p>
        </p:txBody>
      </p:sp>
      <p:cxnSp>
        <p:nvCxnSpPr>
          <p:cNvPr id="229" name="Straight Connector 228">
            <a:extLst>
              <a:ext uri="{FF2B5EF4-FFF2-40B4-BE49-F238E27FC236}">
                <a16:creationId xmlns:a16="http://schemas.microsoft.com/office/drawing/2014/main" id="{BA0ECA44-ADE3-5B6E-32A0-56A6C8B6D871}"/>
              </a:ext>
            </a:extLst>
          </p:cNvPr>
          <p:cNvCxnSpPr/>
          <p:nvPr/>
        </p:nvCxnSpPr>
        <p:spPr>
          <a:xfrm>
            <a:off x="838200" y="4146784"/>
            <a:ext cx="1068036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35" name="Graphic 234">
            <a:extLst>
              <a:ext uri="{FF2B5EF4-FFF2-40B4-BE49-F238E27FC236}">
                <a16:creationId xmlns:a16="http://schemas.microsoft.com/office/drawing/2014/main" id="{32A3C756-049D-3250-F6CC-BE24415B9C68}"/>
              </a:ext>
            </a:extLst>
          </p:cNvPr>
          <p:cNvPicPr>
            <a:picLocks noChangeAspect="1"/>
          </p:cNvPicPr>
          <p:nvPr/>
        </p:nvPicPr>
        <p:blipFill>
          <a:blip r:embed="rId18" cstate="print">
            <a:extLst>
              <a:ext uri="{96DAC541-7B7A-43D3-8B79-37D633B846F1}">
                <asvg:svgBlip xmlns:asvg="http://schemas.microsoft.com/office/drawing/2016/SVG/main" r:embed="rId19"/>
              </a:ext>
            </a:extLst>
          </a:blip>
          <a:stretch>
            <a:fillRect/>
          </a:stretch>
        </p:blipFill>
        <p:spPr>
          <a:xfrm>
            <a:off x="1218245" y="4652088"/>
            <a:ext cx="391026" cy="391026"/>
          </a:xfrm>
          <a:prstGeom prst="rect">
            <a:avLst/>
          </a:prstGeom>
        </p:spPr>
      </p:pic>
      <p:sp>
        <p:nvSpPr>
          <p:cNvPr id="280" name="Rectangle 279">
            <a:extLst>
              <a:ext uri="{FF2B5EF4-FFF2-40B4-BE49-F238E27FC236}">
                <a16:creationId xmlns:a16="http://schemas.microsoft.com/office/drawing/2014/main" id="{2990CED8-C359-F01A-2931-12A644D241AD}"/>
              </a:ext>
            </a:extLst>
          </p:cNvPr>
          <p:cNvSpPr/>
          <p:nvPr/>
        </p:nvSpPr>
        <p:spPr>
          <a:xfrm>
            <a:off x="3649705" y="2690106"/>
            <a:ext cx="215442" cy="161582"/>
          </a:xfrm>
          <a:prstGeom prst="rect">
            <a:avLst/>
          </a:prstGeom>
          <a:solidFill>
            <a:srgbClr val="17654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err="1">
              <a:solidFill>
                <a:schemeClr val="tx1"/>
              </a:solidFill>
            </a:endParaRPr>
          </a:p>
        </p:txBody>
      </p:sp>
      <p:sp>
        <p:nvSpPr>
          <p:cNvPr id="281" name="Rectangle 280">
            <a:extLst>
              <a:ext uri="{FF2B5EF4-FFF2-40B4-BE49-F238E27FC236}">
                <a16:creationId xmlns:a16="http://schemas.microsoft.com/office/drawing/2014/main" id="{60148AA2-E75D-D22A-4385-0C2D7BA05FB1}"/>
              </a:ext>
            </a:extLst>
          </p:cNvPr>
          <p:cNvSpPr/>
          <p:nvPr/>
        </p:nvSpPr>
        <p:spPr>
          <a:xfrm>
            <a:off x="3649705" y="3166293"/>
            <a:ext cx="215442" cy="16158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err="1">
              <a:solidFill>
                <a:schemeClr val="tx1"/>
              </a:solidFill>
            </a:endParaRPr>
          </a:p>
        </p:txBody>
      </p:sp>
      <p:sp>
        <p:nvSpPr>
          <p:cNvPr id="282" name="Rectangle 281">
            <a:extLst>
              <a:ext uri="{FF2B5EF4-FFF2-40B4-BE49-F238E27FC236}">
                <a16:creationId xmlns:a16="http://schemas.microsoft.com/office/drawing/2014/main" id="{84E8FD37-D64E-E6A8-53EA-E915F42D8B35}"/>
              </a:ext>
            </a:extLst>
          </p:cNvPr>
          <p:cNvSpPr/>
          <p:nvPr/>
        </p:nvSpPr>
        <p:spPr>
          <a:xfrm>
            <a:off x="3649705" y="3636170"/>
            <a:ext cx="215442" cy="161582"/>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a:solidFill>
                <a:schemeClr val="tx1"/>
              </a:solidFill>
            </a:endParaRPr>
          </a:p>
        </p:txBody>
      </p:sp>
      <p:sp>
        <p:nvSpPr>
          <p:cNvPr id="283" name="Rectangle 282">
            <a:extLst>
              <a:ext uri="{FF2B5EF4-FFF2-40B4-BE49-F238E27FC236}">
                <a16:creationId xmlns:a16="http://schemas.microsoft.com/office/drawing/2014/main" id="{0E1599BD-8B39-068A-A22B-A11C1D53ABC8}"/>
              </a:ext>
            </a:extLst>
          </p:cNvPr>
          <p:cNvSpPr/>
          <p:nvPr/>
        </p:nvSpPr>
        <p:spPr>
          <a:xfrm>
            <a:off x="3649705" y="4848785"/>
            <a:ext cx="215442" cy="161582"/>
          </a:xfrm>
          <a:prstGeom prst="rect">
            <a:avLst/>
          </a:prstGeom>
          <a:solidFill>
            <a:srgbClr val="17654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err="1">
              <a:solidFill>
                <a:schemeClr val="tx1"/>
              </a:solidFill>
            </a:endParaRPr>
          </a:p>
        </p:txBody>
      </p:sp>
      <p:sp>
        <p:nvSpPr>
          <p:cNvPr id="284" name="Rectangle 283">
            <a:extLst>
              <a:ext uri="{FF2B5EF4-FFF2-40B4-BE49-F238E27FC236}">
                <a16:creationId xmlns:a16="http://schemas.microsoft.com/office/drawing/2014/main" id="{2D9F3892-E9B0-8B5F-7383-18B62475F36A}"/>
              </a:ext>
            </a:extLst>
          </p:cNvPr>
          <p:cNvSpPr/>
          <p:nvPr/>
        </p:nvSpPr>
        <p:spPr>
          <a:xfrm>
            <a:off x="3649705" y="5324972"/>
            <a:ext cx="215442" cy="16158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err="1">
              <a:solidFill>
                <a:schemeClr val="tx1"/>
              </a:solidFill>
            </a:endParaRPr>
          </a:p>
        </p:txBody>
      </p:sp>
      <p:sp>
        <p:nvSpPr>
          <p:cNvPr id="285" name="Rectangle 284">
            <a:extLst>
              <a:ext uri="{FF2B5EF4-FFF2-40B4-BE49-F238E27FC236}">
                <a16:creationId xmlns:a16="http://schemas.microsoft.com/office/drawing/2014/main" id="{22401124-5160-2806-75C0-C797700B0AC9}"/>
              </a:ext>
            </a:extLst>
          </p:cNvPr>
          <p:cNvSpPr/>
          <p:nvPr/>
        </p:nvSpPr>
        <p:spPr>
          <a:xfrm>
            <a:off x="3649705" y="5794849"/>
            <a:ext cx="215442" cy="161582"/>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a:solidFill>
                <a:schemeClr val="tx1"/>
              </a:solidFill>
            </a:endParaRPr>
          </a:p>
        </p:txBody>
      </p:sp>
      <p:graphicFrame>
        <p:nvGraphicFramePr>
          <p:cNvPr id="307" name="Chart 306">
            <a:extLst>
              <a:ext uri="{FF2B5EF4-FFF2-40B4-BE49-F238E27FC236}">
                <a16:creationId xmlns:a16="http://schemas.microsoft.com/office/drawing/2014/main" id="{AC27B6D3-B759-EE12-C1D1-BB9589519A2E}"/>
              </a:ext>
            </a:extLst>
          </p:cNvPr>
          <p:cNvGraphicFramePr/>
          <p:nvPr>
            <p:custDataLst>
              <p:tags r:id="rId10"/>
            </p:custDataLst>
          </p:nvPr>
        </p:nvGraphicFramePr>
        <p:xfrm>
          <a:off x="3832225" y="4764088"/>
          <a:ext cx="2484438" cy="1395412"/>
        </p:xfrm>
        <a:graphic>
          <a:graphicData uri="http://schemas.openxmlformats.org/drawingml/2006/chart">
            <c:chart xmlns:c="http://schemas.openxmlformats.org/drawingml/2006/chart" xmlns:r="http://schemas.openxmlformats.org/officeDocument/2006/relationships" r:id="rId20"/>
          </a:graphicData>
        </a:graphic>
      </p:graphicFrame>
      <p:sp>
        <p:nvSpPr>
          <p:cNvPr id="290" name="Text Placeholder 2">
            <a:extLst>
              <a:ext uri="{FF2B5EF4-FFF2-40B4-BE49-F238E27FC236}">
                <a16:creationId xmlns:a16="http://schemas.microsoft.com/office/drawing/2014/main" id="{4CFF5313-C4E1-343A-D88F-AFFE03BBBC20}"/>
              </a:ext>
            </a:extLst>
          </p:cNvPr>
          <p:cNvSpPr>
            <a:spLocks noGrp="1"/>
          </p:cNvSpPr>
          <p:nvPr>
            <p:custDataLst>
              <p:tags r:id="rId11"/>
            </p:custDataLst>
          </p:nvPr>
        </p:nvSpPr>
        <p:spPr bwMode="auto">
          <a:xfrm>
            <a:off x="4911725" y="6030913"/>
            <a:ext cx="3238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400" kern="1200" noProof="0" dirty="0" smtClean="0">
                <a:solidFill>
                  <a:schemeClr val="tx1"/>
                </a:solidFill>
                <a:latin typeface="+mn-lt"/>
                <a:ea typeface="+mn-ea"/>
                <a:cs typeface="+mn-cs"/>
              </a:defRPr>
            </a:lvl1pPr>
            <a:lvl2pPr marL="17780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2pPr>
            <a:lvl3pPr marL="359156"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3pPr>
            <a:lvl4pPr marL="538734"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lvl="0" algn="ctr">
              <a:spcBef>
                <a:spcPct val="0"/>
              </a:spcBef>
              <a:spcAft>
                <a:spcPct val="0"/>
              </a:spcAft>
            </a:pPr>
            <a:r>
              <a:rPr lang="en-US" sz="1100" b="1" noProof="0"/>
              <a:t>202</a:t>
            </a:r>
            <a:r>
              <a:rPr lang="en-US" sz="1100" b="1"/>
              <a:t>4</a:t>
            </a:r>
            <a:endParaRPr lang="en-US" sz="1100" b="1" noProof="0"/>
          </a:p>
        </p:txBody>
      </p:sp>
      <p:sp>
        <p:nvSpPr>
          <p:cNvPr id="291" name="Text Placeholder 2">
            <a:extLst>
              <a:ext uri="{FF2B5EF4-FFF2-40B4-BE49-F238E27FC236}">
                <a16:creationId xmlns:a16="http://schemas.microsoft.com/office/drawing/2014/main" id="{866330BA-947D-87C8-BCD1-0E4C1ABF5223}"/>
              </a:ext>
            </a:extLst>
          </p:cNvPr>
          <p:cNvSpPr>
            <a:spLocks noGrp="1"/>
          </p:cNvSpPr>
          <p:nvPr>
            <p:custDataLst>
              <p:tags r:id="rId12"/>
            </p:custDataLst>
          </p:nvPr>
        </p:nvSpPr>
        <p:spPr bwMode="gray">
          <a:xfrm>
            <a:off x="4875213" y="4833938"/>
            <a:ext cx="396875"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3813" tIns="0" rIns="23813" bIns="0" rtlCol="0" anchor="b">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400" kern="1200" noProof="0" dirty="0" smtClean="0">
                <a:solidFill>
                  <a:schemeClr val="tx1"/>
                </a:solidFill>
                <a:latin typeface="+mn-lt"/>
                <a:ea typeface="+mn-ea"/>
                <a:cs typeface="+mn-cs"/>
              </a:defRPr>
            </a:lvl1pPr>
            <a:lvl2pPr marL="17780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2pPr>
            <a:lvl3pPr marL="359156"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3pPr>
            <a:lvl4pPr marL="538734"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lvl="0" algn="ctr">
              <a:spcBef>
                <a:spcPct val="0"/>
              </a:spcBef>
              <a:spcAft>
                <a:spcPct val="0"/>
              </a:spcAft>
            </a:pPr>
            <a:fld id="{4EDF7592-839C-4806-A9F9-6F10B407149B}" type="datetime'2'''''''''''''',''''''''0''''0''0'''''''''''''''''''">
              <a:rPr lang="en-US" altLang="en-US" sz="1100" b="1" smtClean="0"/>
              <a:pPr lvl="0" algn="ctr">
                <a:spcBef>
                  <a:spcPct val="0"/>
                </a:spcBef>
                <a:spcAft>
                  <a:spcPct val="0"/>
                </a:spcAft>
              </a:pPr>
              <a:t>2,000</a:t>
            </a:fld>
            <a:endParaRPr lang="en-US" sz="1100" b="1" noProof="0"/>
          </a:p>
        </p:txBody>
      </p:sp>
      <p:sp>
        <p:nvSpPr>
          <p:cNvPr id="300" name="Text Placeholder 2">
            <a:extLst>
              <a:ext uri="{FF2B5EF4-FFF2-40B4-BE49-F238E27FC236}">
                <a16:creationId xmlns:a16="http://schemas.microsoft.com/office/drawing/2014/main" id="{BA6AB4B1-7789-CE46-95B2-2777D779360B}"/>
              </a:ext>
            </a:extLst>
          </p:cNvPr>
          <p:cNvSpPr>
            <a:spLocks noGrp="1"/>
          </p:cNvSpPr>
          <p:nvPr>
            <p:custDataLst>
              <p:tags r:id="rId13"/>
            </p:custDataLst>
          </p:nvPr>
        </p:nvSpPr>
        <p:spPr bwMode="gray">
          <a:xfrm>
            <a:off x="4808538" y="5834063"/>
            <a:ext cx="203200" cy="150813"/>
          </a:xfrm>
          <a:prstGeom prst="rect">
            <a:avLst/>
          </a:prstGeom>
          <a:solidFill>
            <a:srgbClr val="D2D2D2"/>
          </a:solidFill>
          <a:ln>
            <a:noFill/>
          </a:ln>
          <a:effectLst/>
        </p:spPr>
        <p:txBody>
          <a:bodyPr vert="horz" wrap="none" lIns="23813" tIns="0" rIns="23813" bIns="0" rtlCol="0" anchor="ctr">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400" kern="1200" noProof="0" dirty="0" smtClean="0">
                <a:solidFill>
                  <a:schemeClr val="tx1"/>
                </a:solidFill>
                <a:latin typeface="+mn-lt"/>
                <a:ea typeface="+mn-ea"/>
                <a:cs typeface="+mn-cs"/>
              </a:defRPr>
            </a:lvl1pPr>
            <a:lvl2pPr marL="17780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2pPr>
            <a:lvl3pPr marL="359156"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3pPr>
            <a:lvl4pPr marL="538734"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lvl="0" algn="ctr" defTabSz="914400" eaLnBrk="1" latinLnBrk="0" hangingPunct="1">
              <a:spcBef>
                <a:spcPct val="0"/>
              </a:spcBef>
              <a:spcAft>
                <a:spcPct val="0"/>
              </a:spcAft>
              <a:buFont typeface="Arial" panose="020B0604020202020204" pitchFamily="34" charset="0"/>
              <a:buNone/>
            </a:pPr>
            <a:fld id="{D76FC9AE-FD7B-46C9-B4B3-99D8311D0C02}" type="datetime'''''''''''''2''''''''''''''''''0'''''''''''''''''''''''''''">
              <a:rPr lang="en-US" altLang="en-US" sz="1100" smtClean="0">
                <a:effectLst/>
              </a:rPr>
              <a:pPr lvl="0" algn="ctr" defTabSz="914400" eaLnBrk="1" latinLnBrk="0" hangingPunct="1">
                <a:spcBef>
                  <a:spcPct val="0"/>
                </a:spcBef>
                <a:spcAft>
                  <a:spcPct val="0"/>
                </a:spcAft>
                <a:buFont typeface="Arial" panose="020B0604020202020204" pitchFamily="34" charset="0"/>
                <a:buNone/>
              </a:pPr>
              <a:t>20</a:t>
            </a:fld>
            <a:endParaRPr lang="en-US" sz="1100" noProof="0"/>
          </a:p>
        </p:txBody>
      </p:sp>
    </p:spTree>
    <p:extLst>
      <p:ext uri="{BB962C8B-B14F-4D97-AF65-F5344CB8AC3E}">
        <p14:creationId xmlns:p14="http://schemas.microsoft.com/office/powerpoint/2010/main" val="135466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15" imgH="5715" progId="TCLayout.ActiveDocument.1">
                  <p:embed/>
                </p:oleObj>
              </mc:Choice>
              <mc:Fallback>
                <p:oleObj name="think-cell Slide" r:id="rId10" imgW="5715" imgH="5715" progId="TCLayout.ActiveDocument.1">
                  <p:embed/>
                  <p:pic>
                    <p:nvPicPr>
                      <p:cNvPr id="0" name="think-cell data - do not delete"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a:xfrm>
            <a:off x="381000" y="381000"/>
            <a:ext cx="11048999" cy="640080"/>
          </a:xfrm>
        </p:spPr>
        <p:txBody>
          <a:bodyPr vert="horz"/>
          <a:lstStyle/>
          <a:p>
            <a:pPr>
              <a:lnSpc>
                <a:spcPct val="100000"/>
              </a:lnSpc>
            </a:pPr>
            <a:r>
              <a:rPr lang="zh-CN" altLang="en-US" sz="3200" dirty="0">
                <a:latin typeface="SimSun" panose="02010600030101010101" pitchFamily="2" charset="-122"/>
                <a:ea typeface="SimSun" panose="02010600030101010101" pitchFamily="2" charset="-122"/>
              </a:rPr>
              <a:t>巴基斯坦已经确定化工和石化行业的六个投资机遇市场已为投资者准备就绪</a:t>
            </a:r>
          </a:p>
        </p:txBody>
      </p:sp>
      <p:sp>
        <p:nvSpPr>
          <p:cNvPr id="38" name="Rectangle: Top Corners Rounded 6"/>
          <p:cNvSpPr/>
          <p:nvPr>
            <p:custDataLst>
              <p:tags r:id="rId2"/>
            </p:custDataLst>
          </p:nvPr>
        </p:nvSpPr>
        <p:spPr>
          <a:xfrm>
            <a:off x="6329625" y="2047687"/>
            <a:ext cx="5714999" cy="4071759"/>
          </a:xfrm>
          <a:prstGeom prst="rect">
            <a:avLst/>
          </a:prstGeom>
          <a:solidFill>
            <a:schemeClr val="bg1"/>
          </a:solidFill>
          <a:ln>
            <a:solidFill>
              <a:schemeClr val="accent3">
                <a:lumMod val="20000"/>
                <a:lumOff val="80000"/>
              </a:schemeClr>
            </a:solid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t"/>
          <a:lstStyle/>
          <a:p>
            <a:pPr algn="ctr">
              <a:spcBef>
                <a:spcPts val="600"/>
              </a:spcBef>
              <a:buClr>
                <a:srgbClr val="000000"/>
              </a:buClr>
              <a:buSzPct val="100000"/>
            </a:pPr>
            <a:endParaRPr lang="en-US" sz="1200" b="1">
              <a:solidFill>
                <a:schemeClr val="tx1"/>
              </a:solidFill>
              <a:latin typeface="Arial" panose="020B0604020202020204"/>
            </a:endParaRPr>
          </a:p>
        </p:txBody>
      </p:sp>
      <p:sp>
        <p:nvSpPr>
          <p:cNvPr id="129" name="TextBox 128"/>
          <p:cNvSpPr txBox="1"/>
          <p:nvPr/>
        </p:nvSpPr>
        <p:spPr>
          <a:xfrm>
            <a:off x="3429000" y="6096000"/>
            <a:ext cx="8378825" cy="381000"/>
          </a:xfrm>
          <a:prstGeom prst="rect">
            <a:avLst/>
          </a:prstGeom>
          <a:noFill/>
        </p:spPr>
        <p:txBody>
          <a:bodyPr wrap="square" lIns="0" tIns="0" rIns="0" bIns="0" anchor="b" anchorCtr="0">
            <a:noAutofit/>
          </a:bodyPr>
          <a:lstStyle/>
          <a:p>
            <a:pPr>
              <a:lnSpc>
                <a:spcPct val="90000"/>
              </a:lnSpc>
              <a:defRPr/>
            </a:pPr>
            <a:r>
              <a:rPr kumimoji="0" lang="zh-CN" altLang="en-US" sz="1100" b="0" i="0" u="none" strike="noStrike" kern="1200" cap="none" spc="0" normalizeH="0" baseline="0" noProof="0" dirty="0">
                <a:ln>
                  <a:noFill/>
                </a:ln>
                <a:solidFill>
                  <a:srgbClr val="1E1E1E"/>
                </a:solidFill>
                <a:effectLst/>
                <a:uLnTx/>
                <a:uFillTx/>
                <a:latin typeface="SimSun" panose="02010600030101010101" pitchFamily="2" charset="-122"/>
                <a:ea typeface="SimSun" panose="02010600030101010101" pitchFamily="2" charset="-122"/>
              </a:rPr>
              <a:t>来源</a:t>
            </a:r>
            <a:r>
              <a:rPr kumimoji="0" lang="en-US" altLang="en-US" sz="1100" b="0" i="0" u="none" strike="noStrike" kern="1200" cap="none" spc="0" normalizeH="0" baseline="0" noProof="0" dirty="0">
                <a:ln>
                  <a:noFill/>
                </a:ln>
                <a:solidFill>
                  <a:srgbClr val="1E1E1E"/>
                </a:solidFill>
                <a:effectLst/>
                <a:uLnTx/>
                <a:uFillTx/>
                <a:latin typeface="SimSun" panose="02010600030101010101" pitchFamily="2" charset="-122"/>
                <a:ea typeface="SimSun" panose="02010600030101010101" pitchFamily="2" charset="-122"/>
              </a:rPr>
              <a:t>: SIFC</a:t>
            </a:r>
          </a:p>
        </p:txBody>
      </p:sp>
      <p:sp>
        <p:nvSpPr>
          <p:cNvPr id="173" name="Rectangle 172"/>
          <p:cNvSpPr/>
          <p:nvPr/>
        </p:nvSpPr>
        <p:spPr>
          <a:xfrm>
            <a:off x="381001" y="1592998"/>
            <a:ext cx="5714999" cy="4044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ct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SimSun" panose="02010600030101010101" pitchFamily="2" charset="-122"/>
                <a:ea typeface="SimSun" panose="02010600030101010101" pitchFamily="2" charset="-122"/>
              </a:rPr>
              <a:t>投资机遇</a:t>
            </a:r>
          </a:p>
        </p:txBody>
      </p:sp>
      <p:sp>
        <p:nvSpPr>
          <p:cNvPr id="175" name="Rectangle 174"/>
          <p:cNvSpPr/>
          <p:nvPr/>
        </p:nvSpPr>
        <p:spPr>
          <a:xfrm>
            <a:off x="6329625" y="1592998"/>
            <a:ext cx="5714999" cy="4044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ct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2000" i="1" u="none" strike="noStrike" kern="1200" cap="none" spc="0" normalizeH="0" baseline="0" noProof="0" dirty="0">
                <a:ln>
                  <a:noFill/>
                </a:ln>
                <a:solidFill>
                  <a:srgbClr val="FFFFFF"/>
                </a:solidFill>
                <a:effectLst/>
                <a:uLnTx/>
                <a:uFillTx/>
                <a:latin typeface="SimSun" panose="02010600030101010101" pitchFamily="2" charset="-122"/>
                <a:ea typeface="SimSun" panose="02010600030101010101" pitchFamily="2" charset="-122"/>
              </a:rPr>
              <a:t>潜在本地合作伙伴</a:t>
            </a:r>
            <a:r>
              <a:rPr kumimoji="0" lang="en-US" altLang="en-US" sz="2000" i="1" u="none" strike="noStrike" kern="1200" cap="none" spc="0" normalizeH="0" baseline="0" noProof="0" dirty="0">
                <a:ln>
                  <a:noFill/>
                </a:ln>
                <a:solidFill>
                  <a:srgbClr val="FFFFFF"/>
                </a:solidFill>
                <a:effectLst/>
                <a:uLnTx/>
                <a:uFillTx/>
                <a:latin typeface="SimSun" panose="02010600030101010101" pitchFamily="2" charset="-122"/>
                <a:ea typeface="SimSun" panose="02010600030101010101" pitchFamily="2" charset="-122"/>
              </a:rPr>
              <a:t> </a:t>
            </a:r>
            <a:r>
              <a:rPr kumimoji="0" lang="zh-CN" altLang="en-US" sz="2000" i="1" u="none" strike="noStrike" kern="1200" cap="none" spc="0" normalizeH="0" baseline="0" noProof="0" dirty="0">
                <a:ln>
                  <a:noFill/>
                </a:ln>
                <a:solidFill>
                  <a:srgbClr val="FFFFFF"/>
                </a:solidFill>
                <a:effectLst/>
                <a:uLnTx/>
                <a:uFillTx/>
                <a:latin typeface="SimSun" panose="02010600030101010101" pitchFamily="2" charset="-122"/>
                <a:ea typeface="SimSun" panose="02010600030101010101" pitchFamily="2" charset="-122"/>
              </a:rPr>
              <a:t>（非详尽）</a:t>
            </a:r>
          </a:p>
        </p:txBody>
      </p:sp>
      <p:pic>
        <p:nvPicPr>
          <p:cNvPr id="176" name="Picture 2" descr="Waqar Malik appointed FFC Chairman - Profit by Pakistan Today"/>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37710" y="2380330"/>
            <a:ext cx="1083960" cy="375335"/>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Fauji Fertilizer Bin Qasim Limited (FFBL PA): Earning Review – By ..."/>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302920" y="2163686"/>
            <a:ext cx="1459335" cy="544973"/>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14" descr="Agritech and Fatima Fertilizer to get system gas for continuous ..."/>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9733" t="8933" r="20270" b="11911"/>
          <a:stretch>
            <a:fillRect/>
          </a:stretch>
        </p:blipFill>
        <p:spPr bwMode="auto">
          <a:xfrm>
            <a:off x="8829755" y="2708659"/>
            <a:ext cx="952167" cy="676842"/>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16" descr="Suraj Fertilizer Industries (Pvt) Lt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214254" y="3601205"/>
            <a:ext cx="1271571" cy="514542"/>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 descr="Home - Sitara Chemical Industries Lt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84399" y="3706606"/>
            <a:ext cx="1945356" cy="576765"/>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4" descr="Foreign firm to invest Rs7bn in ICI Pakistan - Business - DAWN.COM"/>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617658" y="4688912"/>
            <a:ext cx="1370524" cy="822315"/>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0" descr="Al Majeed Corporatio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81218" y="4839857"/>
            <a:ext cx="1146418" cy="61764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Top Corners Rounded 6"/>
          <p:cNvSpPr/>
          <p:nvPr>
            <p:custDataLst>
              <p:tags r:id="rId3"/>
            </p:custDataLst>
          </p:nvPr>
        </p:nvSpPr>
        <p:spPr>
          <a:xfrm>
            <a:off x="381000" y="2044701"/>
            <a:ext cx="5714999" cy="616169"/>
          </a:xfrm>
          <a:prstGeom prst="rect">
            <a:avLst/>
          </a:prstGeom>
          <a:solidFill>
            <a:schemeClr val="accent3">
              <a:lumMod val="20000"/>
              <a:lumOff val="80000"/>
            </a:schemeClr>
          </a:solidFill>
          <a:ln w="9525" cap="flat">
            <a:solidFill>
              <a:schemeClr val="tx2"/>
            </a:solidFill>
            <a:prstDash val="dash"/>
            <a:miter/>
          </a:ln>
        </p:spPr>
        <p:txBody>
          <a:bodyPr rot="0" spcFirstLastPara="0" vertOverflow="overflow" horzOverflow="overflow" vert="horz" wrap="square" lIns="548640" tIns="91440" rIns="182880" bIns="91440" numCol="1" spcCol="0" rtlCol="0" fromWordArt="0" anchor="ctr" anchorCtr="0" forceAA="0" compatLnSpc="1">
            <a:noAutofit/>
          </a:bodyPr>
          <a:lstStyle/>
          <a:p>
            <a:pPr lvl="0">
              <a:defRPr/>
            </a:pPr>
            <a:r>
              <a:rPr lang="zh-CN" altLang="en-US" sz="1400" b="1" dirty="0">
                <a:solidFill>
                  <a:schemeClr val="tx2"/>
                </a:solidFill>
                <a:latin typeface="Arial" panose="020B0604020202020204" pitchFamily="34" charset="0"/>
                <a:cs typeface="Arial" panose="020B0604020202020204" pitchFamily="34" charset="0"/>
              </a:rPr>
              <a:t>集成石化综合体（从原油到化工</a:t>
            </a:r>
            <a:r>
              <a:rPr lang="en-US" altLang="en-US" sz="1400" b="1" dirty="0">
                <a:solidFill>
                  <a:schemeClr val="tx2"/>
                </a:solidFill>
                <a:latin typeface="Arial" panose="020B0604020202020204" pitchFamily="34" charset="0"/>
                <a:cs typeface="Arial" panose="020B0604020202020204" pitchFamily="34" charset="0"/>
              </a:rPr>
              <a:t>- C2C</a:t>
            </a:r>
            <a:r>
              <a:rPr lang="zh-CN" altLang="en-US" sz="1400" b="1" dirty="0">
                <a:solidFill>
                  <a:schemeClr val="tx2"/>
                </a:solidFill>
                <a:latin typeface="Arial" panose="020B0604020202020204" pitchFamily="34" charset="0"/>
                <a:cs typeface="Arial" panose="020B0604020202020204" pitchFamily="34" charset="0"/>
              </a:rPr>
              <a:t>），生产乙烯，丙烯，聚乙烯，聚丙烯及其他基础化工，如</a:t>
            </a:r>
            <a:r>
              <a:rPr lang="en-US" altLang="en-US" sz="1400" b="1" dirty="0">
                <a:solidFill>
                  <a:schemeClr val="tx2"/>
                </a:solidFill>
                <a:latin typeface="Arial" panose="020B0604020202020204" pitchFamily="34" charset="0"/>
                <a:cs typeface="Arial" panose="020B0604020202020204" pitchFamily="34" charset="0"/>
              </a:rPr>
              <a:t>BTX</a:t>
            </a:r>
          </a:p>
        </p:txBody>
      </p:sp>
      <p:sp>
        <p:nvSpPr>
          <p:cNvPr id="34" name="Rectangle: Top Corners Rounded 6"/>
          <p:cNvSpPr/>
          <p:nvPr>
            <p:custDataLst>
              <p:tags r:id="rId4"/>
            </p:custDataLst>
          </p:nvPr>
        </p:nvSpPr>
        <p:spPr>
          <a:xfrm>
            <a:off x="381000" y="2735393"/>
            <a:ext cx="5714999" cy="616169"/>
          </a:xfrm>
          <a:prstGeom prst="rect">
            <a:avLst/>
          </a:prstGeom>
          <a:solidFill>
            <a:schemeClr val="accent3">
              <a:lumMod val="20000"/>
              <a:lumOff val="80000"/>
            </a:schemeClr>
          </a:solidFill>
          <a:ln w="9525" cap="flat">
            <a:solidFill>
              <a:schemeClr val="tx2"/>
            </a:solidFill>
            <a:prstDash val="dash"/>
            <a:miter/>
          </a:ln>
        </p:spPr>
        <p:txBody>
          <a:bodyPr rot="0" spcFirstLastPara="0" vertOverflow="overflow" horzOverflow="overflow" vert="horz" wrap="square" lIns="548640" tIns="91440" rIns="182880" bIns="91440" numCol="1" spcCol="0" rtlCol="0" fromWordArt="0" anchor="ctr" anchorCtr="0" forceAA="0" compatLnSpc="1">
            <a:noAutofit/>
          </a:bodyPr>
          <a:lstStyle/>
          <a:p>
            <a:pPr lvl="0">
              <a:defRPr/>
            </a:pPr>
            <a:r>
              <a:rPr lang="zh-CN" altLang="en-US" sz="1400" b="1" dirty="0">
                <a:solidFill>
                  <a:schemeClr val="tx2"/>
                </a:solidFill>
                <a:latin typeface="SimSun" panose="02010600030101010101" pitchFamily="2" charset="-122"/>
                <a:ea typeface="SimSun" panose="02010600030101010101" pitchFamily="2" charset="-122"/>
                <a:cs typeface="Arial" panose="020B0604020202020204" pitchFamily="34" charset="0"/>
              </a:rPr>
              <a:t>通过与中国技术合作伙伴合资，建立烧碱及特色无机化工区，包括纯碱、聚氯乙烯、烧碱、过氧化氢和工业气体</a:t>
            </a:r>
          </a:p>
        </p:txBody>
      </p:sp>
      <p:sp>
        <p:nvSpPr>
          <p:cNvPr id="31" name="Rectangle: Top Corners Rounded 6"/>
          <p:cNvSpPr/>
          <p:nvPr>
            <p:custDataLst>
              <p:tags r:id="rId5"/>
            </p:custDataLst>
          </p:nvPr>
        </p:nvSpPr>
        <p:spPr>
          <a:xfrm>
            <a:off x="381000" y="4106313"/>
            <a:ext cx="5714999" cy="616169"/>
          </a:xfrm>
          <a:prstGeom prst="rect">
            <a:avLst/>
          </a:prstGeom>
          <a:solidFill>
            <a:schemeClr val="accent3">
              <a:lumMod val="20000"/>
              <a:lumOff val="80000"/>
            </a:schemeClr>
          </a:solidFill>
          <a:ln w="9525" cap="flat">
            <a:solidFill>
              <a:schemeClr val="tx2"/>
            </a:solidFill>
            <a:prstDash val="dash"/>
            <a:miter/>
          </a:ln>
        </p:spPr>
        <p:txBody>
          <a:bodyPr rot="0" spcFirstLastPara="0" vertOverflow="overflow" horzOverflow="overflow" vert="horz" wrap="square" lIns="548640" tIns="91440" rIns="182880" bIns="91440" numCol="1" spcCol="0" rtlCol="0" fromWordArt="0" anchor="ctr" anchorCtr="0" forceAA="0" compatLnSpc="1">
            <a:noAutofit/>
          </a:bodyPr>
          <a:lstStyle/>
          <a:p>
            <a:pPr lvl="0">
              <a:defRPr/>
            </a:pPr>
            <a:r>
              <a:rPr lang="zh-CN" altLang="en-US" sz="1400" b="1" dirty="0">
                <a:solidFill>
                  <a:schemeClr val="tx2"/>
                </a:solidFill>
                <a:latin typeface="SimSun" panose="02010600030101010101" pitchFamily="2" charset="-122"/>
                <a:ea typeface="SimSun" panose="02010600030101010101" pitchFamily="2" charset="-122"/>
                <a:cs typeface="Arial" panose="020B0604020202020204" pitchFamily="34" charset="0"/>
              </a:rPr>
              <a:t>投资水处理化学品，以促进环境的可持续性发展</a:t>
            </a:r>
          </a:p>
        </p:txBody>
      </p:sp>
      <p:sp>
        <p:nvSpPr>
          <p:cNvPr id="18" name="Rectangle: Top Corners Rounded 6"/>
          <p:cNvSpPr/>
          <p:nvPr>
            <p:custDataLst>
              <p:tags r:id="rId6"/>
            </p:custDataLst>
          </p:nvPr>
        </p:nvSpPr>
        <p:spPr>
          <a:xfrm>
            <a:off x="381000" y="3415620"/>
            <a:ext cx="5714999" cy="616169"/>
          </a:xfrm>
          <a:prstGeom prst="rect">
            <a:avLst/>
          </a:prstGeom>
          <a:solidFill>
            <a:schemeClr val="accent3">
              <a:lumMod val="20000"/>
              <a:lumOff val="80000"/>
            </a:schemeClr>
          </a:solidFill>
          <a:ln w="9525" cap="flat">
            <a:solidFill>
              <a:schemeClr val="tx2"/>
            </a:solidFill>
            <a:prstDash val="dash"/>
            <a:miter/>
          </a:ln>
        </p:spPr>
        <p:txBody>
          <a:bodyPr rot="0" spcFirstLastPara="0" vertOverflow="overflow" horzOverflow="overflow" vert="horz" wrap="square" lIns="548640" tIns="91440" rIns="182880" bIns="91440" numCol="1" spcCol="0" rtlCol="0" fromWordArt="0" anchor="ctr" anchorCtr="0" forceAA="0" compatLnSpc="1">
            <a:noAutofit/>
          </a:bodyPr>
          <a:lstStyle/>
          <a:p>
            <a:pPr lvl="0">
              <a:defRPr/>
            </a:pPr>
            <a:r>
              <a:rPr lang="zh-CN" altLang="en-US" sz="1400" b="1" dirty="0">
                <a:solidFill>
                  <a:schemeClr val="tx2"/>
                </a:solidFill>
                <a:latin typeface="SimSun" panose="02010600030101010101" pitchFamily="2" charset="-122"/>
                <a:ea typeface="SimSun" panose="02010600030101010101" pitchFamily="2" charset="-122"/>
                <a:cs typeface="Arial" panose="020B0604020202020204" pitchFamily="34" charset="0"/>
              </a:rPr>
              <a:t>与中国</a:t>
            </a:r>
            <a:r>
              <a:rPr lang="en-US" altLang="en-US" sz="1400" b="1" dirty="0">
                <a:solidFill>
                  <a:schemeClr val="tx2"/>
                </a:solidFill>
                <a:latin typeface="SimSun" panose="02010600030101010101" pitchFamily="2" charset="-122"/>
                <a:ea typeface="SimSun" panose="02010600030101010101" pitchFamily="2" charset="-122"/>
                <a:cs typeface="Arial" panose="020B0604020202020204" pitchFamily="34" charset="0"/>
              </a:rPr>
              <a:t>EPC</a:t>
            </a:r>
            <a:r>
              <a:rPr lang="zh-CN" altLang="en-US" sz="1400" b="1" dirty="0">
                <a:solidFill>
                  <a:schemeClr val="tx2"/>
                </a:solidFill>
                <a:latin typeface="SimSun" panose="02010600030101010101" pitchFamily="2" charset="-122"/>
                <a:ea typeface="SimSun" panose="02010600030101010101" pitchFamily="2" charset="-122"/>
                <a:cs typeface="Arial" panose="020B0604020202020204" pitchFamily="34" charset="0"/>
              </a:rPr>
              <a:t>公司和工艺许可方合资，开发综合采矿化工工业园区，</a:t>
            </a:r>
          </a:p>
          <a:p>
            <a:pPr lvl="0">
              <a:defRPr/>
            </a:pPr>
            <a:r>
              <a:rPr lang="zh-CN" altLang="en-US" sz="1400" b="1" dirty="0">
                <a:solidFill>
                  <a:schemeClr val="tx2"/>
                </a:solidFill>
                <a:latin typeface="SimSun" panose="02010600030101010101" pitchFamily="2" charset="-122"/>
                <a:ea typeface="SimSun" panose="02010600030101010101" pitchFamily="2" charset="-122"/>
                <a:cs typeface="Arial" panose="020B0604020202020204" pitchFamily="34" charset="0"/>
              </a:rPr>
              <a:t>实现自然资源的增值生产</a:t>
            </a:r>
          </a:p>
        </p:txBody>
      </p:sp>
      <p:sp>
        <p:nvSpPr>
          <p:cNvPr id="20" name="Rectangle 19"/>
          <p:cNvSpPr/>
          <p:nvPr/>
        </p:nvSpPr>
        <p:spPr>
          <a:xfrm>
            <a:off x="380999" y="2047164"/>
            <a:ext cx="558800" cy="616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ctr"/>
          <a:lstStyle/>
          <a:p>
            <a:pPr algn="ctr">
              <a:lnSpc>
                <a:spcPct val="90000"/>
              </a:lnSpc>
            </a:pPr>
            <a:r>
              <a:rPr lang="en-US" sz="2800" b="1">
                <a:solidFill>
                  <a:schemeClr val="tx2"/>
                </a:solidFill>
              </a:rPr>
              <a:t>1</a:t>
            </a:r>
          </a:p>
        </p:txBody>
      </p:sp>
      <p:sp>
        <p:nvSpPr>
          <p:cNvPr id="23" name="Rectangle 22"/>
          <p:cNvSpPr/>
          <p:nvPr/>
        </p:nvSpPr>
        <p:spPr>
          <a:xfrm>
            <a:off x="380999" y="2731921"/>
            <a:ext cx="558800" cy="616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ctr"/>
          <a:lstStyle/>
          <a:p>
            <a:pPr algn="ctr">
              <a:lnSpc>
                <a:spcPct val="90000"/>
              </a:lnSpc>
            </a:pPr>
            <a:r>
              <a:rPr lang="en-US" sz="2800" b="1">
                <a:solidFill>
                  <a:schemeClr val="tx2"/>
                </a:solidFill>
              </a:rPr>
              <a:t>2</a:t>
            </a:r>
          </a:p>
        </p:txBody>
      </p:sp>
      <p:sp>
        <p:nvSpPr>
          <p:cNvPr id="30" name="Rectangle 29"/>
          <p:cNvSpPr/>
          <p:nvPr/>
        </p:nvSpPr>
        <p:spPr>
          <a:xfrm>
            <a:off x="380999" y="3416680"/>
            <a:ext cx="558800" cy="616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ctr"/>
          <a:lstStyle/>
          <a:p>
            <a:pPr algn="ctr">
              <a:lnSpc>
                <a:spcPct val="90000"/>
              </a:lnSpc>
            </a:pPr>
            <a:r>
              <a:rPr lang="en-US" sz="2800" b="1">
                <a:solidFill>
                  <a:schemeClr val="tx2"/>
                </a:solidFill>
              </a:rPr>
              <a:t>3</a:t>
            </a:r>
          </a:p>
        </p:txBody>
      </p:sp>
      <p:sp>
        <p:nvSpPr>
          <p:cNvPr id="33" name="Rectangle 32"/>
          <p:cNvSpPr/>
          <p:nvPr/>
        </p:nvSpPr>
        <p:spPr>
          <a:xfrm>
            <a:off x="380999" y="4101439"/>
            <a:ext cx="558800" cy="616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ctr"/>
          <a:lstStyle/>
          <a:p>
            <a:pPr algn="ctr">
              <a:lnSpc>
                <a:spcPct val="90000"/>
              </a:lnSpc>
            </a:pPr>
            <a:r>
              <a:rPr lang="en-US" sz="2800" b="1">
                <a:solidFill>
                  <a:schemeClr val="tx2"/>
                </a:solidFill>
              </a:rPr>
              <a:t>4</a:t>
            </a:r>
          </a:p>
        </p:txBody>
      </p:sp>
      <p:sp>
        <p:nvSpPr>
          <p:cNvPr id="5" name="Rectangle: Top Corners Rounded 6"/>
          <p:cNvSpPr/>
          <p:nvPr>
            <p:custDataLst>
              <p:tags r:id="rId7"/>
            </p:custDataLst>
          </p:nvPr>
        </p:nvSpPr>
        <p:spPr>
          <a:xfrm>
            <a:off x="381000" y="4800818"/>
            <a:ext cx="5714999" cy="616169"/>
          </a:xfrm>
          <a:prstGeom prst="rect">
            <a:avLst/>
          </a:prstGeom>
          <a:solidFill>
            <a:schemeClr val="accent3">
              <a:lumMod val="20000"/>
              <a:lumOff val="80000"/>
            </a:schemeClr>
          </a:solidFill>
          <a:ln w="9525" cap="flat">
            <a:solidFill>
              <a:schemeClr val="tx2"/>
            </a:solidFill>
            <a:prstDash val="dash"/>
            <a:miter/>
          </a:ln>
        </p:spPr>
        <p:txBody>
          <a:bodyPr rot="0" spcFirstLastPara="0" vertOverflow="overflow" horzOverflow="overflow" vert="horz" wrap="square" lIns="548640" tIns="91440" rIns="182880" bIns="91440" numCol="1" spcCol="0" rtlCol="0" fromWordArt="0" anchor="ctr" anchorCtr="0" forceAA="0" compatLnSpc="1">
            <a:noAutofit/>
          </a:bodyPr>
          <a:lstStyle/>
          <a:p>
            <a:pPr lvl="0">
              <a:defRPr/>
            </a:pPr>
            <a:r>
              <a:rPr lang="zh-CN" altLang="en-US" sz="1400" b="1" dirty="0">
                <a:solidFill>
                  <a:schemeClr val="tx2"/>
                </a:solidFill>
                <a:latin typeface="SimSun" panose="02010600030101010101" pitchFamily="2" charset="-122"/>
                <a:ea typeface="SimSun" panose="02010600030101010101" pitchFamily="2" charset="-122"/>
                <a:cs typeface="Arial" panose="020B0604020202020204" pitchFamily="34" charset="0"/>
              </a:rPr>
              <a:t>可持续绿色制造，生产生物基及环保有机化学品</a:t>
            </a:r>
          </a:p>
        </p:txBody>
      </p:sp>
      <p:sp>
        <p:nvSpPr>
          <p:cNvPr id="6" name="Rectangle 5"/>
          <p:cNvSpPr/>
          <p:nvPr/>
        </p:nvSpPr>
        <p:spPr>
          <a:xfrm>
            <a:off x="380999" y="4795944"/>
            <a:ext cx="558800" cy="616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ctr"/>
          <a:lstStyle/>
          <a:p>
            <a:pPr algn="ctr">
              <a:lnSpc>
                <a:spcPct val="90000"/>
              </a:lnSpc>
            </a:pPr>
            <a:r>
              <a:rPr lang="en-US" sz="2800" b="1">
                <a:solidFill>
                  <a:schemeClr val="tx2"/>
                </a:solidFill>
              </a:rPr>
              <a:t>5</a:t>
            </a:r>
          </a:p>
        </p:txBody>
      </p:sp>
      <p:sp>
        <p:nvSpPr>
          <p:cNvPr id="8" name="Rectangle: Top Corners Rounded 6"/>
          <p:cNvSpPr/>
          <p:nvPr>
            <p:custDataLst>
              <p:tags r:id="rId8"/>
            </p:custDataLst>
          </p:nvPr>
        </p:nvSpPr>
        <p:spPr>
          <a:xfrm>
            <a:off x="381000" y="5500290"/>
            <a:ext cx="5714999" cy="616169"/>
          </a:xfrm>
          <a:prstGeom prst="rect">
            <a:avLst/>
          </a:prstGeom>
          <a:solidFill>
            <a:schemeClr val="accent3">
              <a:lumMod val="20000"/>
              <a:lumOff val="80000"/>
            </a:schemeClr>
          </a:solidFill>
          <a:ln w="9525" cap="flat">
            <a:solidFill>
              <a:schemeClr val="tx2"/>
            </a:solidFill>
            <a:prstDash val="dash"/>
            <a:miter/>
          </a:ln>
        </p:spPr>
        <p:txBody>
          <a:bodyPr rot="0" spcFirstLastPara="0" vertOverflow="overflow" horzOverflow="overflow" vert="horz" wrap="square" lIns="548640" tIns="91440" rIns="182880" bIns="91440" numCol="1" spcCol="0" rtlCol="0" fromWordArt="0" anchor="ctr" anchorCtr="0" forceAA="0" compatLnSpc="1">
            <a:noAutofit/>
          </a:bodyPr>
          <a:lstStyle/>
          <a:p>
            <a:pPr lvl="0">
              <a:defRPr/>
            </a:pPr>
            <a:r>
              <a:rPr lang="zh-CN" altLang="en-US" sz="1400" b="1" dirty="0">
                <a:solidFill>
                  <a:schemeClr val="tx2"/>
                </a:solidFill>
                <a:latin typeface="SimSun" panose="02010600030101010101" pitchFamily="2" charset="-122"/>
                <a:ea typeface="SimSun" panose="02010600030101010101" pitchFamily="2" charset="-122"/>
                <a:cs typeface="Arial" panose="020B0604020202020204" pitchFamily="34" charset="0"/>
              </a:rPr>
              <a:t>在旁遮普省和信德省发展特种化学品生产区（染料、母粒、油漆）</a:t>
            </a:r>
          </a:p>
        </p:txBody>
      </p:sp>
      <p:sp>
        <p:nvSpPr>
          <p:cNvPr id="9" name="Rectangle 8"/>
          <p:cNvSpPr/>
          <p:nvPr/>
        </p:nvSpPr>
        <p:spPr>
          <a:xfrm>
            <a:off x="380999" y="5495416"/>
            <a:ext cx="558800" cy="616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ctr"/>
          <a:lstStyle/>
          <a:p>
            <a:pPr algn="ctr">
              <a:lnSpc>
                <a:spcPct val="90000"/>
              </a:lnSpc>
            </a:pPr>
            <a:r>
              <a:rPr lang="en-US" sz="2800" b="1">
                <a:solidFill>
                  <a:schemeClr val="tx2"/>
                </a:solidFill>
              </a:rPr>
              <a:t>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715" imgH="5715" progId="TCLayout.ActiveDocument.1">
                  <p:embed/>
                </p:oleObj>
              </mc:Choice>
              <mc:Fallback>
                <p:oleObj name="think-cell Slide" r:id="rId3" imgW="5715" imgH="5715" progId="TCLayout.ActiveDocument.1">
                  <p:embed/>
                  <p:pic>
                    <p:nvPicPr>
                      <p:cNvPr id="0" name="think-cell data - do not delete"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a:xfrm>
            <a:off x="381000" y="381000"/>
            <a:ext cx="2182955" cy="4463955"/>
          </a:xfrm>
        </p:spPr>
        <p:txBody>
          <a:bodyPr vert="horz"/>
          <a:lstStyle/>
          <a:p>
            <a:pPr>
              <a:lnSpc>
                <a:spcPct val="100000"/>
              </a:lnSpc>
            </a:pPr>
            <a:r>
              <a:rPr lang="zh-CN" altLang="en-US" sz="3200" dirty="0">
                <a:latin typeface="SimSun" panose="02010600030101010101" pitchFamily="2" charset="-122"/>
                <a:ea typeface="SimSun" panose="02010600030101010101" pitchFamily="2" charset="-122"/>
              </a:rPr>
              <a:t>巴基斯坦提供了</a:t>
            </a:r>
            <a:br>
              <a:rPr lang="zh-CN" altLang="en-US" sz="3200" dirty="0">
                <a:latin typeface="SimSun" panose="02010600030101010101" pitchFamily="2" charset="-122"/>
                <a:ea typeface="SimSun" panose="02010600030101010101" pitchFamily="2" charset="-122"/>
              </a:rPr>
            </a:br>
            <a:r>
              <a:rPr lang="zh-CN" altLang="en-US" sz="3200" dirty="0">
                <a:latin typeface="SimSun" panose="02010600030101010101" pitchFamily="2" charset="-122"/>
                <a:ea typeface="SimSun" panose="02010600030101010101" pitchFamily="2" charset="-122"/>
              </a:rPr>
              <a:t>支持性的为化工</a:t>
            </a:r>
            <a:br>
              <a:rPr lang="zh-CN" altLang="en-US" sz="3200" dirty="0">
                <a:latin typeface="SimSun" panose="02010600030101010101" pitchFamily="2" charset="-122"/>
                <a:ea typeface="SimSun" panose="02010600030101010101" pitchFamily="2" charset="-122"/>
              </a:rPr>
            </a:br>
            <a:r>
              <a:rPr lang="zh-CN" altLang="en-US" sz="3200" dirty="0">
                <a:latin typeface="SimSun" panose="02010600030101010101" pitchFamily="2" charset="-122"/>
                <a:ea typeface="SimSun" panose="02010600030101010101" pitchFamily="2" charset="-122"/>
              </a:rPr>
              <a:t>与石化行业的投</a:t>
            </a:r>
            <a:br>
              <a:rPr lang="zh-CN" altLang="en-US" sz="3200" dirty="0">
                <a:latin typeface="SimSun" panose="02010600030101010101" pitchFamily="2" charset="-122"/>
                <a:ea typeface="SimSun" panose="02010600030101010101" pitchFamily="2" charset="-122"/>
              </a:rPr>
            </a:br>
            <a:r>
              <a:rPr lang="zh-CN" altLang="en-US" sz="3200" dirty="0">
                <a:latin typeface="SimSun" panose="02010600030101010101" pitchFamily="2" charset="-122"/>
                <a:ea typeface="SimSun" panose="02010600030101010101" pitchFamily="2" charset="-122"/>
              </a:rPr>
              <a:t>资者营造良好环</a:t>
            </a:r>
            <a:br>
              <a:rPr lang="zh-CN" altLang="en-US" sz="3200" dirty="0">
                <a:latin typeface="SimSun" panose="02010600030101010101" pitchFamily="2" charset="-122"/>
                <a:ea typeface="SimSun" panose="02010600030101010101" pitchFamily="2" charset="-122"/>
              </a:rPr>
            </a:br>
            <a:r>
              <a:rPr lang="zh-CN" altLang="en-US" sz="3200" dirty="0">
                <a:latin typeface="SimSun" panose="02010600030101010101" pitchFamily="2" charset="-122"/>
                <a:ea typeface="SimSun" panose="02010600030101010101" pitchFamily="2" charset="-122"/>
              </a:rPr>
              <a:t>境</a:t>
            </a:r>
          </a:p>
        </p:txBody>
      </p:sp>
      <p:sp>
        <p:nvSpPr>
          <p:cNvPr id="8" name="Title 2"/>
          <p:cNvSpPr txBox="1"/>
          <p:nvPr/>
        </p:nvSpPr>
        <p:spPr>
          <a:xfrm>
            <a:off x="3048000" y="82042"/>
            <a:ext cx="8382000" cy="492443"/>
          </a:xfrm>
          <a:prstGeom prst="rect">
            <a:avLst/>
          </a:prstGeom>
          <a:noFill/>
          <a:extLst>
            <a:ext uri="{909E8E84-426E-40DD-AFC4-6F175D3DCCD1}">
              <a14:hiddenFill xmlns:a14="http://schemas.microsoft.com/office/drawing/2010/main">
                <a:solidFill>
                  <a:srgbClr val="FFFFFF">
                    <a:lumMod val="100000"/>
                  </a:srgbClr>
                </a:solidFill>
              </a14:hiddenFill>
            </a:ext>
          </a:extLst>
        </p:spPr>
        <p:txBody>
          <a:bodyPr vert="horz" wrap="square" lIns="0" tIns="0" rIns="0" bIns="0" rtlCol="0" anchor="t" anchorCtr="0">
            <a:spAutoFit/>
          </a:bodyPr>
          <a:lstStyle>
            <a:lvl1pPr marL="0" algn="l" defTabSz="914400" rtl="0" eaLnBrk="1" latinLnBrk="0" hangingPunct="1">
              <a:lnSpc>
                <a:spcPct val="90000"/>
              </a:lnSpc>
              <a:spcBef>
                <a:spcPts val="0"/>
              </a:spcBef>
              <a:spcAft>
                <a:spcPts val="600"/>
              </a:spcAft>
              <a:buNone/>
              <a:defRPr sz="2800" b="1" kern="1200">
                <a:solidFill>
                  <a:schemeClr val="tx2">
                    <a:lumMod val="100000"/>
                  </a:schemeClr>
                </a:solidFill>
                <a:latin typeface="Arial" panose="020B0604020202020204" pitchFamily="34" charset="0"/>
                <a:ea typeface="+mj-ea"/>
                <a:cs typeface="+mj-cs"/>
              </a:defRPr>
            </a:lvl1pPr>
          </a:lstStyle>
          <a:p>
            <a:pPr>
              <a:lnSpc>
                <a:spcPct val="100000"/>
              </a:lnSpc>
            </a:pPr>
            <a:r>
              <a:rPr lang="zh-CN" altLang="en-US" sz="3200" dirty="0">
                <a:solidFill>
                  <a:schemeClr val="tx2"/>
                </a:solidFill>
                <a:latin typeface="SimSun" panose="02010600030101010101" pitchFamily="2" charset="-122"/>
                <a:ea typeface="SimSun" panose="02010600030101010101" pitchFamily="2" charset="-122"/>
              </a:rPr>
              <a:t>关键推动因素和激励因素</a:t>
            </a:r>
          </a:p>
        </p:txBody>
      </p:sp>
      <p:sp>
        <p:nvSpPr>
          <p:cNvPr id="6" name="Process0"/>
          <p:cNvSpPr/>
          <p:nvPr/>
        </p:nvSpPr>
        <p:spPr>
          <a:xfrm>
            <a:off x="9906000" y="762000"/>
            <a:ext cx="2286000" cy="609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1000" tIns="182880" rIns="381000" bIns="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300"/>
              </a:spcAft>
            </a:pPr>
            <a:r>
              <a:rPr lang="zh-CN" altLang="en-US" b="1" dirty="0">
                <a:solidFill>
                  <a:schemeClr val="tx2"/>
                </a:solidFill>
                <a:latin typeface="SimSun" panose="02010600030101010101" pitchFamily="2" charset="-122"/>
                <a:ea typeface="SimSun" panose="02010600030101010101" pitchFamily="2" charset="-122"/>
              </a:rPr>
              <a:t>基础设施激励</a:t>
            </a:r>
          </a:p>
          <a:p>
            <a:pPr algn="l">
              <a:lnSpc>
                <a:spcPct val="90000"/>
              </a:lnSpc>
              <a:spcAft>
                <a:spcPts val="300"/>
              </a:spcAft>
            </a:pPr>
            <a:endParaRPr lang="zh-CN" altLang="en-US" sz="1300" dirty="0">
              <a:solidFill>
                <a:schemeClr val="tx1"/>
              </a:solidFill>
              <a:latin typeface="Arial" panose="020B0604020202020204" pitchFamily="34" charset="0"/>
            </a:endParaRPr>
          </a:p>
          <a:p>
            <a:pPr algn="l">
              <a:spcAft>
                <a:spcPts val="300"/>
              </a:spcAft>
            </a:pPr>
            <a:br>
              <a:rPr lang="en-US" sz="1300" dirty="0">
                <a:solidFill>
                  <a:schemeClr val="tx1"/>
                </a:solidFill>
                <a:latin typeface="Arial" panose="020B0604020202020204" pitchFamily="34" charset="0"/>
              </a:rPr>
            </a:br>
            <a:endParaRPr lang="en-US" sz="1400" dirty="0">
              <a:solidFill>
                <a:schemeClr val="tx1"/>
              </a:solidFill>
              <a:latin typeface="SimSun" panose="02010600030101010101" pitchFamily="2" charset="-122"/>
              <a:ea typeface="SimSun" panose="02010600030101010101" pitchFamily="2" charset="-122"/>
            </a:endParaRPr>
          </a:p>
          <a:p>
            <a:pPr marL="177800" indent="-177800">
              <a:spcAft>
                <a:spcPts val="300"/>
              </a:spcAft>
              <a:buClr>
                <a:srgbClr val="1E1E1E"/>
              </a:buClr>
              <a:buSzPct val="100000"/>
              <a:buFont typeface="Arial" panose="020B0604020202020204" pitchFamily="34" charset="0"/>
              <a:buChar char="–"/>
            </a:pPr>
            <a:r>
              <a:rPr lang="zh-CN" altLang="en-US" sz="1400" i="1" dirty="0">
                <a:solidFill>
                  <a:schemeClr val="tx1"/>
                </a:solidFill>
                <a:latin typeface="SimSun" panose="02010600030101010101" pitchFamily="2" charset="-122"/>
                <a:ea typeface="SimSun" panose="02010600030101010101" pitchFamily="2" charset="-122"/>
              </a:rPr>
              <a:t>经济特区</a:t>
            </a:r>
          </a:p>
          <a:p>
            <a:pPr marL="177800" indent="-177800">
              <a:spcAft>
                <a:spcPts val="300"/>
              </a:spcAft>
              <a:buClr>
                <a:srgbClr val="1E1E1E"/>
              </a:buClr>
              <a:buSzPct val="100000"/>
              <a:buFont typeface="Arial" panose="020B0604020202020204" pitchFamily="34" charset="0"/>
              <a:buChar char="–"/>
            </a:pPr>
            <a:r>
              <a:rPr lang="zh-CN" altLang="en-US" sz="1400" i="1" dirty="0">
                <a:solidFill>
                  <a:schemeClr val="tx1"/>
                </a:solidFill>
                <a:latin typeface="SimSun" panose="02010600030101010101" pitchFamily="2" charset="-122"/>
                <a:ea typeface="SimSun" panose="02010600030101010101" pitchFamily="2" charset="-122"/>
              </a:rPr>
              <a:t>保障电力稳定供应</a:t>
            </a:r>
          </a:p>
          <a:p>
            <a:pPr marL="177800" indent="-177800">
              <a:spcAft>
                <a:spcPts val="300"/>
              </a:spcAft>
              <a:buClr>
                <a:srgbClr val="1E1E1E"/>
              </a:buClr>
              <a:buSzPct val="100000"/>
              <a:buFont typeface="Arial" panose="020B0604020202020204" pitchFamily="34" charset="0"/>
              <a:buChar char="–"/>
            </a:pPr>
            <a:r>
              <a:rPr lang="zh-CN" altLang="en-US" sz="1400" i="1" dirty="0">
                <a:solidFill>
                  <a:schemeClr val="tx1"/>
                </a:solidFill>
                <a:latin typeface="SimSun" panose="02010600030101010101" pitchFamily="2" charset="-122"/>
                <a:ea typeface="SimSun" panose="02010600030101010101" pitchFamily="2" charset="-122"/>
              </a:rPr>
              <a:t>工业基础设施</a:t>
            </a:r>
            <a:r>
              <a:rPr lang="en-US" altLang="en-US" sz="1400" i="1" dirty="0">
                <a:solidFill>
                  <a:schemeClr val="tx1"/>
                </a:solidFill>
                <a:latin typeface="SimSun" panose="02010600030101010101" pitchFamily="2" charset="-122"/>
                <a:ea typeface="SimSun" panose="02010600030101010101" pitchFamily="2" charset="-122"/>
              </a:rPr>
              <a:t>/</a:t>
            </a:r>
            <a:r>
              <a:rPr lang="zh-CN" altLang="en-US" sz="1400" i="1" dirty="0">
                <a:solidFill>
                  <a:schemeClr val="tx1"/>
                </a:solidFill>
                <a:latin typeface="SimSun" panose="02010600030101010101" pitchFamily="2" charset="-122"/>
                <a:ea typeface="SimSun" panose="02010600030101010101" pitchFamily="2" charset="-122"/>
              </a:rPr>
              <a:t>土地激励</a:t>
            </a:r>
          </a:p>
          <a:p>
            <a:pPr marL="177800" indent="-177800">
              <a:spcAft>
                <a:spcPts val="300"/>
              </a:spcAft>
              <a:buClr>
                <a:srgbClr val="1E1E1E"/>
              </a:buClr>
              <a:buSzPct val="100000"/>
              <a:buFont typeface="Arial" panose="020B0604020202020204" pitchFamily="34" charset="0"/>
              <a:buChar char="–"/>
            </a:pPr>
            <a:r>
              <a:rPr lang="zh-CN" altLang="en-US" sz="1400" i="1" dirty="0">
                <a:solidFill>
                  <a:schemeClr val="tx1"/>
                </a:solidFill>
                <a:latin typeface="SimSun" panose="02010600030101010101" pitchFamily="2" charset="-122"/>
                <a:ea typeface="SimSun" panose="02010600030101010101" pitchFamily="2" charset="-122"/>
              </a:rPr>
              <a:t>计划）特种化学品制造区</a:t>
            </a:r>
          </a:p>
        </p:txBody>
      </p:sp>
      <p:sp>
        <p:nvSpPr>
          <p:cNvPr id="7" name="Process0"/>
          <p:cNvSpPr/>
          <p:nvPr/>
        </p:nvSpPr>
        <p:spPr>
          <a:xfrm>
            <a:off x="7620000" y="762000"/>
            <a:ext cx="2286000" cy="6096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381000" tIns="182880" rIns="182880" bIns="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300"/>
              </a:spcAft>
            </a:pPr>
            <a:r>
              <a:rPr lang="zh-CN" altLang="en-US" b="1" dirty="0">
                <a:solidFill>
                  <a:schemeClr val="tx2"/>
                </a:solidFill>
                <a:latin typeface="SimSun" panose="02010600030101010101" pitchFamily="2" charset="-122"/>
                <a:ea typeface="SimSun" panose="02010600030101010101" pitchFamily="2" charset="-122"/>
              </a:rPr>
              <a:t>税收和财政</a:t>
            </a:r>
          </a:p>
          <a:p>
            <a:pPr>
              <a:lnSpc>
                <a:spcPct val="90000"/>
              </a:lnSpc>
              <a:spcAft>
                <a:spcPts val="300"/>
              </a:spcAft>
            </a:pPr>
            <a:r>
              <a:rPr lang="zh-CN" altLang="en-US" b="1" dirty="0">
                <a:solidFill>
                  <a:schemeClr val="tx2"/>
                </a:solidFill>
                <a:latin typeface="SimSun" panose="02010600030101010101" pitchFamily="2" charset="-122"/>
                <a:ea typeface="SimSun" panose="02010600030101010101" pitchFamily="2" charset="-122"/>
              </a:rPr>
              <a:t>激励</a:t>
            </a:r>
          </a:p>
          <a:p>
            <a:pPr algn="l">
              <a:lnSpc>
                <a:spcPct val="90000"/>
              </a:lnSpc>
              <a:spcAft>
                <a:spcPts val="300"/>
              </a:spcAft>
            </a:pPr>
            <a:br>
              <a:rPr lang="en-US" sz="1300" dirty="0">
                <a:solidFill>
                  <a:schemeClr val="tx1"/>
                </a:solidFill>
                <a:latin typeface="Arial" panose="020B0604020202020204" pitchFamily="34" charset="0"/>
              </a:rPr>
            </a:br>
            <a:endParaRPr lang="en-US" sz="1400" dirty="0">
              <a:solidFill>
                <a:schemeClr val="tx1"/>
              </a:solidFill>
              <a:latin typeface="SimSun" panose="02010600030101010101" pitchFamily="2" charset="-122"/>
              <a:ea typeface="SimSun" panose="02010600030101010101" pitchFamily="2" charset="-122"/>
            </a:endParaRPr>
          </a:p>
          <a:p>
            <a:pPr marL="177800" indent="-177800">
              <a:lnSpc>
                <a:spcPct val="90000"/>
              </a:lnSpc>
              <a:spcAft>
                <a:spcPts val="300"/>
              </a:spcAft>
              <a:buClr>
                <a:srgbClr val="1E1E1E"/>
              </a:buClr>
              <a:buSzPct val="100000"/>
              <a:buFont typeface="Arial" panose="020B0604020202020204" pitchFamily="34" charset="0"/>
              <a:buChar char="–"/>
            </a:pPr>
            <a:r>
              <a:rPr lang="en-US" altLang="en-US" sz="1400" dirty="0">
                <a:solidFill>
                  <a:schemeClr val="tx1"/>
                </a:solidFill>
                <a:latin typeface="SimSun" panose="02010600030101010101" pitchFamily="2" charset="-122"/>
                <a:ea typeface="SimSun" panose="02010600030101010101" pitchFamily="2" charset="-122"/>
              </a:rPr>
              <a:t> </a:t>
            </a:r>
            <a:r>
              <a:rPr lang="zh-CN" altLang="en-US" sz="1400" dirty="0">
                <a:solidFill>
                  <a:schemeClr val="tx1"/>
                </a:solidFill>
                <a:latin typeface="SimSun" panose="02010600030101010101" pitchFamily="2" charset="-122"/>
                <a:ea typeface="SimSun" panose="02010600030101010101" pitchFamily="2" charset="-122"/>
              </a:rPr>
              <a:t>税收减免与免税期</a:t>
            </a:r>
          </a:p>
          <a:p>
            <a:pPr marL="177800" indent="-177800">
              <a:lnSpc>
                <a:spcPct val="90000"/>
              </a:lnSpc>
              <a:spcAft>
                <a:spcPts val="300"/>
              </a:spcAft>
              <a:buClr>
                <a:srgbClr val="1E1E1E"/>
              </a:buClr>
              <a:buSzPct val="100000"/>
              <a:buFont typeface="Arial" panose="020B0604020202020204" pitchFamily="34" charset="0"/>
              <a:buChar char="–"/>
            </a:pPr>
            <a:r>
              <a:rPr lang="en-US" altLang="en-US" sz="1400" dirty="0">
                <a:solidFill>
                  <a:schemeClr val="tx1"/>
                </a:solidFill>
                <a:latin typeface="SimSun" panose="02010600030101010101" pitchFamily="2" charset="-122"/>
                <a:ea typeface="SimSun" panose="02010600030101010101" pitchFamily="2" charset="-122"/>
              </a:rPr>
              <a:t> </a:t>
            </a:r>
            <a:r>
              <a:rPr lang="zh-CN" altLang="en-US" sz="1400" dirty="0">
                <a:solidFill>
                  <a:schemeClr val="tx1"/>
                </a:solidFill>
                <a:latin typeface="SimSun" panose="02010600030101010101" pitchFamily="2" charset="-122"/>
                <a:ea typeface="SimSun" panose="02010600030101010101" pitchFamily="2" charset="-122"/>
              </a:rPr>
              <a:t>降低原材料及机械设</a:t>
            </a:r>
          </a:p>
          <a:p>
            <a:pPr indent="0">
              <a:lnSpc>
                <a:spcPct val="90000"/>
              </a:lnSpc>
              <a:spcAft>
                <a:spcPts val="300"/>
              </a:spcAft>
              <a:buClr>
                <a:srgbClr val="1E1E1E"/>
              </a:buClr>
              <a:buSzPct val="100000"/>
              <a:buFont typeface="Arial" panose="020B0604020202020204" pitchFamily="34" charset="0"/>
              <a:buNone/>
            </a:pPr>
            <a:r>
              <a:rPr lang="en-US" altLang="zh-CN" sz="1400" dirty="0">
                <a:solidFill>
                  <a:schemeClr val="tx1"/>
                </a:solidFill>
                <a:latin typeface="SimSun" panose="02010600030101010101" pitchFamily="2" charset="-122"/>
                <a:ea typeface="SimSun" panose="02010600030101010101" pitchFamily="2" charset="-122"/>
              </a:rPr>
              <a:t>     </a:t>
            </a:r>
            <a:r>
              <a:rPr lang="zh-CN" altLang="en-US" sz="1400" dirty="0">
                <a:solidFill>
                  <a:schemeClr val="tx1"/>
                </a:solidFill>
                <a:latin typeface="SimSun" panose="02010600030101010101" pitchFamily="2" charset="-122"/>
                <a:ea typeface="SimSun" panose="02010600030101010101" pitchFamily="2" charset="-122"/>
              </a:rPr>
              <a:t>备进口关税</a:t>
            </a:r>
          </a:p>
          <a:p>
            <a:pPr marL="177800" indent="-177800">
              <a:lnSpc>
                <a:spcPct val="90000"/>
              </a:lnSpc>
              <a:spcAft>
                <a:spcPts val="300"/>
              </a:spcAft>
              <a:buClr>
                <a:srgbClr val="1E1E1E"/>
              </a:buClr>
              <a:buSzPct val="100000"/>
              <a:buFont typeface="Arial" panose="020B0604020202020204" pitchFamily="34" charset="0"/>
              <a:buChar char="–"/>
            </a:pPr>
            <a:r>
              <a:rPr lang="zh-CN" altLang="en-US" sz="1400" dirty="0">
                <a:solidFill>
                  <a:schemeClr val="tx1"/>
                </a:solidFill>
                <a:latin typeface="SimSun" panose="02010600030101010101" pitchFamily="2" charset="-122"/>
                <a:ea typeface="SimSun" panose="02010600030101010101" pitchFamily="2" charset="-122"/>
              </a:rPr>
              <a:t>进口替代产业的关税差异（非本地产品为</a:t>
            </a:r>
            <a:r>
              <a:rPr lang="en-US" altLang="en-US" sz="1400" dirty="0">
                <a:solidFill>
                  <a:schemeClr val="tx1"/>
                </a:solidFill>
                <a:latin typeface="SimSun" panose="02010600030101010101" pitchFamily="2" charset="-122"/>
                <a:ea typeface="SimSun" panose="02010600030101010101" pitchFamily="2" charset="-122"/>
              </a:rPr>
              <a:t>0-5%</a:t>
            </a:r>
            <a:r>
              <a:rPr lang="zh-CN" altLang="en-US" sz="1400" dirty="0">
                <a:solidFill>
                  <a:schemeClr val="tx1"/>
                </a:solidFill>
                <a:latin typeface="SimSun" panose="02010600030101010101" pitchFamily="2" charset="-122"/>
                <a:ea typeface="SimSun" panose="02010600030101010101" pitchFamily="2" charset="-122"/>
              </a:rPr>
              <a:t>，本地产品为最高</a:t>
            </a:r>
            <a:r>
              <a:rPr lang="en-US" altLang="en-US" sz="1400" dirty="0">
                <a:solidFill>
                  <a:schemeClr val="tx1"/>
                </a:solidFill>
                <a:latin typeface="SimSun" panose="02010600030101010101" pitchFamily="2" charset="-122"/>
                <a:ea typeface="SimSun" panose="02010600030101010101" pitchFamily="2" charset="-122"/>
              </a:rPr>
              <a:t>20%</a:t>
            </a:r>
            <a:r>
              <a:rPr lang="zh-CN" altLang="en-US" sz="1400" dirty="0">
                <a:solidFill>
                  <a:schemeClr val="tx1"/>
                </a:solidFill>
                <a:latin typeface="SimSun" panose="02010600030101010101" pitchFamily="2" charset="-122"/>
                <a:ea typeface="SimSun" panose="02010600030101010101" pitchFamily="2" charset="-122"/>
              </a:rPr>
              <a:t>）</a:t>
            </a:r>
          </a:p>
        </p:txBody>
      </p:sp>
      <p:sp>
        <p:nvSpPr>
          <p:cNvPr id="9" name="Process0"/>
          <p:cNvSpPr/>
          <p:nvPr/>
        </p:nvSpPr>
        <p:spPr>
          <a:xfrm>
            <a:off x="5334000" y="762000"/>
            <a:ext cx="2286000" cy="6096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381000" tIns="182880" rIns="381000" bIns="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300"/>
              </a:spcAft>
            </a:pPr>
            <a:r>
              <a:rPr lang="zh-CN" altLang="en-US" b="1" dirty="0">
                <a:solidFill>
                  <a:schemeClr val="tx2"/>
                </a:solidFill>
                <a:latin typeface="SimSun" panose="02010600030101010101" pitchFamily="2" charset="-122"/>
                <a:ea typeface="SimSun" panose="02010600030101010101" pitchFamily="2" charset="-122"/>
              </a:rPr>
              <a:t>简化法规</a:t>
            </a:r>
          </a:p>
          <a:p>
            <a:pPr algn="l">
              <a:lnSpc>
                <a:spcPct val="90000"/>
              </a:lnSpc>
              <a:spcAft>
                <a:spcPts val="300"/>
              </a:spcAft>
            </a:pPr>
            <a:endParaRPr lang="zh-CN" altLang="en-US" sz="1300" dirty="0">
              <a:solidFill>
                <a:schemeClr val="tx1"/>
              </a:solidFill>
              <a:latin typeface="Arial" panose="020B0604020202020204" pitchFamily="34" charset="0"/>
            </a:endParaRPr>
          </a:p>
          <a:p>
            <a:pPr algn="l">
              <a:lnSpc>
                <a:spcPct val="90000"/>
              </a:lnSpc>
              <a:spcAft>
                <a:spcPts val="300"/>
              </a:spcAft>
            </a:pPr>
            <a:endParaRPr lang="zh-CN" altLang="en-US" sz="1300" dirty="0">
              <a:solidFill>
                <a:schemeClr val="tx1"/>
              </a:solidFill>
              <a:latin typeface="Arial" panose="020B0604020202020204" pitchFamily="34" charset="0"/>
            </a:endParaRPr>
          </a:p>
          <a:p>
            <a:pPr algn="l">
              <a:spcAft>
                <a:spcPts val="300"/>
              </a:spcAft>
            </a:pPr>
            <a:endParaRPr lang="en-US" sz="1300" dirty="0">
              <a:solidFill>
                <a:schemeClr val="tx1"/>
              </a:solidFill>
              <a:latin typeface="Arial" panose="020B0604020202020204" pitchFamily="34" charset="0"/>
            </a:endParaRPr>
          </a:p>
          <a:p>
            <a:pPr marL="177800" indent="-177800">
              <a:spcAft>
                <a:spcPts val="300"/>
              </a:spcAft>
              <a:buClr>
                <a:srgbClr val="1E1E1E"/>
              </a:buClr>
              <a:buSzPct val="100000"/>
              <a:buFont typeface="Arial" panose="020B0604020202020204" pitchFamily="34" charset="0"/>
              <a:buChar char="–"/>
            </a:pPr>
            <a:r>
              <a:rPr lang="zh-CN" altLang="en-US" sz="1400" dirty="0">
                <a:solidFill>
                  <a:schemeClr val="tx1"/>
                </a:solidFill>
                <a:latin typeface="SimSun" panose="02010600030101010101" pitchFamily="2" charset="-122"/>
                <a:ea typeface="SimSun" panose="02010600030101010101" pitchFamily="2" charset="-122"/>
              </a:rPr>
              <a:t>加快关键化学品和石化产品监管审批，简化高优先级化工产品的市场准入</a:t>
            </a:r>
          </a:p>
        </p:txBody>
      </p:sp>
      <p:sp>
        <p:nvSpPr>
          <p:cNvPr id="14" name="Process0"/>
          <p:cNvSpPr/>
          <p:nvPr/>
        </p:nvSpPr>
        <p:spPr>
          <a:xfrm>
            <a:off x="3048000" y="762000"/>
            <a:ext cx="2286000" cy="6096000"/>
          </a:xfrm>
          <a:prstGeom prst="rect">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lIns="381000" tIns="182880" rIns="381000" bIns="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300"/>
              </a:spcAft>
            </a:pPr>
            <a:r>
              <a:rPr lang="zh-CN" altLang="en-US" b="1" dirty="0">
                <a:solidFill>
                  <a:schemeClr val="tx2"/>
                </a:solidFill>
                <a:latin typeface="SimSun" panose="02010600030101010101" pitchFamily="2" charset="-122"/>
                <a:ea typeface="SimSun" panose="02010600030101010101" pitchFamily="2" charset="-122"/>
              </a:rPr>
              <a:t>营商便利度</a:t>
            </a:r>
            <a:br>
              <a:rPr lang="en-US" sz="1300" dirty="0">
                <a:solidFill>
                  <a:schemeClr val="tx1"/>
                </a:solidFill>
                <a:latin typeface="Arial" panose="020B0604020202020204" pitchFamily="34" charset="0"/>
              </a:rPr>
            </a:br>
            <a:endParaRPr lang="en-US" sz="1300" dirty="0">
              <a:solidFill>
                <a:schemeClr val="tx1"/>
              </a:solidFill>
              <a:latin typeface="Arial" panose="020B0604020202020204" pitchFamily="34" charset="0"/>
            </a:endParaRPr>
          </a:p>
          <a:p>
            <a:pPr marL="177800" indent="-177800">
              <a:lnSpc>
                <a:spcPct val="90000"/>
              </a:lnSpc>
              <a:spcAft>
                <a:spcPts val="300"/>
              </a:spcAft>
              <a:buClr>
                <a:srgbClr val="1E1E1E"/>
              </a:buClr>
              <a:buSzPct val="100000"/>
              <a:buFont typeface="Arial" panose="020B0604020202020204" pitchFamily="34" charset="0"/>
              <a:buChar char="–"/>
            </a:pPr>
            <a:r>
              <a:rPr lang="zh-CN" altLang="en-US" sz="1400" dirty="0">
                <a:solidFill>
                  <a:schemeClr val="tx1"/>
                </a:solidFill>
                <a:latin typeface="SimSun" panose="02010600030101010101" pitchFamily="2" charset="-122"/>
                <a:ea typeface="SimSun" panose="02010600030101010101" pitchFamily="2" charset="-122"/>
              </a:rPr>
              <a:t>大多数化工产品的</a:t>
            </a:r>
          </a:p>
          <a:p>
            <a:pPr marL="177800" indent="-177800">
              <a:lnSpc>
                <a:spcPct val="90000"/>
              </a:lnSpc>
              <a:spcAft>
                <a:spcPts val="300"/>
              </a:spcAft>
              <a:buClr>
                <a:srgbClr val="1E1E1E"/>
              </a:buClr>
              <a:buSzPct val="100000"/>
              <a:buFont typeface="Arial" panose="020B0604020202020204" pitchFamily="34" charset="0"/>
              <a:buChar char="–"/>
            </a:pPr>
            <a:r>
              <a:rPr lang="zh-CN" altLang="en-US" sz="1400" dirty="0">
                <a:solidFill>
                  <a:schemeClr val="tx1"/>
                </a:solidFill>
                <a:latin typeface="SimSun" panose="02010600030101010101" pitchFamily="2" charset="-122"/>
                <a:ea typeface="SimSun" panose="02010600030101010101" pitchFamily="2" charset="-122"/>
              </a:rPr>
              <a:t>市场价格具有竞争力</a:t>
            </a:r>
          </a:p>
          <a:p>
            <a:pPr marL="177800" indent="-177800">
              <a:lnSpc>
                <a:spcPct val="90000"/>
              </a:lnSpc>
              <a:spcAft>
                <a:spcPts val="300"/>
              </a:spcAft>
              <a:buClr>
                <a:srgbClr val="1E1E1E"/>
              </a:buClr>
              <a:buSzPct val="100000"/>
              <a:buFont typeface="Arial" panose="020B0604020202020204" pitchFamily="34" charset="0"/>
              <a:buChar char="–"/>
            </a:pPr>
            <a:r>
              <a:rPr lang="zh-CN" altLang="en-US" sz="1400" dirty="0">
                <a:solidFill>
                  <a:schemeClr val="tx1"/>
                </a:solidFill>
                <a:latin typeface="SimSun" panose="02010600030101010101" pitchFamily="2" charset="-122"/>
                <a:ea typeface="SimSun" panose="02010600030101010101" pitchFamily="2" charset="-122"/>
              </a:rPr>
              <a:t>持续审查和简化</a:t>
            </a:r>
            <a:r>
              <a:rPr lang="en-US" altLang="en-US" sz="1400" dirty="0">
                <a:solidFill>
                  <a:schemeClr val="tx1"/>
                </a:solidFill>
                <a:latin typeface="SimSun" panose="02010600030101010101" pitchFamily="2" charset="-122"/>
                <a:ea typeface="SimSun" panose="02010600030101010101" pitchFamily="2" charset="-122"/>
              </a:rPr>
              <a:t>/</a:t>
            </a:r>
          </a:p>
          <a:p>
            <a:pPr indent="0">
              <a:lnSpc>
                <a:spcPct val="90000"/>
              </a:lnSpc>
              <a:spcAft>
                <a:spcPts val="300"/>
              </a:spcAft>
              <a:buClr>
                <a:srgbClr val="1E1E1E"/>
              </a:buClr>
              <a:buSzPct val="100000"/>
              <a:buFont typeface="Arial" panose="020B0604020202020204" pitchFamily="34" charset="0"/>
              <a:buNone/>
            </a:pPr>
            <a:r>
              <a:rPr lang="en-US" altLang="zh-CN" sz="1400" dirty="0">
                <a:solidFill>
                  <a:schemeClr val="tx1"/>
                </a:solidFill>
                <a:latin typeface="SimSun" panose="02010600030101010101" pitchFamily="2" charset="-122"/>
                <a:ea typeface="SimSun" panose="02010600030101010101" pitchFamily="2" charset="-122"/>
              </a:rPr>
              <a:t>   </a:t>
            </a:r>
            <a:r>
              <a:rPr lang="zh-CN" altLang="en-US" sz="1400" dirty="0">
                <a:solidFill>
                  <a:schemeClr val="tx1"/>
                </a:solidFill>
                <a:latin typeface="SimSun" panose="02010600030101010101" pitchFamily="2" charset="-122"/>
                <a:ea typeface="SimSun" panose="02010600030101010101" pitchFamily="2" charset="-122"/>
              </a:rPr>
              <a:t>各行业放松管制</a:t>
            </a:r>
          </a:p>
          <a:p>
            <a:pPr marL="177800" indent="-177800">
              <a:lnSpc>
                <a:spcPct val="90000"/>
              </a:lnSpc>
              <a:spcAft>
                <a:spcPts val="300"/>
              </a:spcAft>
              <a:buClr>
                <a:srgbClr val="1E1E1E"/>
              </a:buClr>
              <a:buSzPct val="100000"/>
              <a:buFont typeface="Arial" panose="020B0604020202020204" pitchFamily="34" charset="0"/>
              <a:buChar char="–"/>
            </a:pPr>
            <a:r>
              <a:rPr lang="zh-CN" altLang="en-US" sz="1400" dirty="0">
                <a:solidFill>
                  <a:schemeClr val="tx1"/>
                </a:solidFill>
                <a:latin typeface="SimSun" panose="02010600030101010101" pitchFamily="2" charset="-122"/>
                <a:ea typeface="SimSun" panose="02010600030101010101" pitchFamily="2" charset="-122"/>
              </a:rPr>
              <a:t>允许</a:t>
            </a:r>
            <a:r>
              <a:rPr lang="en-US" altLang="en-US" sz="1400" dirty="0">
                <a:solidFill>
                  <a:schemeClr val="tx1"/>
                </a:solidFill>
                <a:latin typeface="SimSun" panose="02010600030101010101" pitchFamily="2" charset="-122"/>
                <a:ea typeface="SimSun" panose="02010600030101010101" pitchFamily="2" charset="-122"/>
              </a:rPr>
              <a:t>100%</a:t>
            </a:r>
            <a:r>
              <a:rPr lang="zh-CN" altLang="en-US" sz="1400" dirty="0">
                <a:solidFill>
                  <a:schemeClr val="tx1"/>
                </a:solidFill>
                <a:latin typeface="SimSun" panose="02010600030101010101" pitchFamily="2" charset="-122"/>
                <a:ea typeface="SimSun" panose="02010600030101010101" pitchFamily="2" charset="-122"/>
              </a:rPr>
              <a:t>的外资</a:t>
            </a:r>
          </a:p>
          <a:p>
            <a:pPr indent="0">
              <a:lnSpc>
                <a:spcPct val="90000"/>
              </a:lnSpc>
              <a:spcAft>
                <a:spcPts val="300"/>
              </a:spcAft>
              <a:buClr>
                <a:srgbClr val="1E1E1E"/>
              </a:buClr>
              <a:buSzPct val="100000"/>
              <a:buFont typeface="Arial" panose="020B0604020202020204" pitchFamily="34" charset="0"/>
              <a:buNone/>
            </a:pPr>
            <a:r>
              <a:rPr lang="en-US" altLang="zh-CN" sz="1400" dirty="0">
                <a:solidFill>
                  <a:schemeClr val="tx1"/>
                </a:solidFill>
                <a:latin typeface="SimSun" panose="02010600030101010101" pitchFamily="2" charset="-122"/>
                <a:ea typeface="SimSun" panose="02010600030101010101" pitchFamily="2" charset="-122"/>
              </a:rPr>
              <a:t>    </a:t>
            </a:r>
            <a:r>
              <a:rPr lang="zh-CN" altLang="en-US" sz="1400" dirty="0">
                <a:solidFill>
                  <a:schemeClr val="tx1"/>
                </a:solidFill>
                <a:latin typeface="SimSun" panose="02010600030101010101" pitchFamily="2" charset="-122"/>
                <a:ea typeface="SimSun" panose="02010600030101010101" pitchFamily="2" charset="-122"/>
              </a:rPr>
              <a:t>股权投资</a:t>
            </a:r>
          </a:p>
        </p:txBody>
      </p:sp>
      <p:sp>
        <p:nvSpPr>
          <p:cNvPr id="15" name="Rectangle 14"/>
          <p:cNvSpPr/>
          <p:nvPr/>
        </p:nvSpPr>
        <p:spPr>
          <a:xfrm>
            <a:off x="3429000" y="6276975"/>
            <a:ext cx="8378825" cy="381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pPr>
            <a:r>
              <a:rPr lang="zh-CN" altLang="en-US" sz="1100" dirty="0">
                <a:solidFill>
                  <a:schemeClr val="tx1"/>
                </a:solidFill>
                <a:latin typeface="SimSun" panose="02010600030101010101" pitchFamily="2" charset="-122"/>
                <a:ea typeface="SimSun" panose="02010600030101010101" pitchFamily="2" charset="-122"/>
              </a:rPr>
              <a:t>来源：</a:t>
            </a:r>
            <a:r>
              <a:rPr lang="en-US" altLang="en-US" sz="1100" dirty="0">
                <a:solidFill>
                  <a:schemeClr val="tx1"/>
                </a:solidFill>
                <a:latin typeface="SimSun" panose="02010600030101010101" pitchFamily="2" charset="-122"/>
                <a:ea typeface="SimSun" panose="02010600030101010101" pitchFamily="2" charset="-122"/>
              </a:rPr>
              <a:t>SIFC</a:t>
            </a:r>
            <a:r>
              <a:rPr lang="zh-CN" altLang="en-US" sz="1100" dirty="0">
                <a:solidFill>
                  <a:schemeClr val="tx1"/>
                </a:solidFill>
                <a:latin typeface="SimSun" panose="02010600030101010101" pitchFamily="2" charset="-122"/>
                <a:ea typeface="SimSun" panose="02010600030101010101" pitchFamily="2" charset="-122"/>
              </a:rPr>
              <a:t>，</a:t>
            </a:r>
            <a:r>
              <a:rPr lang="en-US" altLang="en-US" sz="1100" dirty="0">
                <a:solidFill>
                  <a:schemeClr val="tx1"/>
                </a:solidFill>
                <a:latin typeface="SimSun" panose="02010600030101010101" pitchFamily="2" charset="-122"/>
                <a:ea typeface="SimSun" panose="02010600030101010101" pitchFamily="2" charset="-122"/>
              </a:rPr>
              <a:t> P3A, </a:t>
            </a:r>
            <a:r>
              <a:rPr lang="en-US" altLang="en-US" sz="1100" dirty="0" err="1">
                <a:solidFill>
                  <a:schemeClr val="tx1"/>
                </a:solidFill>
                <a:latin typeface="SimSun" panose="02010600030101010101" pitchFamily="2" charset="-122"/>
                <a:ea typeface="SimSun" panose="02010600030101010101" pitchFamily="2" charset="-122"/>
              </a:rPr>
              <a:t>MoiP</a:t>
            </a:r>
            <a:r>
              <a:rPr lang="zh-CN" altLang="en-US" sz="1100" dirty="0">
                <a:solidFill>
                  <a:schemeClr val="tx1"/>
                </a:solidFill>
                <a:latin typeface="SimSun" panose="02010600030101010101" pitchFamily="2" charset="-122"/>
                <a:ea typeface="SimSun" panose="02010600030101010101" pitchFamily="2" charset="-122"/>
              </a:rPr>
              <a:t>，其他巴基斯坦政府实体</a:t>
            </a:r>
          </a:p>
        </p:txBody>
      </p:sp>
      <p:pic>
        <p:nvPicPr>
          <p:cNvPr id="16" name="Graphic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23000" y="5803900"/>
            <a:ext cx="526183" cy="526183"/>
          </a:xfrm>
          <a:prstGeom prst="rect">
            <a:avLst/>
          </a:prstGeom>
        </p:spPr>
      </p:pic>
      <p:pic>
        <p:nvPicPr>
          <p:cNvPr id="17" name="Graphic 15"/>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22531" y="5800683"/>
            <a:ext cx="519339" cy="526183"/>
          </a:xfrm>
          <a:prstGeom prst="rect">
            <a:avLst/>
          </a:prstGeom>
        </p:spPr>
      </p:pic>
      <p:sp>
        <p:nvSpPr>
          <p:cNvPr id="18" name="Freeform: Shape 17"/>
          <p:cNvSpPr/>
          <p:nvPr/>
        </p:nvSpPr>
        <p:spPr>
          <a:xfrm>
            <a:off x="8485045" y="5774374"/>
            <a:ext cx="536889" cy="578801"/>
          </a:xfrm>
          <a:custGeom>
            <a:avLst/>
            <a:gdLst>
              <a:gd name="connsiteX0" fmla="*/ 242888 w 762000"/>
              <a:gd name="connsiteY0" fmla="*/ 252413 h 714375"/>
              <a:gd name="connsiteX1" fmla="*/ 47625 w 762000"/>
              <a:gd name="connsiteY1" fmla="*/ 416719 h 714375"/>
              <a:gd name="connsiteX2" fmla="*/ 47625 w 762000"/>
              <a:gd name="connsiteY2" fmla="*/ 666750 h 714375"/>
              <a:gd name="connsiteX3" fmla="*/ 711994 w 762000"/>
              <a:gd name="connsiteY3" fmla="*/ 666750 h 714375"/>
              <a:gd name="connsiteX4" fmla="*/ 711994 w 762000"/>
              <a:gd name="connsiteY4" fmla="*/ 319087 h 714375"/>
              <a:gd name="connsiteX5" fmla="*/ 604838 w 762000"/>
              <a:gd name="connsiteY5" fmla="*/ 440531 h 714375"/>
              <a:gd name="connsiteX6" fmla="*/ 578644 w 762000"/>
              <a:gd name="connsiteY6" fmla="*/ 471487 h 714375"/>
              <a:gd name="connsiteX7" fmla="*/ 545306 w 762000"/>
              <a:gd name="connsiteY7" fmla="*/ 450056 h 714375"/>
              <a:gd name="connsiteX8" fmla="*/ 238125 w 762000"/>
              <a:gd name="connsiteY8" fmla="*/ 190500 h 714375"/>
              <a:gd name="connsiteX9" fmla="*/ 571500 w 762000"/>
              <a:gd name="connsiteY9" fmla="*/ 407194 h 714375"/>
              <a:gd name="connsiteX10" fmla="*/ 762000 w 762000"/>
              <a:gd name="connsiteY10" fmla="*/ 190500 h 714375"/>
              <a:gd name="connsiteX11" fmla="*/ 762000 w 762000"/>
              <a:gd name="connsiteY11" fmla="*/ 714375 h 714375"/>
              <a:gd name="connsiteX12" fmla="*/ 0 w 762000"/>
              <a:gd name="connsiteY12" fmla="*/ 714375 h 714375"/>
              <a:gd name="connsiteX13" fmla="*/ 0 w 762000"/>
              <a:gd name="connsiteY13" fmla="*/ 392906 h 714375"/>
              <a:gd name="connsiteX14" fmla="*/ 209550 w 762000"/>
              <a:gd name="connsiteY14" fmla="*/ 0 h 714375"/>
              <a:gd name="connsiteX15" fmla="*/ 538163 w 762000"/>
              <a:gd name="connsiteY15" fmla="*/ 211931 h 714375"/>
              <a:gd name="connsiteX16" fmla="*/ 683011 w 762000"/>
              <a:gd name="connsiteY16" fmla="*/ 47625 h 714375"/>
              <a:gd name="connsiteX17" fmla="*/ 642937 w 762000"/>
              <a:gd name="connsiteY17" fmla="*/ 47625 h 714375"/>
              <a:gd name="connsiteX18" fmla="*/ 642937 w 762000"/>
              <a:gd name="connsiteY18" fmla="*/ 0 h 714375"/>
              <a:gd name="connsiteX19" fmla="*/ 762000 w 762000"/>
              <a:gd name="connsiteY19" fmla="*/ 0 h 714375"/>
              <a:gd name="connsiteX20" fmla="*/ 762000 w 762000"/>
              <a:gd name="connsiteY20" fmla="*/ 119063 h 714375"/>
              <a:gd name="connsiteX21" fmla="*/ 714375 w 762000"/>
              <a:gd name="connsiteY21" fmla="*/ 119063 h 714375"/>
              <a:gd name="connsiteX22" fmla="*/ 714375 w 762000"/>
              <a:gd name="connsiteY22" fmla="*/ 83373 h 714375"/>
              <a:gd name="connsiteX23" fmla="*/ 545306 w 762000"/>
              <a:gd name="connsiteY23" fmla="*/ 273844 h 714375"/>
              <a:gd name="connsiteX24" fmla="*/ 211931 w 762000"/>
              <a:gd name="connsiteY24" fmla="*/ 59531 h 714375"/>
              <a:gd name="connsiteX25" fmla="*/ 0 w 762000"/>
              <a:gd name="connsiteY25" fmla="*/ 240506 h 714375"/>
              <a:gd name="connsiteX26" fmla="*/ 0 w 762000"/>
              <a:gd name="connsiteY26" fmla="*/ 176212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2000" h="714375">
                <a:moveTo>
                  <a:pt x="242888" y="252413"/>
                </a:moveTo>
                <a:lnTo>
                  <a:pt x="47625" y="416719"/>
                </a:lnTo>
                <a:lnTo>
                  <a:pt x="47625" y="666750"/>
                </a:lnTo>
                <a:lnTo>
                  <a:pt x="711994" y="666750"/>
                </a:lnTo>
                <a:lnTo>
                  <a:pt x="711994" y="319087"/>
                </a:lnTo>
                <a:lnTo>
                  <a:pt x="604838" y="440531"/>
                </a:lnTo>
                <a:lnTo>
                  <a:pt x="578644" y="471487"/>
                </a:lnTo>
                <a:lnTo>
                  <a:pt x="545306" y="450056"/>
                </a:lnTo>
                <a:close/>
                <a:moveTo>
                  <a:pt x="238125" y="190500"/>
                </a:moveTo>
                <a:lnTo>
                  <a:pt x="571500" y="407194"/>
                </a:lnTo>
                <a:lnTo>
                  <a:pt x="762000" y="190500"/>
                </a:lnTo>
                <a:lnTo>
                  <a:pt x="762000" y="714375"/>
                </a:lnTo>
                <a:lnTo>
                  <a:pt x="0" y="714375"/>
                </a:lnTo>
                <a:lnTo>
                  <a:pt x="0" y="392906"/>
                </a:lnTo>
                <a:close/>
                <a:moveTo>
                  <a:pt x="209550" y="0"/>
                </a:moveTo>
                <a:lnTo>
                  <a:pt x="538163" y="211931"/>
                </a:lnTo>
                <a:lnTo>
                  <a:pt x="683011" y="47625"/>
                </a:lnTo>
                <a:lnTo>
                  <a:pt x="642937" y="47625"/>
                </a:lnTo>
                <a:lnTo>
                  <a:pt x="642937" y="0"/>
                </a:lnTo>
                <a:lnTo>
                  <a:pt x="762000" y="0"/>
                </a:lnTo>
                <a:lnTo>
                  <a:pt x="762000" y="119063"/>
                </a:lnTo>
                <a:lnTo>
                  <a:pt x="714375" y="119063"/>
                </a:lnTo>
                <a:lnTo>
                  <a:pt x="714375" y="83373"/>
                </a:lnTo>
                <a:lnTo>
                  <a:pt x="545306" y="273844"/>
                </a:lnTo>
                <a:lnTo>
                  <a:pt x="211931" y="59531"/>
                </a:lnTo>
                <a:lnTo>
                  <a:pt x="0" y="240506"/>
                </a:lnTo>
                <a:lnTo>
                  <a:pt x="0" y="176212"/>
                </a:lnTo>
                <a:close/>
              </a:path>
            </a:pathLst>
          </a:custGeom>
          <a:solidFill>
            <a:schemeClr val="tx2"/>
          </a:solidFill>
          <a:ln w="23813"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endParaRPr lang="en-US" sz="600"/>
          </a:p>
        </p:txBody>
      </p:sp>
      <p:pic>
        <p:nvPicPr>
          <p:cNvPr id="19" name="Graphic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13200" y="5803900"/>
            <a:ext cx="526183" cy="5261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715" imgH="5715" progId="TCLayout.ActiveDocument.1">
                  <p:embed/>
                </p:oleObj>
              </mc:Choice>
              <mc:Fallback>
                <p:oleObj name="think-cell Slide" r:id="rId3" imgW="5715" imgH="5715" progId="TCLayout.ActiveDocument.1">
                  <p:embed/>
                  <p:pic>
                    <p:nvPicPr>
                      <p:cNvPr id="0" name="think-cell data - do not delete"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p:cNvSpPr>
            <a:spLocks noGrp="1"/>
          </p:cNvSpPr>
          <p:nvPr>
            <p:ph type="ctrTitle"/>
          </p:nvPr>
        </p:nvSpPr>
        <p:spPr/>
        <p:txBody>
          <a:bodyPr vert="horz"/>
          <a:lstStyle/>
          <a:p>
            <a:r>
              <a:rPr lang="zh-CN" altLang="en-US">
                <a:solidFill>
                  <a:srgbClr val="176540"/>
                </a:solidFill>
              </a:rPr>
              <a:t>谢谢</a:t>
            </a:r>
          </a:p>
        </p:txBody>
      </p:sp>
      <p:sp>
        <p:nvSpPr>
          <p:cNvPr id="5" name="Rectangle 4"/>
          <p:cNvSpPr/>
          <p:nvPr/>
        </p:nvSpPr>
        <p:spPr>
          <a:xfrm>
            <a:off x="127000" y="6096000"/>
            <a:ext cx="2159000" cy="57542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marL="0" marR="0" lvl="0" indent="0" algn="l" defTabSz="914400" rtl="0" eaLnBrk="1" fontAlgn="auto" latinLnBrk="0" hangingPunct="1">
              <a:lnSpc>
                <a:spcPct val="90000"/>
              </a:lnSpc>
              <a:spcBef>
                <a:spcPts val="0"/>
              </a:spcBef>
              <a:spcAft>
                <a:spcPts val="0"/>
              </a:spcAft>
              <a:buClrTx/>
              <a:buSzTx/>
              <a:buFontTx/>
              <a:buNone/>
              <a:defRPr/>
            </a:pPr>
            <a:endParaRPr kumimoji="0" lang="en-US" sz="1400" b="0" i="0" u="none" strike="noStrike" kern="1200" cap="none" spc="0" normalizeH="0" baseline="0" noProof="0" err="1">
              <a:ln>
                <a:noFill/>
              </a:ln>
              <a:solidFill>
                <a:srgbClr val="1E1E1E"/>
              </a:solidFill>
              <a:effectLst/>
              <a:uLnTx/>
              <a:uFillTx/>
              <a:latin typeface="Arial" panose="020B0604020202020204"/>
              <a:ea typeface="+mn-ea"/>
              <a:cs typeface="+mn-cs"/>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l="24313" r="24313"/>
          <a:stretch>
            <a:fillRect/>
          </a:stretch>
        </p:blipFill>
        <p:spPr bwMode="auto">
          <a:xfrm>
            <a:off x="5928465" y="0"/>
            <a:ext cx="626353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pecial Investment Facilitation Council (SIFC) - Embassy of Pakistan Amm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1" y="5175398"/>
            <a:ext cx="1020342" cy="1019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78682" y="1524000"/>
            <a:ext cx="9013825" cy="5334000"/>
          </a:xfrm>
          <a:custGeom>
            <a:avLst/>
            <a:gdLst/>
            <a:ahLst/>
            <a:cxnLst/>
            <a:rect l="l" t="t" r="r" b="b"/>
            <a:pathLst>
              <a:path w="9013825" h="5334000">
                <a:moveTo>
                  <a:pt x="0" y="5334000"/>
                </a:moveTo>
                <a:lnTo>
                  <a:pt x="9013317" y="5334000"/>
                </a:lnTo>
                <a:lnTo>
                  <a:pt x="9013317" y="0"/>
                </a:lnTo>
                <a:lnTo>
                  <a:pt x="0" y="0"/>
                </a:lnTo>
                <a:lnTo>
                  <a:pt x="0" y="5334000"/>
                </a:lnTo>
                <a:close/>
              </a:path>
            </a:pathLst>
          </a:custGeom>
          <a:solidFill>
            <a:srgbClr val="F5F5F5"/>
          </a:solidFill>
        </p:spPr>
        <p:txBody>
          <a:bodyPr wrap="square" lIns="0" tIns="0" rIns="0" bIns="0" rtlCol="0"/>
          <a:lstStyle/>
          <a:p>
            <a:endParaRPr/>
          </a:p>
        </p:txBody>
      </p:sp>
      <p:sp>
        <p:nvSpPr>
          <p:cNvPr id="3" name="object 3"/>
          <p:cNvSpPr txBox="1"/>
          <p:nvPr/>
        </p:nvSpPr>
        <p:spPr>
          <a:xfrm>
            <a:off x="0" y="1524000"/>
            <a:ext cx="3178810" cy="5334000"/>
          </a:xfrm>
          <a:prstGeom prst="rect">
            <a:avLst/>
          </a:prstGeom>
        </p:spPr>
        <p:txBody>
          <a:bodyPr vert="horz" wrap="square" lIns="0" tIns="0" rIns="0" bIns="0" rtlCol="0">
            <a:spAutoFit/>
          </a:bodyPr>
          <a:lstStyle/>
          <a:p>
            <a:pPr marL="371475">
              <a:lnSpc>
                <a:spcPct val="100000"/>
              </a:lnSpc>
            </a:pPr>
            <a:r>
              <a:rPr sz="1000" dirty="0">
                <a:solidFill>
                  <a:srgbClr val="1E1E1E"/>
                </a:solidFill>
                <a:latin typeface="Arial"/>
                <a:cs typeface="Arial"/>
              </a:rPr>
              <a:t>1</a:t>
            </a:r>
            <a:endParaRPr sz="1000">
              <a:latin typeface="Arial"/>
              <a:cs typeface="Arial"/>
            </a:endParaRPr>
          </a:p>
        </p:txBody>
      </p:sp>
      <p:sp>
        <p:nvSpPr>
          <p:cNvPr id="4" name="object 4"/>
          <p:cNvSpPr/>
          <p:nvPr/>
        </p:nvSpPr>
        <p:spPr>
          <a:xfrm>
            <a:off x="11692128" y="94488"/>
            <a:ext cx="374903" cy="57302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1524000"/>
            <a:ext cx="3178810" cy="5334000"/>
          </a:xfrm>
          <a:custGeom>
            <a:avLst/>
            <a:gdLst/>
            <a:ahLst/>
            <a:cxnLst/>
            <a:rect l="l" t="t" r="r" b="b"/>
            <a:pathLst>
              <a:path w="3178810" h="5334000">
                <a:moveTo>
                  <a:pt x="0" y="5334000"/>
                </a:moveTo>
                <a:lnTo>
                  <a:pt x="3178683" y="5334000"/>
                </a:lnTo>
                <a:lnTo>
                  <a:pt x="3178683" y="0"/>
                </a:lnTo>
                <a:lnTo>
                  <a:pt x="0" y="0"/>
                </a:lnTo>
                <a:lnTo>
                  <a:pt x="0" y="5334000"/>
                </a:lnTo>
                <a:close/>
              </a:path>
            </a:pathLst>
          </a:custGeom>
          <a:solidFill>
            <a:srgbClr val="F5F5F5"/>
          </a:solidFill>
        </p:spPr>
        <p:txBody>
          <a:bodyPr wrap="square" lIns="0" tIns="0" rIns="0" bIns="0" rtlCol="0"/>
          <a:lstStyle/>
          <a:p>
            <a:endParaRPr/>
          </a:p>
        </p:txBody>
      </p:sp>
      <p:sp>
        <p:nvSpPr>
          <p:cNvPr id="6" name="object 6"/>
          <p:cNvSpPr/>
          <p:nvPr/>
        </p:nvSpPr>
        <p:spPr>
          <a:xfrm>
            <a:off x="0" y="0"/>
            <a:ext cx="12192000" cy="1524000"/>
          </a:xfrm>
          <a:custGeom>
            <a:avLst/>
            <a:gdLst/>
            <a:ahLst/>
            <a:cxnLst/>
            <a:rect l="l" t="t" r="r" b="b"/>
            <a:pathLst>
              <a:path w="12192000" h="1524000">
                <a:moveTo>
                  <a:pt x="0" y="1523619"/>
                </a:moveTo>
                <a:lnTo>
                  <a:pt x="12192000" y="1523619"/>
                </a:lnTo>
                <a:lnTo>
                  <a:pt x="12192000" y="0"/>
                </a:lnTo>
                <a:lnTo>
                  <a:pt x="0" y="0"/>
                </a:lnTo>
                <a:lnTo>
                  <a:pt x="0" y="1523619"/>
                </a:lnTo>
                <a:close/>
              </a:path>
            </a:pathLst>
          </a:custGeom>
          <a:solidFill>
            <a:srgbClr val="FFFFFF"/>
          </a:solidFill>
        </p:spPr>
        <p:txBody>
          <a:bodyPr wrap="square" lIns="0" tIns="0" rIns="0" bIns="0" rtlCol="0"/>
          <a:lstStyle/>
          <a:p>
            <a:endParaRPr/>
          </a:p>
        </p:txBody>
      </p:sp>
      <p:sp>
        <p:nvSpPr>
          <p:cNvPr id="7" name="object 7"/>
          <p:cNvSpPr/>
          <p:nvPr/>
        </p:nvSpPr>
        <p:spPr>
          <a:xfrm>
            <a:off x="381000" y="4145279"/>
            <a:ext cx="11603990" cy="2032635"/>
          </a:xfrm>
          <a:custGeom>
            <a:avLst/>
            <a:gdLst/>
            <a:ahLst/>
            <a:cxnLst/>
            <a:rect l="l" t="t" r="r" b="b"/>
            <a:pathLst>
              <a:path w="11603990" h="2032635">
                <a:moveTo>
                  <a:pt x="0" y="2032508"/>
                </a:moveTo>
                <a:lnTo>
                  <a:pt x="11603609" y="2032508"/>
                </a:lnTo>
                <a:lnTo>
                  <a:pt x="11603609" y="0"/>
                </a:lnTo>
                <a:lnTo>
                  <a:pt x="0" y="0"/>
                </a:lnTo>
                <a:lnTo>
                  <a:pt x="0" y="2032508"/>
                </a:lnTo>
                <a:close/>
              </a:path>
            </a:pathLst>
          </a:custGeom>
          <a:solidFill>
            <a:srgbClr val="D9D9D9"/>
          </a:solidFill>
        </p:spPr>
        <p:txBody>
          <a:bodyPr wrap="square" lIns="0" tIns="0" rIns="0" bIns="0" rtlCol="0"/>
          <a:lstStyle/>
          <a:p>
            <a:endParaRPr/>
          </a:p>
        </p:txBody>
      </p:sp>
      <p:sp>
        <p:nvSpPr>
          <p:cNvPr id="8" name="object 8"/>
          <p:cNvSpPr txBox="1">
            <a:spLocks noGrp="1"/>
          </p:cNvSpPr>
          <p:nvPr>
            <p:ph type="title"/>
          </p:nvPr>
        </p:nvSpPr>
        <p:spPr>
          <a:xfrm>
            <a:off x="368300" y="378235"/>
            <a:ext cx="11455400" cy="984885"/>
          </a:xfrm>
          <a:prstGeom prst="rect">
            <a:avLst/>
          </a:prstGeom>
        </p:spPr>
        <p:txBody>
          <a:bodyPr vert="horz" wrap="square" lIns="0" tIns="0" rIns="0" bIns="0" rtlCol="0">
            <a:spAutoFit/>
          </a:bodyPr>
          <a:lstStyle/>
          <a:p>
            <a:pPr marL="12065">
              <a:lnSpc>
                <a:spcPct val="100000"/>
              </a:lnSpc>
            </a:pPr>
            <a:r>
              <a:rPr sz="3200" b="1" spc="20" dirty="0">
                <a:solidFill>
                  <a:srgbClr val="005C2E"/>
                </a:solidFill>
                <a:latin typeface="SimSun" panose="02010600030101010101" pitchFamily="2" charset="-122"/>
                <a:ea typeface="SimSun" panose="02010600030101010101" pitchFamily="2" charset="-122"/>
                <a:cs typeface="MS Gothic"/>
              </a:rPr>
              <a:t>巴基</a:t>
            </a:r>
            <a:r>
              <a:rPr sz="3200" b="1" dirty="0">
                <a:solidFill>
                  <a:srgbClr val="005C2E"/>
                </a:solidFill>
                <a:latin typeface="SimSun" panose="02010600030101010101" pitchFamily="2" charset="-122"/>
                <a:ea typeface="SimSun" panose="02010600030101010101" pitchFamily="2" charset="-122"/>
                <a:cs typeface="MS Gothic"/>
              </a:rPr>
              <a:t>斯坦</a:t>
            </a:r>
            <a:r>
              <a:rPr sz="3200" b="1" spc="-20" dirty="0">
                <a:solidFill>
                  <a:srgbClr val="005C2E"/>
                </a:solidFill>
                <a:latin typeface="SimSun" panose="02010600030101010101" pitchFamily="2" charset="-122"/>
                <a:ea typeface="SimSun" panose="02010600030101010101" pitchFamily="2" charset="-122"/>
                <a:cs typeface="MS Gothic"/>
              </a:rPr>
              <a:t>近</a:t>
            </a:r>
            <a:r>
              <a:rPr sz="3200" b="1" spc="-5" dirty="0">
                <a:solidFill>
                  <a:srgbClr val="005C2E"/>
                </a:solidFill>
                <a:latin typeface="SimSun" panose="02010600030101010101" pitchFamily="2" charset="-122"/>
                <a:ea typeface="SimSun" panose="02010600030101010101" pitchFamily="2" charset="-122"/>
                <a:cs typeface="MS Gothic"/>
              </a:rPr>
              <a:t>期</a:t>
            </a:r>
            <a:r>
              <a:rPr sz="3200" b="1" dirty="0">
                <a:solidFill>
                  <a:srgbClr val="005C2E"/>
                </a:solidFill>
                <a:latin typeface="SimSun" panose="02010600030101010101" pitchFamily="2" charset="-122"/>
                <a:ea typeface="SimSun" panose="02010600030101010101" pitchFamily="2" charset="-122"/>
                <a:cs typeface="MS Gothic"/>
              </a:rPr>
              <a:t>改</a:t>
            </a:r>
            <a:r>
              <a:rPr sz="3200" b="1" spc="-20" dirty="0">
                <a:solidFill>
                  <a:srgbClr val="005C2E"/>
                </a:solidFill>
                <a:latin typeface="SimSun" panose="02010600030101010101" pitchFamily="2" charset="-122"/>
                <a:ea typeface="SimSun" panose="02010600030101010101" pitchFamily="2" charset="-122"/>
                <a:cs typeface="MS Gothic"/>
              </a:rPr>
              <a:t>革</a:t>
            </a:r>
            <a:r>
              <a:rPr sz="3200" b="1" spc="10" dirty="0">
                <a:solidFill>
                  <a:srgbClr val="005C2E"/>
                </a:solidFill>
                <a:latin typeface="SimSun" panose="02010600030101010101" pitchFamily="2" charset="-122"/>
                <a:ea typeface="SimSun" panose="02010600030101010101" pitchFamily="2" charset="-122"/>
                <a:cs typeface="MS Gothic"/>
              </a:rPr>
              <a:t>的</a:t>
            </a:r>
            <a:r>
              <a:rPr sz="3200" b="1" spc="-25" dirty="0">
                <a:solidFill>
                  <a:srgbClr val="005C2E"/>
                </a:solidFill>
                <a:latin typeface="SimSun" panose="02010600030101010101" pitchFamily="2" charset="-122"/>
                <a:ea typeface="SimSun" panose="02010600030101010101" pitchFamily="2" charset="-122"/>
                <a:cs typeface="Microsoft JhengHei"/>
              </a:rPr>
              <a:t>经济和充满活力且才华横溢的人</a:t>
            </a:r>
            <a:r>
              <a:rPr sz="3200" b="1" spc="-15" dirty="0">
                <a:solidFill>
                  <a:srgbClr val="005C2E"/>
                </a:solidFill>
                <a:latin typeface="SimSun" panose="02010600030101010101" pitchFamily="2" charset="-122"/>
                <a:ea typeface="SimSun" panose="02010600030101010101" pitchFamily="2" charset="-122"/>
                <a:cs typeface="Microsoft JhengHei"/>
              </a:rPr>
              <a:t>口</a:t>
            </a:r>
            <a:r>
              <a:rPr sz="3200" b="1" spc="25" dirty="0">
                <a:solidFill>
                  <a:srgbClr val="005C2E"/>
                </a:solidFill>
                <a:latin typeface="SimSun" panose="02010600030101010101" pitchFamily="2" charset="-122"/>
                <a:ea typeface="SimSun" panose="02010600030101010101" pitchFamily="2" charset="-122"/>
                <a:cs typeface="MS Gothic"/>
              </a:rPr>
              <a:t>，</a:t>
            </a:r>
            <a:r>
              <a:rPr sz="3200" b="1" dirty="0">
                <a:solidFill>
                  <a:srgbClr val="005C2E"/>
                </a:solidFill>
                <a:latin typeface="SimSun" panose="02010600030101010101" pitchFamily="2" charset="-122"/>
                <a:ea typeface="SimSun" panose="02010600030101010101" pitchFamily="2" charset="-122"/>
                <a:cs typeface="MS Gothic"/>
              </a:rPr>
              <a:t>增</a:t>
            </a:r>
            <a:r>
              <a:rPr sz="3200" b="1" spc="-25" dirty="0">
                <a:solidFill>
                  <a:srgbClr val="005C2E"/>
                </a:solidFill>
                <a:latin typeface="SimSun" panose="02010600030101010101" pitchFamily="2" charset="-122"/>
                <a:ea typeface="SimSun" panose="02010600030101010101" pitchFamily="2" charset="-122"/>
                <a:cs typeface="Malgun Gothic"/>
              </a:rPr>
              <a:t>强了</a:t>
            </a:r>
            <a:r>
              <a:rPr sz="3200" b="1" spc="-20" dirty="0">
                <a:solidFill>
                  <a:srgbClr val="005C2E"/>
                </a:solidFill>
                <a:latin typeface="SimSun" panose="02010600030101010101" pitchFamily="2" charset="-122"/>
                <a:ea typeface="SimSun" panose="02010600030101010101" pitchFamily="2" charset="-122"/>
                <a:cs typeface="Microsoft JhengHei"/>
              </a:rPr>
              <a:t>该国作为投资目的地的吸引力</a:t>
            </a:r>
          </a:p>
        </p:txBody>
      </p:sp>
      <p:sp>
        <p:nvSpPr>
          <p:cNvPr id="9" name="object 9"/>
          <p:cNvSpPr txBox="1"/>
          <p:nvPr/>
        </p:nvSpPr>
        <p:spPr>
          <a:xfrm>
            <a:off x="381000" y="1594103"/>
            <a:ext cx="11603990" cy="307777"/>
          </a:xfrm>
          <a:prstGeom prst="rect">
            <a:avLst/>
          </a:prstGeom>
          <a:solidFill>
            <a:srgbClr val="005C2E"/>
          </a:solidFill>
        </p:spPr>
        <p:txBody>
          <a:bodyPr vert="horz" wrap="square" lIns="0" tIns="0" rIns="0" bIns="0" rtlCol="0">
            <a:spAutoFit/>
          </a:bodyPr>
          <a:lstStyle/>
          <a:p>
            <a:pPr marL="6350" algn="ctr">
              <a:lnSpc>
                <a:spcPct val="100000"/>
              </a:lnSpc>
            </a:pPr>
            <a:r>
              <a:rPr sz="2000" b="1" dirty="0">
                <a:solidFill>
                  <a:srgbClr val="FFFFFF"/>
                </a:solidFill>
                <a:latin typeface="SimSun"/>
                <a:cs typeface="SimSun"/>
              </a:rPr>
              <a:t>巴基斯坦价值主张</a:t>
            </a:r>
            <a:endParaRPr sz="2000" b="1" dirty="0">
              <a:latin typeface="SimSun"/>
              <a:cs typeface="SimSun"/>
            </a:endParaRPr>
          </a:p>
        </p:txBody>
      </p:sp>
      <p:sp>
        <p:nvSpPr>
          <p:cNvPr id="10" name="object 10"/>
          <p:cNvSpPr txBox="1"/>
          <p:nvPr/>
        </p:nvSpPr>
        <p:spPr>
          <a:xfrm>
            <a:off x="475796" y="4281039"/>
            <a:ext cx="1537666" cy="553998"/>
          </a:xfrm>
          <a:prstGeom prst="rect">
            <a:avLst/>
          </a:prstGeom>
        </p:spPr>
        <p:txBody>
          <a:bodyPr vert="horz" wrap="square" lIns="0" tIns="0" rIns="0" bIns="0" rtlCol="0">
            <a:spAutoFit/>
          </a:bodyPr>
          <a:lstStyle/>
          <a:p>
            <a:pPr marL="12700" marR="5080"/>
            <a:r>
              <a:rPr b="1" spc="-15" dirty="0">
                <a:solidFill>
                  <a:srgbClr val="1E1E1E"/>
                </a:solidFill>
                <a:latin typeface="SimSun"/>
                <a:cs typeface="SimSun"/>
              </a:rPr>
              <a:t>充满活力的人 口结构和人才</a:t>
            </a:r>
            <a:endParaRPr b="1" dirty="0">
              <a:latin typeface="SimSun"/>
              <a:cs typeface="SimSun"/>
            </a:endParaRPr>
          </a:p>
        </p:txBody>
      </p:sp>
      <p:sp>
        <p:nvSpPr>
          <p:cNvPr id="11" name="object 11"/>
          <p:cNvSpPr/>
          <p:nvPr/>
        </p:nvSpPr>
        <p:spPr>
          <a:xfrm>
            <a:off x="2109216" y="4206240"/>
            <a:ext cx="2395220" cy="1911350"/>
          </a:xfrm>
          <a:custGeom>
            <a:avLst/>
            <a:gdLst/>
            <a:ahLst/>
            <a:cxnLst/>
            <a:rect l="l" t="t" r="r" b="b"/>
            <a:pathLst>
              <a:path w="2395220" h="1911350">
                <a:moveTo>
                  <a:pt x="0" y="1910969"/>
                </a:moveTo>
                <a:lnTo>
                  <a:pt x="2395220" y="1910969"/>
                </a:lnTo>
                <a:lnTo>
                  <a:pt x="2395220" y="0"/>
                </a:lnTo>
                <a:lnTo>
                  <a:pt x="0" y="0"/>
                </a:lnTo>
                <a:lnTo>
                  <a:pt x="0" y="1910969"/>
                </a:lnTo>
                <a:close/>
              </a:path>
            </a:pathLst>
          </a:custGeom>
          <a:solidFill>
            <a:srgbClr val="FFFFFF"/>
          </a:solidFill>
        </p:spPr>
        <p:txBody>
          <a:bodyPr wrap="square" lIns="0" tIns="0" rIns="0" bIns="0" rtlCol="0"/>
          <a:lstStyle/>
          <a:p>
            <a:endParaRPr/>
          </a:p>
        </p:txBody>
      </p:sp>
      <p:sp>
        <p:nvSpPr>
          <p:cNvPr id="12" name="object 12"/>
          <p:cNvSpPr txBox="1"/>
          <p:nvPr/>
        </p:nvSpPr>
        <p:spPr>
          <a:xfrm>
            <a:off x="2606420" y="4353020"/>
            <a:ext cx="1415415" cy="672172"/>
          </a:xfrm>
          <a:prstGeom prst="rect">
            <a:avLst/>
          </a:prstGeom>
        </p:spPr>
        <p:txBody>
          <a:bodyPr vert="horz" wrap="square" lIns="0" tIns="0" rIns="0" bIns="0" rtlCol="0">
            <a:spAutoFit/>
          </a:bodyPr>
          <a:lstStyle/>
          <a:p>
            <a:pPr marL="472440" marR="5080" indent="-460375" algn="ctr">
              <a:lnSpc>
                <a:spcPct val="111700"/>
              </a:lnSpc>
            </a:pPr>
            <a:r>
              <a:rPr sz="1400" b="1" spc="-20" dirty="0">
                <a:solidFill>
                  <a:srgbClr val="005C2E"/>
                </a:solidFill>
                <a:latin typeface="Arial"/>
                <a:cs typeface="Arial"/>
              </a:rPr>
              <a:t>2.55</a:t>
            </a:r>
            <a:r>
              <a:rPr sz="1400" b="1" spc="-20" dirty="0">
                <a:solidFill>
                  <a:srgbClr val="005C2E"/>
                </a:solidFill>
                <a:latin typeface="SimSun" panose="02010600030101010101" pitchFamily="2" charset="-122"/>
                <a:ea typeface="SimSun" panose="02010600030101010101" pitchFamily="2" charset="-122"/>
                <a:cs typeface="Arial"/>
              </a:rPr>
              <a:t>亿</a:t>
            </a:r>
            <a:r>
              <a:rPr sz="1400" spc="-120" dirty="0">
                <a:solidFill>
                  <a:srgbClr val="1E1E1E"/>
                </a:solidFill>
                <a:latin typeface="SimSun"/>
                <a:cs typeface="SimSun"/>
              </a:rPr>
              <a:t> </a:t>
            </a:r>
            <a:endParaRPr lang="en-US" sz="1400" spc="-120" dirty="0">
              <a:solidFill>
                <a:srgbClr val="1E1E1E"/>
              </a:solidFill>
              <a:latin typeface="SimSun"/>
              <a:cs typeface="SimSun"/>
            </a:endParaRPr>
          </a:p>
          <a:p>
            <a:pPr marL="472440" marR="5080" indent="-460375"/>
            <a:r>
              <a:rPr sz="1400" spc="-50" dirty="0" err="1">
                <a:solidFill>
                  <a:srgbClr val="1E1E1E"/>
                </a:solidFill>
                <a:latin typeface="SimSun"/>
                <a:cs typeface="SimSun"/>
              </a:rPr>
              <a:t>人口庞大且不</a:t>
            </a:r>
            <a:r>
              <a:rPr sz="1400" dirty="0" err="1">
                <a:solidFill>
                  <a:srgbClr val="1E1E1E"/>
                </a:solidFill>
                <a:latin typeface="SimSun"/>
                <a:cs typeface="SimSun"/>
              </a:rPr>
              <a:t>断</a:t>
            </a:r>
            <a:endParaRPr lang="en-US" sz="1400" dirty="0">
              <a:solidFill>
                <a:srgbClr val="1E1E1E"/>
              </a:solidFill>
              <a:latin typeface="SimSun"/>
              <a:cs typeface="SimSun"/>
            </a:endParaRPr>
          </a:p>
          <a:p>
            <a:pPr marL="472440" marR="5080" indent="-460375" algn="ctr"/>
            <a:r>
              <a:rPr sz="1400" dirty="0">
                <a:solidFill>
                  <a:srgbClr val="1E1E1E"/>
                </a:solidFill>
                <a:latin typeface="SimSun"/>
                <a:cs typeface="SimSun"/>
              </a:rPr>
              <a:t>增长</a:t>
            </a:r>
            <a:r>
              <a:rPr sz="1400" spc="-15" baseline="24305" dirty="0">
                <a:solidFill>
                  <a:srgbClr val="1E1E1E"/>
                </a:solidFill>
                <a:latin typeface="SimSun"/>
                <a:cs typeface="SimSun"/>
              </a:rPr>
              <a:t>7</a:t>
            </a:r>
            <a:endParaRPr sz="1400" baseline="24305" dirty="0">
              <a:latin typeface="SimSun"/>
              <a:cs typeface="SimSun"/>
            </a:endParaRPr>
          </a:p>
        </p:txBody>
      </p:sp>
      <p:sp>
        <p:nvSpPr>
          <p:cNvPr id="13" name="object 13"/>
          <p:cNvSpPr/>
          <p:nvPr/>
        </p:nvSpPr>
        <p:spPr>
          <a:xfrm>
            <a:off x="4584191" y="4206240"/>
            <a:ext cx="2398395" cy="1911350"/>
          </a:xfrm>
          <a:custGeom>
            <a:avLst/>
            <a:gdLst/>
            <a:ahLst/>
            <a:cxnLst/>
            <a:rect l="l" t="t" r="r" b="b"/>
            <a:pathLst>
              <a:path w="2398395" h="1911350">
                <a:moveTo>
                  <a:pt x="0" y="1910969"/>
                </a:moveTo>
                <a:lnTo>
                  <a:pt x="2398267" y="1910969"/>
                </a:lnTo>
                <a:lnTo>
                  <a:pt x="2398267" y="0"/>
                </a:lnTo>
                <a:lnTo>
                  <a:pt x="0" y="0"/>
                </a:lnTo>
                <a:lnTo>
                  <a:pt x="0" y="1910969"/>
                </a:lnTo>
                <a:close/>
              </a:path>
            </a:pathLst>
          </a:custGeom>
          <a:solidFill>
            <a:srgbClr val="FFFFFF"/>
          </a:solidFill>
        </p:spPr>
        <p:txBody>
          <a:bodyPr wrap="square" lIns="0" tIns="0" rIns="0" bIns="0" rtlCol="0"/>
          <a:lstStyle/>
          <a:p>
            <a:endParaRPr/>
          </a:p>
        </p:txBody>
      </p:sp>
      <p:sp>
        <p:nvSpPr>
          <p:cNvPr id="14" name="object 14"/>
          <p:cNvSpPr txBox="1"/>
          <p:nvPr/>
        </p:nvSpPr>
        <p:spPr>
          <a:xfrm>
            <a:off x="5287771" y="4378785"/>
            <a:ext cx="1009015" cy="697627"/>
          </a:xfrm>
          <a:prstGeom prst="rect">
            <a:avLst/>
          </a:prstGeom>
        </p:spPr>
        <p:txBody>
          <a:bodyPr vert="horz" wrap="square" lIns="0" tIns="0" rIns="0" bIns="0" rtlCol="0">
            <a:spAutoFit/>
          </a:bodyPr>
          <a:lstStyle/>
          <a:p>
            <a:pPr algn="ctr">
              <a:lnSpc>
                <a:spcPct val="100000"/>
              </a:lnSpc>
            </a:pPr>
            <a:r>
              <a:rPr sz="1400" b="1" spc="-20" dirty="0">
                <a:solidFill>
                  <a:srgbClr val="005C2E"/>
                </a:solidFill>
                <a:latin typeface="Arial"/>
                <a:cs typeface="Arial"/>
              </a:rPr>
              <a:t>64%</a:t>
            </a:r>
          </a:p>
          <a:p>
            <a:pPr algn="ctr">
              <a:lnSpc>
                <a:spcPct val="100000"/>
              </a:lnSpc>
              <a:spcBef>
                <a:spcPts val="405"/>
              </a:spcBef>
            </a:pPr>
            <a:r>
              <a:rPr sz="1400" spc="5" dirty="0">
                <a:solidFill>
                  <a:srgbClr val="1E1E1E"/>
                </a:solidFill>
                <a:latin typeface="Arial"/>
                <a:cs typeface="Arial"/>
              </a:rPr>
              <a:t>3</a:t>
            </a:r>
            <a:r>
              <a:rPr sz="1400" dirty="0">
                <a:solidFill>
                  <a:srgbClr val="1E1E1E"/>
                </a:solidFill>
                <a:latin typeface="Arial"/>
                <a:cs typeface="Arial"/>
              </a:rPr>
              <a:t>0</a:t>
            </a:r>
            <a:r>
              <a:rPr sz="1400" dirty="0">
                <a:solidFill>
                  <a:srgbClr val="1E1E1E"/>
                </a:solidFill>
                <a:latin typeface="SimSun"/>
                <a:cs typeface="SimSun"/>
              </a:rPr>
              <a:t>岁以下人口</a:t>
            </a:r>
            <a:r>
              <a:rPr sz="1400" spc="-7" baseline="24305" dirty="0">
                <a:solidFill>
                  <a:srgbClr val="1E1E1E"/>
                </a:solidFill>
                <a:latin typeface="SimSun"/>
                <a:cs typeface="SimSun"/>
              </a:rPr>
              <a:t>7</a:t>
            </a:r>
            <a:endParaRPr sz="1400" baseline="24305" dirty="0">
              <a:latin typeface="SimSun"/>
              <a:cs typeface="SimSun"/>
            </a:endParaRPr>
          </a:p>
        </p:txBody>
      </p:sp>
      <p:sp>
        <p:nvSpPr>
          <p:cNvPr id="15" name="object 15"/>
          <p:cNvSpPr/>
          <p:nvPr/>
        </p:nvSpPr>
        <p:spPr>
          <a:xfrm>
            <a:off x="7062216" y="4206240"/>
            <a:ext cx="2395220" cy="1911350"/>
          </a:xfrm>
          <a:custGeom>
            <a:avLst/>
            <a:gdLst/>
            <a:ahLst/>
            <a:cxnLst/>
            <a:rect l="l" t="t" r="r" b="b"/>
            <a:pathLst>
              <a:path w="2395220" h="1911350">
                <a:moveTo>
                  <a:pt x="0" y="1910969"/>
                </a:moveTo>
                <a:lnTo>
                  <a:pt x="2395220" y="1910969"/>
                </a:lnTo>
                <a:lnTo>
                  <a:pt x="2395220" y="0"/>
                </a:lnTo>
                <a:lnTo>
                  <a:pt x="0" y="0"/>
                </a:lnTo>
                <a:lnTo>
                  <a:pt x="0" y="1910969"/>
                </a:lnTo>
                <a:close/>
              </a:path>
            </a:pathLst>
          </a:custGeom>
          <a:solidFill>
            <a:srgbClr val="FFFFFF"/>
          </a:solidFill>
        </p:spPr>
        <p:txBody>
          <a:bodyPr wrap="square" lIns="0" tIns="0" rIns="0" bIns="0" rtlCol="0"/>
          <a:lstStyle/>
          <a:p>
            <a:endParaRPr/>
          </a:p>
        </p:txBody>
      </p:sp>
      <p:sp>
        <p:nvSpPr>
          <p:cNvPr id="16" name="object 16"/>
          <p:cNvSpPr txBox="1"/>
          <p:nvPr/>
        </p:nvSpPr>
        <p:spPr>
          <a:xfrm>
            <a:off x="7500873" y="4377531"/>
            <a:ext cx="1497965" cy="646331"/>
          </a:xfrm>
          <a:prstGeom prst="rect">
            <a:avLst/>
          </a:prstGeom>
        </p:spPr>
        <p:txBody>
          <a:bodyPr vert="horz" wrap="square" lIns="0" tIns="0" rIns="0" bIns="0" rtlCol="0">
            <a:spAutoFit/>
          </a:bodyPr>
          <a:lstStyle/>
          <a:p>
            <a:pPr marL="12700" algn="ctr">
              <a:lnSpc>
                <a:spcPct val="100000"/>
              </a:lnSpc>
            </a:pPr>
            <a:r>
              <a:rPr sz="1400" spc="-15" dirty="0" err="1">
                <a:solidFill>
                  <a:srgbClr val="1E1E1E"/>
                </a:solidFill>
                <a:latin typeface="SimSun"/>
                <a:cs typeface="SimSun"/>
              </a:rPr>
              <a:t>全球第</a:t>
            </a:r>
            <a:endParaRPr lang="en-US" sz="1400" spc="-15" dirty="0">
              <a:solidFill>
                <a:srgbClr val="1E1E1E"/>
              </a:solidFill>
              <a:latin typeface="SimSun"/>
              <a:cs typeface="SimSun"/>
            </a:endParaRPr>
          </a:p>
          <a:p>
            <a:pPr marL="12700" algn="ctr">
              <a:lnSpc>
                <a:spcPct val="100000"/>
              </a:lnSpc>
            </a:pPr>
            <a:r>
              <a:rPr sz="1400" b="1" spc="-20" dirty="0" err="1">
                <a:solidFill>
                  <a:srgbClr val="005C2E"/>
                </a:solidFill>
                <a:latin typeface="SimSun" panose="02010600030101010101" pitchFamily="2" charset="-122"/>
                <a:ea typeface="SimSun" panose="02010600030101010101" pitchFamily="2" charset="-122"/>
                <a:cs typeface="Arial"/>
              </a:rPr>
              <a:t>七大</a:t>
            </a:r>
            <a:endParaRPr lang="en-US" sz="1400" b="1" spc="-20" dirty="0">
              <a:solidFill>
                <a:srgbClr val="005C2E"/>
              </a:solidFill>
              <a:latin typeface="SimSun" panose="02010600030101010101" pitchFamily="2" charset="-122"/>
              <a:ea typeface="SimSun" panose="02010600030101010101" pitchFamily="2" charset="-122"/>
              <a:cs typeface="Arial"/>
            </a:endParaRPr>
          </a:p>
          <a:p>
            <a:pPr marL="12700" algn="ctr">
              <a:lnSpc>
                <a:spcPct val="100000"/>
              </a:lnSpc>
            </a:pPr>
            <a:r>
              <a:rPr sz="1400" spc="-15" dirty="0">
                <a:solidFill>
                  <a:srgbClr val="1E1E1E"/>
                </a:solidFill>
                <a:latin typeface="SimSun"/>
                <a:cs typeface="SimSun"/>
              </a:rPr>
              <a:t>劳动力</a:t>
            </a:r>
            <a:r>
              <a:rPr sz="1400" baseline="24691" dirty="0">
                <a:solidFill>
                  <a:srgbClr val="1E1E1E"/>
                </a:solidFill>
                <a:latin typeface="SimSun"/>
                <a:cs typeface="SimSun"/>
              </a:rPr>
              <a:t>8</a:t>
            </a:r>
            <a:endParaRPr sz="1400" baseline="24691" dirty="0">
              <a:latin typeface="SimSun"/>
              <a:cs typeface="SimSun"/>
            </a:endParaRPr>
          </a:p>
        </p:txBody>
      </p:sp>
      <p:sp>
        <p:nvSpPr>
          <p:cNvPr id="17" name="object 17"/>
          <p:cNvSpPr/>
          <p:nvPr/>
        </p:nvSpPr>
        <p:spPr>
          <a:xfrm>
            <a:off x="9537192" y="4206240"/>
            <a:ext cx="2398395" cy="1911350"/>
          </a:xfrm>
          <a:custGeom>
            <a:avLst/>
            <a:gdLst/>
            <a:ahLst/>
            <a:cxnLst/>
            <a:rect l="l" t="t" r="r" b="b"/>
            <a:pathLst>
              <a:path w="2398395" h="1911350">
                <a:moveTo>
                  <a:pt x="0" y="1910969"/>
                </a:moveTo>
                <a:lnTo>
                  <a:pt x="2398268" y="1910969"/>
                </a:lnTo>
                <a:lnTo>
                  <a:pt x="2398268" y="0"/>
                </a:lnTo>
                <a:lnTo>
                  <a:pt x="0" y="0"/>
                </a:lnTo>
                <a:lnTo>
                  <a:pt x="0" y="1910969"/>
                </a:lnTo>
                <a:close/>
              </a:path>
            </a:pathLst>
          </a:custGeom>
          <a:solidFill>
            <a:srgbClr val="FFFFFF"/>
          </a:solidFill>
        </p:spPr>
        <p:txBody>
          <a:bodyPr wrap="square" lIns="0" tIns="0" rIns="0" bIns="0" rtlCol="0"/>
          <a:lstStyle/>
          <a:p>
            <a:endParaRPr/>
          </a:p>
        </p:txBody>
      </p:sp>
      <p:sp>
        <p:nvSpPr>
          <p:cNvPr id="18" name="object 18"/>
          <p:cNvSpPr txBox="1"/>
          <p:nvPr/>
        </p:nvSpPr>
        <p:spPr>
          <a:xfrm>
            <a:off x="9868281" y="4368894"/>
            <a:ext cx="1692783" cy="646331"/>
          </a:xfrm>
          <a:prstGeom prst="rect">
            <a:avLst/>
          </a:prstGeom>
        </p:spPr>
        <p:txBody>
          <a:bodyPr vert="horz" wrap="square" lIns="0" tIns="0" rIns="0" bIns="0" rtlCol="0">
            <a:spAutoFit/>
          </a:bodyPr>
          <a:lstStyle/>
          <a:p>
            <a:pPr marL="12700" algn="ctr">
              <a:lnSpc>
                <a:spcPct val="100000"/>
              </a:lnSpc>
            </a:pPr>
            <a:r>
              <a:rPr sz="1400" dirty="0" err="1">
                <a:solidFill>
                  <a:srgbClr val="1E1E1E"/>
                </a:solidFill>
                <a:latin typeface="SimSun"/>
                <a:cs typeface="SimSun"/>
              </a:rPr>
              <a:t>每年有</a:t>
            </a:r>
            <a:endParaRPr lang="en-US" sz="1400" dirty="0">
              <a:solidFill>
                <a:srgbClr val="1E1E1E"/>
              </a:solidFill>
              <a:latin typeface="SimSun"/>
              <a:cs typeface="SimSun"/>
            </a:endParaRPr>
          </a:p>
          <a:p>
            <a:pPr marL="12700" algn="ctr">
              <a:lnSpc>
                <a:spcPct val="100000"/>
              </a:lnSpc>
            </a:pPr>
            <a:r>
              <a:rPr sz="1400" b="1" spc="-20" dirty="0">
                <a:solidFill>
                  <a:srgbClr val="005C2E"/>
                </a:solidFill>
                <a:latin typeface="Arial"/>
                <a:cs typeface="Arial"/>
              </a:rPr>
              <a:t>200</a:t>
            </a:r>
            <a:r>
              <a:rPr sz="1400" b="1" spc="-20" dirty="0">
                <a:solidFill>
                  <a:srgbClr val="005C2E"/>
                </a:solidFill>
                <a:latin typeface="SimSun" panose="02010600030101010101" pitchFamily="2" charset="-122"/>
                <a:ea typeface="SimSun" panose="02010600030101010101" pitchFamily="2" charset="-122"/>
                <a:cs typeface="Arial"/>
              </a:rPr>
              <a:t>万</a:t>
            </a:r>
            <a:endParaRPr lang="en-US" sz="1400" b="1" spc="-20" dirty="0">
              <a:solidFill>
                <a:srgbClr val="005C2E"/>
              </a:solidFill>
              <a:latin typeface="SimSun" panose="02010600030101010101" pitchFamily="2" charset="-122"/>
              <a:ea typeface="SimSun" panose="02010600030101010101" pitchFamily="2" charset="-122"/>
              <a:cs typeface="Arial"/>
            </a:endParaRPr>
          </a:p>
          <a:p>
            <a:pPr marL="12700" algn="ctr">
              <a:lnSpc>
                <a:spcPct val="100000"/>
              </a:lnSpc>
            </a:pPr>
            <a:r>
              <a:rPr sz="1400" dirty="0">
                <a:solidFill>
                  <a:srgbClr val="1E1E1E"/>
                </a:solidFill>
                <a:latin typeface="SimSun"/>
                <a:cs typeface="SimSun"/>
              </a:rPr>
              <a:t>大学生入学</a:t>
            </a:r>
            <a:r>
              <a:rPr sz="1200" spc="-7" baseline="24305" dirty="0">
                <a:solidFill>
                  <a:srgbClr val="1E1E1E"/>
                </a:solidFill>
                <a:latin typeface="SimSun"/>
                <a:cs typeface="SimSun"/>
              </a:rPr>
              <a:t>9</a:t>
            </a:r>
            <a:endParaRPr sz="1200" baseline="24305" dirty="0">
              <a:latin typeface="SimSun"/>
              <a:cs typeface="SimSun"/>
            </a:endParaRPr>
          </a:p>
        </p:txBody>
      </p:sp>
      <p:sp>
        <p:nvSpPr>
          <p:cNvPr id="19" name="object 19"/>
          <p:cNvSpPr/>
          <p:nvPr/>
        </p:nvSpPr>
        <p:spPr>
          <a:xfrm>
            <a:off x="1516633" y="5646546"/>
            <a:ext cx="146050" cy="229870"/>
          </a:xfrm>
          <a:custGeom>
            <a:avLst/>
            <a:gdLst/>
            <a:ahLst/>
            <a:cxnLst/>
            <a:rect l="l" t="t" r="r" b="b"/>
            <a:pathLst>
              <a:path w="146050" h="229870">
                <a:moveTo>
                  <a:pt x="95884" y="0"/>
                </a:moveTo>
                <a:lnTo>
                  <a:pt x="0" y="0"/>
                </a:lnTo>
                <a:lnTo>
                  <a:pt x="39496" y="229425"/>
                </a:lnTo>
                <a:lnTo>
                  <a:pt x="100329" y="229425"/>
                </a:lnTo>
                <a:lnTo>
                  <a:pt x="82549" y="127431"/>
                </a:lnTo>
                <a:lnTo>
                  <a:pt x="145668" y="127431"/>
                </a:lnTo>
                <a:lnTo>
                  <a:pt x="95884" y="0"/>
                </a:lnTo>
                <a:close/>
              </a:path>
            </a:pathLst>
          </a:custGeom>
          <a:solidFill>
            <a:srgbClr val="005C2E"/>
          </a:solidFill>
        </p:spPr>
        <p:txBody>
          <a:bodyPr wrap="square" lIns="0" tIns="0" rIns="0" bIns="0" rtlCol="0"/>
          <a:lstStyle/>
          <a:p>
            <a:endParaRPr/>
          </a:p>
        </p:txBody>
      </p:sp>
      <p:sp>
        <p:nvSpPr>
          <p:cNvPr id="20" name="object 20"/>
          <p:cNvSpPr/>
          <p:nvPr/>
        </p:nvSpPr>
        <p:spPr>
          <a:xfrm>
            <a:off x="1599183" y="5773978"/>
            <a:ext cx="97790" cy="102235"/>
          </a:xfrm>
          <a:custGeom>
            <a:avLst/>
            <a:gdLst/>
            <a:ahLst/>
            <a:cxnLst/>
            <a:rect l="l" t="t" r="r" b="b"/>
            <a:pathLst>
              <a:path w="97789" h="102235">
                <a:moveTo>
                  <a:pt x="63118" y="0"/>
                </a:moveTo>
                <a:lnTo>
                  <a:pt x="0" y="0"/>
                </a:lnTo>
                <a:lnTo>
                  <a:pt x="39877" y="101993"/>
                </a:lnTo>
                <a:lnTo>
                  <a:pt x="41909" y="101993"/>
                </a:lnTo>
                <a:lnTo>
                  <a:pt x="97789" y="89039"/>
                </a:lnTo>
                <a:lnTo>
                  <a:pt x="63118" y="0"/>
                </a:lnTo>
                <a:close/>
              </a:path>
            </a:pathLst>
          </a:custGeom>
          <a:solidFill>
            <a:srgbClr val="005C2E"/>
          </a:solidFill>
        </p:spPr>
        <p:txBody>
          <a:bodyPr wrap="square" lIns="0" tIns="0" rIns="0" bIns="0" rtlCol="0"/>
          <a:lstStyle/>
          <a:p>
            <a:endParaRPr/>
          </a:p>
        </p:txBody>
      </p:sp>
      <p:sp>
        <p:nvSpPr>
          <p:cNvPr id="21" name="object 21"/>
          <p:cNvSpPr/>
          <p:nvPr/>
        </p:nvSpPr>
        <p:spPr>
          <a:xfrm>
            <a:off x="1217155" y="5646546"/>
            <a:ext cx="147320" cy="229870"/>
          </a:xfrm>
          <a:custGeom>
            <a:avLst/>
            <a:gdLst/>
            <a:ahLst/>
            <a:cxnLst/>
            <a:rect l="l" t="t" r="r" b="b"/>
            <a:pathLst>
              <a:path w="147319" h="229870">
                <a:moveTo>
                  <a:pt x="96278" y="0"/>
                </a:moveTo>
                <a:lnTo>
                  <a:pt x="0" y="0"/>
                </a:lnTo>
                <a:lnTo>
                  <a:pt x="39535" y="229425"/>
                </a:lnTo>
                <a:lnTo>
                  <a:pt x="100215" y="229425"/>
                </a:lnTo>
                <a:lnTo>
                  <a:pt x="83832" y="134607"/>
                </a:lnTo>
                <a:lnTo>
                  <a:pt x="146824" y="134607"/>
                </a:lnTo>
                <a:lnTo>
                  <a:pt x="96278" y="0"/>
                </a:lnTo>
                <a:close/>
              </a:path>
            </a:pathLst>
          </a:custGeom>
          <a:solidFill>
            <a:srgbClr val="005C2E"/>
          </a:solidFill>
        </p:spPr>
        <p:txBody>
          <a:bodyPr wrap="square" lIns="0" tIns="0" rIns="0" bIns="0" rtlCol="0"/>
          <a:lstStyle/>
          <a:p>
            <a:endParaRPr/>
          </a:p>
        </p:txBody>
      </p:sp>
      <p:sp>
        <p:nvSpPr>
          <p:cNvPr id="22" name="object 22"/>
          <p:cNvSpPr/>
          <p:nvPr/>
        </p:nvSpPr>
        <p:spPr>
          <a:xfrm>
            <a:off x="1300988" y="5781154"/>
            <a:ext cx="128270" cy="95250"/>
          </a:xfrm>
          <a:custGeom>
            <a:avLst/>
            <a:gdLst/>
            <a:ahLst/>
            <a:cxnLst/>
            <a:rect l="l" t="t" r="r" b="b"/>
            <a:pathLst>
              <a:path w="128269" h="95250">
                <a:moveTo>
                  <a:pt x="62991" y="0"/>
                </a:moveTo>
                <a:lnTo>
                  <a:pt x="0" y="0"/>
                </a:lnTo>
                <a:lnTo>
                  <a:pt x="35686" y="94818"/>
                </a:lnTo>
                <a:lnTo>
                  <a:pt x="94233" y="94818"/>
                </a:lnTo>
                <a:lnTo>
                  <a:pt x="127888" y="5308"/>
                </a:lnTo>
                <a:lnTo>
                  <a:pt x="65023" y="5308"/>
                </a:lnTo>
                <a:lnTo>
                  <a:pt x="62991" y="0"/>
                </a:lnTo>
                <a:close/>
              </a:path>
            </a:pathLst>
          </a:custGeom>
          <a:solidFill>
            <a:srgbClr val="005C2E"/>
          </a:solidFill>
        </p:spPr>
        <p:txBody>
          <a:bodyPr wrap="square" lIns="0" tIns="0" rIns="0" bIns="0" rtlCol="0"/>
          <a:lstStyle/>
          <a:p>
            <a:endParaRPr/>
          </a:p>
        </p:txBody>
      </p:sp>
      <p:sp>
        <p:nvSpPr>
          <p:cNvPr id="23" name="object 23"/>
          <p:cNvSpPr/>
          <p:nvPr/>
        </p:nvSpPr>
        <p:spPr>
          <a:xfrm>
            <a:off x="1414272" y="5782068"/>
            <a:ext cx="77470" cy="93980"/>
          </a:xfrm>
          <a:custGeom>
            <a:avLst/>
            <a:gdLst/>
            <a:ahLst/>
            <a:cxnLst/>
            <a:rect l="l" t="t" r="r" b="b"/>
            <a:pathLst>
              <a:path w="77469" h="93979">
                <a:moveTo>
                  <a:pt x="77088" y="0"/>
                </a:moveTo>
                <a:lnTo>
                  <a:pt x="16255" y="0"/>
                </a:lnTo>
                <a:lnTo>
                  <a:pt x="0" y="93903"/>
                </a:lnTo>
                <a:lnTo>
                  <a:pt x="60959" y="93903"/>
                </a:lnTo>
                <a:lnTo>
                  <a:pt x="77088" y="0"/>
                </a:lnTo>
                <a:close/>
              </a:path>
            </a:pathLst>
          </a:custGeom>
          <a:solidFill>
            <a:srgbClr val="005C2E"/>
          </a:solidFill>
        </p:spPr>
        <p:txBody>
          <a:bodyPr wrap="square" lIns="0" tIns="0" rIns="0" bIns="0" rtlCol="0"/>
          <a:lstStyle/>
          <a:p>
            <a:endParaRPr/>
          </a:p>
        </p:txBody>
      </p:sp>
      <p:sp>
        <p:nvSpPr>
          <p:cNvPr id="24" name="object 24"/>
          <p:cNvSpPr/>
          <p:nvPr/>
        </p:nvSpPr>
        <p:spPr>
          <a:xfrm>
            <a:off x="1366011" y="5646546"/>
            <a:ext cx="149225" cy="140335"/>
          </a:xfrm>
          <a:custGeom>
            <a:avLst/>
            <a:gdLst/>
            <a:ahLst/>
            <a:cxnLst/>
            <a:rect l="l" t="t" r="r" b="b"/>
            <a:pathLst>
              <a:path w="149225" h="140335">
                <a:moveTo>
                  <a:pt x="148716" y="0"/>
                </a:moveTo>
                <a:lnTo>
                  <a:pt x="52450" y="0"/>
                </a:lnTo>
                <a:lnTo>
                  <a:pt x="0" y="139915"/>
                </a:lnTo>
                <a:lnTo>
                  <a:pt x="62864" y="139915"/>
                </a:lnTo>
                <a:lnTo>
                  <a:pt x="64515" y="135521"/>
                </a:lnTo>
                <a:lnTo>
                  <a:pt x="125348" y="135521"/>
                </a:lnTo>
                <a:lnTo>
                  <a:pt x="148716" y="0"/>
                </a:lnTo>
                <a:close/>
              </a:path>
            </a:pathLst>
          </a:custGeom>
          <a:solidFill>
            <a:srgbClr val="005C2E"/>
          </a:solidFill>
        </p:spPr>
        <p:txBody>
          <a:bodyPr wrap="square" lIns="0" tIns="0" rIns="0" bIns="0" rtlCol="0"/>
          <a:lstStyle/>
          <a:p>
            <a:endParaRPr/>
          </a:p>
        </p:txBody>
      </p:sp>
      <p:sp>
        <p:nvSpPr>
          <p:cNvPr id="25" name="object 25"/>
          <p:cNvSpPr/>
          <p:nvPr/>
        </p:nvSpPr>
        <p:spPr>
          <a:xfrm>
            <a:off x="917765" y="5646546"/>
            <a:ext cx="147320" cy="229870"/>
          </a:xfrm>
          <a:custGeom>
            <a:avLst/>
            <a:gdLst/>
            <a:ahLst/>
            <a:cxnLst/>
            <a:rect l="l" t="t" r="r" b="b"/>
            <a:pathLst>
              <a:path w="147319" h="229870">
                <a:moveTo>
                  <a:pt x="95973" y="0"/>
                </a:moveTo>
                <a:lnTo>
                  <a:pt x="0" y="0"/>
                </a:lnTo>
                <a:lnTo>
                  <a:pt x="39535" y="229425"/>
                </a:lnTo>
                <a:lnTo>
                  <a:pt x="100203" y="229425"/>
                </a:lnTo>
                <a:lnTo>
                  <a:pt x="83896" y="134607"/>
                </a:lnTo>
                <a:lnTo>
                  <a:pt x="146786" y="134607"/>
                </a:lnTo>
                <a:lnTo>
                  <a:pt x="95973" y="0"/>
                </a:lnTo>
                <a:close/>
              </a:path>
            </a:pathLst>
          </a:custGeom>
          <a:solidFill>
            <a:srgbClr val="005C2E"/>
          </a:solidFill>
        </p:spPr>
        <p:txBody>
          <a:bodyPr wrap="square" lIns="0" tIns="0" rIns="0" bIns="0" rtlCol="0"/>
          <a:lstStyle/>
          <a:p>
            <a:endParaRPr/>
          </a:p>
        </p:txBody>
      </p:sp>
      <p:sp>
        <p:nvSpPr>
          <p:cNvPr id="26" name="object 26"/>
          <p:cNvSpPr/>
          <p:nvPr/>
        </p:nvSpPr>
        <p:spPr>
          <a:xfrm>
            <a:off x="1001661" y="5781154"/>
            <a:ext cx="127635" cy="95250"/>
          </a:xfrm>
          <a:custGeom>
            <a:avLst/>
            <a:gdLst/>
            <a:ahLst/>
            <a:cxnLst/>
            <a:rect l="l" t="t" r="r" b="b"/>
            <a:pathLst>
              <a:path w="127634" h="95250">
                <a:moveTo>
                  <a:pt x="62890" y="0"/>
                </a:moveTo>
                <a:lnTo>
                  <a:pt x="0" y="0"/>
                </a:lnTo>
                <a:lnTo>
                  <a:pt x="35623" y="94818"/>
                </a:lnTo>
                <a:lnTo>
                  <a:pt x="94170" y="94818"/>
                </a:lnTo>
                <a:lnTo>
                  <a:pt x="127546" y="5308"/>
                </a:lnTo>
                <a:lnTo>
                  <a:pt x="64896" y="5308"/>
                </a:lnTo>
                <a:lnTo>
                  <a:pt x="62890" y="0"/>
                </a:lnTo>
                <a:close/>
              </a:path>
            </a:pathLst>
          </a:custGeom>
          <a:solidFill>
            <a:srgbClr val="005C2E"/>
          </a:solidFill>
        </p:spPr>
        <p:txBody>
          <a:bodyPr wrap="square" lIns="0" tIns="0" rIns="0" bIns="0" rtlCol="0"/>
          <a:lstStyle/>
          <a:p>
            <a:endParaRPr/>
          </a:p>
        </p:txBody>
      </p:sp>
      <p:sp>
        <p:nvSpPr>
          <p:cNvPr id="27" name="object 27"/>
          <p:cNvSpPr/>
          <p:nvPr/>
        </p:nvSpPr>
        <p:spPr>
          <a:xfrm>
            <a:off x="1114844" y="5782068"/>
            <a:ext cx="77470" cy="93980"/>
          </a:xfrm>
          <a:custGeom>
            <a:avLst/>
            <a:gdLst/>
            <a:ahLst/>
            <a:cxnLst/>
            <a:rect l="l" t="t" r="r" b="b"/>
            <a:pathLst>
              <a:path w="77469" h="93979">
                <a:moveTo>
                  <a:pt x="76962" y="0"/>
                </a:moveTo>
                <a:lnTo>
                  <a:pt x="16002" y="0"/>
                </a:lnTo>
                <a:lnTo>
                  <a:pt x="0" y="93903"/>
                </a:lnTo>
                <a:lnTo>
                  <a:pt x="60667" y="93903"/>
                </a:lnTo>
                <a:lnTo>
                  <a:pt x="76962" y="0"/>
                </a:lnTo>
                <a:close/>
              </a:path>
            </a:pathLst>
          </a:custGeom>
          <a:solidFill>
            <a:srgbClr val="005C2E"/>
          </a:solidFill>
        </p:spPr>
        <p:txBody>
          <a:bodyPr wrap="square" lIns="0" tIns="0" rIns="0" bIns="0" rtlCol="0"/>
          <a:lstStyle/>
          <a:p>
            <a:endParaRPr/>
          </a:p>
        </p:txBody>
      </p:sp>
      <p:sp>
        <p:nvSpPr>
          <p:cNvPr id="28" name="object 28"/>
          <p:cNvSpPr/>
          <p:nvPr/>
        </p:nvSpPr>
        <p:spPr>
          <a:xfrm>
            <a:off x="1066558" y="5646546"/>
            <a:ext cx="149225" cy="140335"/>
          </a:xfrm>
          <a:custGeom>
            <a:avLst/>
            <a:gdLst/>
            <a:ahLst/>
            <a:cxnLst/>
            <a:rect l="l" t="t" r="r" b="b"/>
            <a:pathLst>
              <a:path w="149225" h="140335">
                <a:moveTo>
                  <a:pt x="148780" y="0"/>
                </a:moveTo>
                <a:lnTo>
                  <a:pt x="52514" y="0"/>
                </a:lnTo>
                <a:lnTo>
                  <a:pt x="0" y="139915"/>
                </a:lnTo>
                <a:lnTo>
                  <a:pt x="62649" y="139915"/>
                </a:lnTo>
                <a:lnTo>
                  <a:pt x="64287" y="135521"/>
                </a:lnTo>
                <a:lnTo>
                  <a:pt x="125247" y="135521"/>
                </a:lnTo>
                <a:lnTo>
                  <a:pt x="148780" y="0"/>
                </a:lnTo>
                <a:close/>
              </a:path>
            </a:pathLst>
          </a:custGeom>
          <a:solidFill>
            <a:srgbClr val="005C2E"/>
          </a:solidFill>
        </p:spPr>
        <p:txBody>
          <a:bodyPr wrap="square" lIns="0" tIns="0" rIns="0" bIns="0" rtlCol="0"/>
          <a:lstStyle/>
          <a:p>
            <a:endParaRPr/>
          </a:p>
        </p:txBody>
      </p:sp>
      <p:sp>
        <p:nvSpPr>
          <p:cNvPr id="29" name="object 29"/>
          <p:cNvSpPr/>
          <p:nvPr/>
        </p:nvSpPr>
        <p:spPr>
          <a:xfrm>
            <a:off x="735177" y="5646546"/>
            <a:ext cx="180975" cy="229870"/>
          </a:xfrm>
          <a:custGeom>
            <a:avLst/>
            <a:gdLst/>
            <a:ahLst/>
            <a:cxnLst/>
            <a:rect l="l" t="t" r="r" b="b"/>
            <a:pathLst>
              <a:path w="180975" h="229870">
                <a:moveTo>
                  <a:pt x="180479" y="0"/>
                </a:moveTo>
                <a:lnTo>
                  <a:pt x="84505" y="0"/>
                </a:lnTo>
                <a:lnTo>
                  <a:pt x="0" y="216471"/>
                </a:lnTo>
                <a:lnTo>
                  <a:pt x="56133" y="229425"/>
                </a:lnTo>
                <a:lnTo>
                  <a:pt x="57950" y="229425"/>
                </a:lnTo>
                <a:lnTo>
                  <a:pt x="97789" y="127431"/>
                </a:lnTo>
                <a:lnTo>
                  <a:pt x="158521" y="127431"/>
                </a:lnTo>
                <a:lnTo>
                  <a:pt x="180479" y="0"/>
                </a:lnTo>
                <a:close/>
              </a:path>
            </a:pathLst>
          </a:custGeom>
          <a:solidFill>
            <a:srgbClr val="005C2E"/>
          </a:solidFill>
        </p:spPr>
        <p:txBody>
          <a:bodyPr wrap="square" lIns="0" tIns="0" rIns="0" bIns="0" rtlCol="0"/>
          <a:lstStyle/>
          <a:p>
            <a:endParaRPr/>
          </a:p>
        </p:txBody>
      </p:sp>
      <p:sp>
        <p:nvSpPr>
          <p:cNvPr id="30" name="object 30"/>
          <p:cNvSpPr/>
          <p:nvPr/>
        </p:nvSpPr>
        <p:spPr>
          <a:xfrm>
            <a:off x="815454" y="5773978"/>
            <a:ext cx="78740" cy="102235"/>
          </a:xfrm>
          <a:custGeom>
            <a:avLst/>
            <a:gdLst/>
            <a:ahLst/>
            <a:cxnLst/>
            <a:rect l="l" t="t" r="r" b="b"/>
            <a:pathLst>
              <a:path w="78740" h="102235">
                <a:moveTo>
                  <a:pt x="78244" y="0"/>
                </a:moveTo>
                <a:lnTo>
                  <a:pt x="17513" y="0"/>
                </a:lnTo>
                <a:lnTo>
                  <a:pt x="0" y="101993"/>
                </a:lnTo>
                <a:lnTo>
                  <a:pt x="60667" y="101993"/>
                </a:lnTo>
                <a:lnTo>
                  <a:pt x="78244" y="0"/>
                </a:lnTo>
                <a:close/>
              </a:path>
            </a:pathLst>
          </a:custGeom>
          <a:solidFill>
            <a:srgbClr val="005C2E"/>
          </a:solidFill>
        </p:spPr>
        <p:txBody>
          <a:bodyPr wrap="square" lIns="0" tIns="0" rIns="0" bIns="0" rtlCol="0"/>
          <a:lstStyle/>
          <a:p>
            <a:endParaRPr/>
          </a:p>
        </p:txBody>
      </p:sp>
      <p:sp>
        <p:nvSpPr>
          <p:cNvPr id="31" name="object 31"/>
          <p:cNvSpPr/>
          <p:nvPr/>
        </p:nvSpPr>
        <p:spPr>
          <a:xfrm>
            <a:off x="1456563" y="5548248"/>
            <a:ext cx="118110" cy="90805"/>
          </a:xfrm>
          <a:custGeom>
            <a:avLst/>
            <a:gdLst/>
            <a:ahLst/>
            <a:cxnLst/>
            <a:rect l="l" t="t" r="r" b="b"/>
            <a:pathLst>
              <a:path w="118109" h="90804">
                <a:moveTo>
                  <a:pt x="59181" y="0"/>
                </a:moveTo>
                <a:lnTo>
                  <a:pt x="36067" y="3556"/>
                </a:lnTo>
                <a:lnTo>
                  <a:pt x="17271" y="13335"/>
                </a:lnTo>
                <a:lnTo>
                  <a:pt x="4571" y="27686"/>
                </a:lnTo>
                <a:lnTo>
                  <a:pt x="0" y="45351"/>
                </a:lnTo>
                <a:lnTo>
                  <a:pt x="4571" y="62992"/>
                </a:lnTo>
                <a:lnTo>
                  <a:pt x="17271" y="77393"/>
                </a:lnTo>
                <a:lnTo>
                  <a:pt x="36067" y="87109"/>
                </a:lnTo>
                <a:lnTo>
                  <a:pt x="59181" y="90665"/>
                </a:lnTo>
                <a:lnTo>
                  <a:pt x="82168" y="87109"/>
                </a:lnTo>
                <a:lnTo>
                  <a:pt x="100837" y="77393"/>
                </a:lnTo>
                <a:lnTo>
                  <a:pt x="113537" y="62992"/>
                </a:lnTo>
                <a:lnTo>
                  <a:pt x="118109" y="45351"/>
                </a:lnTo>
                <a:lnTo>
                  <a:pt x="113537" y="27686"/>
                </a:lnTo>
                <a:lnTo>
                  <a:pt x="100837" y="13335"/>
                </a:lnTo>
                <a:lnTo>
                  <a:pt x="82168" y="3556"/>
                </a:lnTo>
                <a:lnTo>
                  <a:pt x="59181" y="0"/>
                </a:lnTo>
                <a:close/>
              </a:path>
            </a:pathLst>
          </a:custGeom>
          <a:solidFill>
            <a:srgbClr val="005C2E"/>
          </a:solidFill>
        </p:spPr>
        <p:txBody>
          <a:bodyPr wrap="square" lIns="0" tIns="0" rIns="0" bIns="0" rtlCol="0"/>
          <a:lstStyle/>
          <a:p>
            <a:endParaRPr/>
          </a:p>
        </p:txBody>
      </p:sp>
      <p:sp>
        <p:nvSpPr>
          <p:cNvPr id="32" name="object 32"/>
          <p:cNvSpPr/>
          <p:nvPr/>
        </p:nvSpPr>
        <p:spPr>
          <a:xfrm>
            <a:off x="1157097" y="5548248"/>
            <a:ext cx="118745" cy="90805"/>
          </a:xfrm>
          <a:custGeom>
            <a:avLst/>
            <a:gdLst/>
            <a:ahLst/>
            <a:cxnLst/>
            <a:rect l="l" t="t" r="r" b="b"/>
            <a:pathLst>
              <a:path w="118744" h="90804">
                <a:moveTo>
                  <a:pt x="59156" y="0"/>
                </a:moveTo>
                <a:lnTo>
                  <a:pt x="36131" y="3556"/>
                </a:lnTo>
                <a:lnTo>
                  <a:pt x="17335" y="13335"/>
                </a:lnTo>
                <a:lnTo>
                  <a:pt x="4648" y="27686"/>
                </a:lnTo>
                <a:lnTo>
                  <a:pt x="0" y="45351"/>
                </a:lnTo>
                <a:lnTo>
                  <a:pt x="4648" y="62992"/>
                </a:lnTo>
                <a:lnTo>
                  <a:pt x="17335" y="77393"/>
                </a:lnTo>
                <a:lnTo>
                  <a:pt x="36131" y="87109"/>
                </a:lnTo>
                <a:lnTo>
                  <a:pt x="59156" y="90665"/>
                </a:lnTo>
                <a:lnTo>
                  <a:pt x="82169" y="87109"/>
                </a:lnTo>
                <a:lnTo>
                  <a:pt x="100952" y="77393"/>
                </a:lnTo>
                <a:lnTo>
                  <a:pt x="113665" y="62992"/>
                </a:lnTo>
                <a:lnTo>
                  <a:pt x="118237" y="45351"/>
                </a:lnTo>
                <a:lnTo>
                  <a:pt x="113665" y="27686"/>
                </a:lnTo>
                <a:lnTo>
                  <a:pt x="100952" y="13335"/>
                </a:lnTo>
                <a:lnTo>
                  <a:pt x="82169" y="3556"/>
                </a:lnTo>
                <a:lnTo>
                  <a:pt x="59156" y="0"/>
                </a:lnTo>
                <a:close/>
              </a:path>
            </a:pathLst>
          </a:custGeom>
          <a:solidFill>
            <a:srgbClr val="005C2E"/>
          </a:solidFill>
        </p:spPr>
        <p:txBody>
          <a:bodyPr wrap="square" lIns="0" tIns="0" rIns="0" bIns="0" rtlCol="0"/>
          <a:lstStyle/>
          <a:p>
            <a:endParaRPr/>
          </a:p>
        </p:txBody>
      </p:sp>
      <p:sp>
        <p:nvSpPr>
          <p:cNvPr id="33" name="object 33"/>
          <p:cNvSpPr/>
          <p:nvPr/>
        </p:nvSpPr>
        <p:spPr>
          <a:xfrm>
            <a:off x="857402" y="5548248"/>
            <a:ext cx="118745" cy="90805"/>
          </a:xfrm>
          <a:custGeom>
            <a:avLst/>
            <a:gdLst/>
            <a:ahLst/>
            <a:cxnLst/>
            <a:rect l="l" t="t" r="r" b="b"/>
            <a:pathLst>
              <a:path w="118744" h="90804">
                <a:moveTo>
                  <a:pt x="59156" y="0"/>
                </a:moveTo>
                <a:lnTo>
                  <a:pt x="36131" y="3556"/>
                </a:lnTo>
                <a:lnTo>
                  <a:pt x="17335" y="13335"/>
                </a:lnTo>
                <a:lnTo>
                  <a:pt x="4648" y="27686"/>
                </a:lnTo>
                <a:lnTo>
                  <a:pt x="0" y="45351"/>
                </a:lnTo>
                <a:lnTo>
                  <a:pt x="4648" y="62992"/>
                </a:lnTo>
                <a:lnTo>
                  <a:pt x="17335" y="77393"/>
                </a:lnTo>
                <a:lnTo>
                  <a:pt x="36131" y="87109"/>
                </a:lnTo>
                <a:lnTo>
                  <a:pt x="59156" y="90665"/>
                </a:lnTo>
                <a:lnTo>
                  <a:pt x="82181" y="87109"/>
                </a:lnTo>
                <a:lnTo>
                  <a:pt x="100990" y="77393"/>
                </a:lnTo>
                <a:lnTo>
                  <a:pt x="113665" y="62992"/>
                </a:lnTo>
                <a:lnTo>
                  <a:pt x="118313" y="45351"/>
                </a:lnTo>
                <a:lnTo>
                  <a:pt x="113665" y="27686"/>
                </a:lnTo>
                <a:lnTo>
                  <a:pt x="100990" y="13335"/>
                </a:lnTo>
                <a:lnTo>
                  <a:pt x="82181" y="3556"/>
                </a:lnTo>
                <a:lnTo>
                  <a:pt x="59156" y="0"/>
                </a:lnTo>
                <a:close/>
              </a:path>
            </a:pathLst>
          </a:custGeom>
          <a:solidFill>
            <a:srgbClr val="005C2E"/>
          </a:solidFill>
        </p:spPr>
        <p:txBody>
          <a:bodyPr wrap="square" lIns="0" tIns="0" rIns="0" bIns="0" rtlCol="0"/>
          <a:lstStyle/>
          <a:p>
            <a:endParaRPr/>
          </a:p>
        </p:txBody>
      </p:sp>
      <p:sp>
        <p:nvSpPr>
          <p:cNvPr id="34" name="object 34"/>
          <p:cNvSpPr/>
          <p:nvPr/>
        </p:nvSpPr>
        <p:spPr>
          <a:xfrm>
            <a:off x="734568" y="5135879"/>
            <a:ext cx="483234" cy="370205"/>
          </a:xfrm>
          <a:custGeom>
            <a:avLst/>
            <a:gdLst/>
            <a:ahLst/>
            <a:cxnLst/>
            <a:rect l="l" t="t" r="r" b="b"/>
            <a:pathLst>
              <a:path w="483234" h="370204">
                <a:moveTo>
                  <a:pt x="482892" y="0"/>
                </a:moveTo>
                <a:lnTo>
                  <a:pt x="422529" y="0"/>
                </a:lnTo>
                <a:lnTo>
                  <a:pt x="320509" y="231267"/>
                </a:lnTo>
                <a:lnTo>
                  <a:pt x="0" y="231267"/>
                </a:lnTo>
                <a:lnTo>
                  <a:pt x="152412" y="369951"/>
                </a:lnTo>
                <a:lnTo>
                  <a:pt x="224243" y="369951"/>
                </a:lnTo>
                <a:lnTo>
                  <a:pt x="120726" y="277495"/>
                </a:lnTo>
                <a:lnTo>
                  <a:pt x="362165" y="277495"/>
                </a:lnTo>
                <a:lnTo>
                  <a:pt x="482892" y="0"/>
                </a:lnTo>
                <a:close/>
              </a:path>
            </a:pathLst>
          </a:custGeom>
          <a:solidFill>
            <a:srgbClr val="005C2E"/>
          </a:solidFill>
        </p:spPr>
        <p:txBody>
          <a:bodyPr wrap="square" lIns="0" tIns="0" rIns="0" bIns="0" rtlCol="0"/>
          <a:lstStyle/>
          <a:p>
            <a:endParaRPr/>
          </a:p>
        </p:txBody>
      </p:sp>
      <p:sp>
        <p:nvSpPr>
          <p:cNvPr id="35" name="object 35"/>
          <p:cNvSpPr/>
          <p:nvPr/>
        </p:nvSpPr>
        <p:spPr>
          <a:xfrm>
            <a:off x="1217460" y="5135879"/>
            <a:ext cx="483234" cy="370205"/>
          </a:xfrm>
          <a:custGeom>
            <a:avLst/>
            <a:gdLst/>
            <a:ahLst/>
            <a:cxnLst/>
            <a:rect l="l" t="t" r="r" b="b"/>
            <a:pathLst>
              <a:path w="483235" h="370204">
                <a:moveTo>
                  <a:pt x="60286" y="0"/>
                </a:moveTo>
                <a:lnTo>
                  <a:pt x="0" y="0"/>
                </a:lnTo>
                <a:lnTo>
                  <a:pt x="120738" y="277495"/>
                </a:lnTo>
                <a:lnTo>
                  <a:pt x="362038" y="277495"/>
                </a:lnTo>
                <a:lnTo>
                  <a:pt x="258660" y="369951"/>
                </a:lnTo>
                <a:lnTo>
                  <a:pt x="330542" y="369951"/>
                </a:lnTo>
                <a:lnTo>
                  <a:pt x="482815" y="231267"/>
                </a:lnTo>
                <a:lnTo>
                  <a:pt x="162394" y="231267"/>
                </a:lnTo>
                <a:lnTo>
                  <a:pt x="60286" y="0"/>
                </a:lnTo>
                <a:close/>
              </a:path>
            </a:pathLst>
          </a:custGeom>
          <a:solidFill>
            <a:srgbClr val="005C2E"/>
          </a:solidFill>
        </p:spPr>
        <p:txBody>
          <a:bodyPr wrap="square" lIns="0" tIns="0" rIns="0" bIns="0" rtlCol="0"/>
          <a:lstStyle/>
          <a:p>
            <a:endParaRPr/>
          </a:p>
        </p:txBody>
      </p:sp>
      <p:sp>
        <p:nvSpPr>
          <p:cNvPr id="36" name="object 36"/>
          <p:cNvSpPr/>
          <p:nvPr/>
        </p:nvSpPr>
        <p:spPr>
          <a:xfrm>
            <a:off x="381000" y="2054351"/>
            <a:ext cx="11603990" cy="2032635"/>
          </a:xfrm>
          <a:custGeom>
            <a:avLst/>
            <a:gdLst/>
            <a:ahLst/>
            <a:cxnLst/>
            <a:rect l="l" t="t" r="r" b="b"/>
            <a:pathLst>
              <a:path w="11603990" h="2032635">
                <a:moveTo>
                  <a:pt x="0" y="2032508"/>
                </a:moveTo>
                <a:lnTo>
                  <a:pt x="11603609" y="2032508"/>
                </a:lnTo>
                <a:lnTo>
                  <a:pt x="11603609" y="0"/>
                </a:lnTo>
                <a:lnTo>
                  <a:pt x="0" y="0"/>
                </a:lnTo>
                <a:lnTo>
                  <a:pt x="0" y="2032508"/>
                </a:lnTo>
                <a:close/>
              </a:path>
            </a:pathLst>
          </a:custGeom>
          <a:solidFill>
            <a:srgbClr val="D9D9D9"/>
          </a:solidFill>
        </p:spPr>
        <p:txBody>
          <a:bodyPr wrap="square" lIns="0" tIns="0" rIns="0" bIns="0" rtlCol="0"/>
          <a:lstStyle/>
          <a:p>
            <a:endParaRPr/>
          </a:p>
        </p:txBody>
      </p:sp>
      <p:sp>
        <p:nvSpPr>
          <p:cNvPr id="37" name="object 37"/>
          <p:cNvSpPr txBox="1"/>
          <p:nvPr/>
        </p:nvSpPr>
        <p:spPr>
          <a:xfrm>
            <a:off x="524051" y="2115018"/>
            <a:ext cx="1172921" cy="276999"/>
          </a:xfrm>
          <a:prstGeom prst="rect">
            <a:avLst/>
          </a:prstGeom>
        </p:spPr>
        <p:txBody>
          <a:bodyPr vert="horz" wrap="square" lIns="0" tIns="0" rIns="0" bIns="0" rtlCol="0">
            <a:spAutoFit/>
          </a:bodyPr>
          <a:lstStyle/>
          <a:p>
            <a:pPr marL="12700">
              <a:lnSpc>
                <a:spcPct val="100000"/>
              </a:lnSpc>
            </a:pPr>
            <a:r>
              <a:rPr b="1" spc="-45" dirty="0">
                <a:solidFill>
                  <a:srgbClr val="1E1E1E"/>
                </a:solidFill>
                <a:latin typeface="SimSun"/>
                <a:cs typeface="SimSun"/>
              </a:rPr>
              <a:t>改革经济</a:t>
            </a:r>
            <a:endParaRPr b="1" dirty="0">
              <a:latin typeface="SimSun"/>
              <a:cs typeface="SimSun"/>
            </a:endParaRPr>
          </a:p>
        </p:txBody>
      </p:sp>
      <p:sp>
        <p:nvSpPr>
          <p:cNvPr id="38" name="object 38"/>
          <p:cNvSpPr/>
          <p:nvPr/>
        </p:nvSpPr>
        <p:spPr>
          <a:xfrm>
            <a:off x="798576" y="2959607"/>
            <a:ext cx="826135" cy="496570"/>
          </a:xfrm>
          <a:custGeom>
            <a:avLst/>
            <a:gdLst/>
            <a:ahLst/>
            <a:cxnLst/>
            <a:rect l="l" t="t" r="r" b="b"/>
            <a:pathLst>
              <a:path w="826135" h="496570">
                <a:moveTo>
                  <a:pt x="210693" y="6731"/>
                </a:moveTo>
                <a:lnTo>
                  <a:pt x="172199" y="14986"/>
                </a:lnTo>
                <a:lnTo>
                  <a:pt x="124764" y="32639"/>
                </a:lnTo>
                <a:lnTo>
                  <a:pt x="83172" y="56007"/>
                </a:lnTo>
                <a:lnTo>
                  <a:pt x="48653" y="84328"/>
                </a:lnTo>
                <a:lnTo>
                  <a:pt x="22453" y="116713"/>
                </a:lnTo>
                <a:lnTo>
                  <a:pt x="5816" y="152527"/>
                </a:lnTo>
                <a:lnTo>
                  <a:pt x="0" y="191008"/>
                </a:lnTo>
                <a:lnTo>
                  <a:pt x="6210" y="231013"/>
                </a:lnTo>
                <a:lnTo>
                  <a:pt x="24003" y="268351"/>
                </a:lnTo>
                <a:lnTo>
                  <a:pt x="52044" y="301752"/>
                </a:lnTo>
                <a:lnTo>
                  <a:pt x="89039" y="330581"/>
                </a:lnTo>
                <a:lnTo>
                  <a:pt x="133692" y="353695"/>
                </a:lnTo>
                <a:lnTo>
                  <a:pt x="0" y="445008"/>
                </a:lnTo>
                <a:lnTo>
                  <a:pt x="0" y="496316"/>
                </a:lnTo>
                <a:lnTo>
                  <a:pt x="246926" y="327533"/>
                </a:lnTo>
                <a:lnTo>
                  <a:pt x="172097" y="327533"/>
                </a:lnTo>
                <a:lnTo>
                  <a:pt x="128181" y="306451"/>
                </a:lnTo>
                <a:lnTo>
                  <a:pt x="96939" y="282702"/>
                </a:lnTo>
                <a:lnTo>
                  <a:pt x="58039" y="224282"/>
                </a:lnTo>
                <a:lnTo>
                  <a:pt x="52717" y="191008"/>
                </a:lnTo>
                <a:lnTo>
                  <a:pt x="56870" y="161290"/>
                </a:lnTo>
                <a:lnTo>
                  <a:pt x="68770" y="133604"/>
                </a:lnTo>
                <a:lnTo>
                  <a:pt x="87731" y="108204"/>
                </a:lnTo>
                <a:lnTo>
                  <a:pt x="112953" y="85852"/>
                </a:lnTo>
                <a:lnTo>
                  <a:pt x="197243" y="85852"/>
                </a:lnTo>
                <a:lnTo>
                  <a:pt x="197243" y="76708"/>
                </a:lnTo>
                <a:lnTo>
                  <a:pt x="195465" y="76708"/>
                </a:lnTo>
                <a:lnTo>
                  <a:pt x="184848" y="73533"/>
                </a:lnTo>
                <a:lnTo>
                  <a:pt x="174459" y="69977"/>
                </a:lnTo>
                <a:lnTo>
                  <a:pt x="164325" y="66167"/>
                </a:lnTo>
                <a:lnTo>
                  <a:pt x="154432" y="61976"/>
                </a:lnTo>
                <a:lnTo>
                  <a:pt x="167728" y="56388"/>
                </a:lnTo>
                <a:lnTo>
                  <a:pt x="181483" y="51435"/>
                </a:lnTo>
                <a:lnTo>
                  <a:pt x="195795" y="46990"/>
                </a:lnTo>
                <a:lnTo>
                  <a:pt x="210693" y="43434"/>
                </a:lnTo>
                <a:lnTo>
                  <a:pt x="210693" y="6731"/>
                </a:lnTo>
                <a:close/>
              </a:path>
              <a:path w="826135" h="496570">
                <a:moveTo>
                  <a:pt x="279527" y="0"/>
                </a:moveTo>
                <a:lnTo>
                  <a:pt x="224193" y="3937"/>
                </a:lnTo>
                <a:lnTo>
                  <a:pt x="210693" y="6731"/>
                </a:lnTo>
                <a:lnTo>
                  <a:pt x="210693" y="43434"/>
                </a:lnTo>
                <a:lnTo>
                  <a:pt x="206273" y="51054"/>
                </a:lnTo>
                <a:lnTo>
                  <a:pt x="202260" y="59309"/>
                </a:lnTo>
                <a:lnTo>
                  <a:pt x="198666" y="67818"/>
                </a:lnTo>
                <a:lnTo>
                  <a:pt x="197243" y="71755"/>
                </a:lnTo>
                <a:lnTo>
                  <a:pt x="197243" y="310261"/>
                </a:lnTo>
                <a:lnTo>
                  <a:pt x="172097" y="327533"/>
                </a:lnTo>
                <a:lnTo>
                  <a:pt x="246926" y="327533"/>
                </a:lnTo>
                <a:lnTo>
                  <a:pt x="309753" y="284480"/>
                </a:lnTo>
                <a:lnTo>
                  <a:pt x="315391" y="280289"/>
                </a:lnTo>
                <a:lnTo>
                  <a:pt x="241363" y="280289"/>
                </a:lnTo>
                <a:lnTo>
                  <a:pt x="240703" y="278638"/>
                </a:lnTo>
                <a:lnTo>
                  <a:pt x="232791" y="238887"/>
                </a:lnTo>
                <a:lnTo>
                  <a:pt x="229882" y="191008"/>
                </a:lnTo>
                <a:lnTo>
                  <a:pt x="230327" y="171704"/>
                </a:lnTo>
                <a:lnTo>
                  <a:pt x="231597" y="153670"/>
                </a:lnTo>
                <a:lnTo>
                  <a:pt x="233616" y="137033"/>
                </a:lnTo>
                <a:lnTo>
                  <a:pt x="236283" y="121666"/>
                </a:lnTo>
                <a:lnTo>
                  <a:pt x="321297" y="121666"/>
                </a:lnTo>
                <a:lnTo>
                  <a:pt x="322999" y="121412"/>
                </a:lnTo>
                <a:lnTo>
                  <a:pt x="329387" y="121412"/>
                </a:lnTo>
                <a:lnTo>
                  <a:pt x="329387" y="87757"/>
                </a:lnTo>
                <a:lnTo>
                  <a:pt x="279552" y="87757"/>
                </a:lnTo>
                <a:lnTo>
                  <a:pt x="262686" y="87249"/>
                </a:lnTo>
                <a:lnTo>
                  <a:pt x="245999" y="85852"/>
                </a:lnTo>
                <a:lnTo>
                  <a:pt x="254889" y="65024"/>
                </a:lnTo>
                <a:lnTo>
                  <a:pt x="263994" y="49784"/>
                </a:lnTo>
                <a:lnTo>
                  <a:pt x="269544" y="43434"/>
                </a:lnTo>
                <a:lnTo>
                  <a:pt x="272338" y="40132"/>
                </a:lnTo>
                <a:lnTo>
                  <a:pt x="278866" y="36068"/>
                </a:lnTo>
                <a:lnTo>
                  <a:pt x="313283" y="36068"/>
                </a:lnTo>
                <a:lnTo>
                  <a:pt x="313283" y="2286"/>
                </a:lnTo>
                <a:lnTo>
                  <a:pt x="279527" y="0"/>
                </a:lnTo>
                <a:close/>
              </a:path>
              <a:path w="826135" h="496570">
                <a:moveTo>
                  <a:pt x="197243" y="85852"/>
                </a:moveTo>
                <a:lnTo>
                  <a:pt x="112953" y="85852"/>
                </a:lnTo>
                <a:lnTo>
                  <a:pt x="129921" y="93853"/>
                </a:lnTo>
                <a:lnTo>
                  <a:pt x="147675" y="100965"/>
                </a:lnTo>
                <a:lnTo>
                  <a:pt x="166268" y="107188"/>
                </a:lnTo>
                <a:lnTo>
                  <a:pt x="185102" y="112395"/>
                </a:lnTo>
                <a:lnTo>
                  <a:pt x="181444" y="133096"/>
                </a:lnTo>
                <a:lnTo>
                  <a:pt x="179082" y="152527"/>
                </a:lnTo>
                <a:lnTo>
                  <a:pt x="178968" y="153670"/>
                </a:lnTo>
                <a:lnTo>
                  <a:pt x="177678" y="171704"/>
                </a:lnTo>
                <a:lnTo>
                  <a:pt x="177700" y="191008"/>
                </a:lnTo>
                <a:lnTo>
                  <a:pt x="177825" y="212852"/>
                </a:lnTo>
                <a:lnTo>
                  <a:pt x="183680" y="261493"/>
                </a:lnTo>
                <a:lnTo>
                  <a:pt x="194144" y="302641"/>
                </a:lnTo>
                <a:lnTo>
                  <a:pt x="197243" y="310261"/>
                </a:lnTo>
                <a:lnTo>
                  <a:pt x="197243" y="85852"/>
                </a:lnTo>
                <a:close/>
              </a:path>
              <a:path w="826135" h="496570">
                <a:moveTo>
                  <a:pt x="329387" y="3429"/>
                </a:moveTo>
                <a:lnTo>
                  <a:pt x="329387" y="208280"/>
                </a:lnTo>
                <a:lnTo>
                  <a:pt x="328282" y="216281"/>
                </a:lnTo>
                <a:lnTo>
                  <a:pt x="271360" y="259715"/>
                </a:lnTo>
                <a:lnTo>
                  <a:pt x="241363" y="280289"/>
                </a:lnTo>
                <a:lnTo>
                  <a:pt x="315391" y="280289"/>
                </a:lnTo>
                <a:lnTo>
                  <a:pt x="318808" y="277749"/>
                </a:lnTo>
                <a:lnTo>
                  <a:pt x="452285" y="176022"/>
                </a:lnTo>
                <a:lnTo>
                  <a:pt x="557530" y="176022"/>
                </a:lnTo>
                <a:lnTo>
                  <a:pt x="557403" y="175641"/>
                </a:lnTo>
                <a:lnTo>
                  <a:pt x="381901" y="175641"/>
                </a:lnTo>
                <a:lnTo>
                  <a:pt x="380949" y="160528"/>
                </a:lnTo>
                <a:lnTo>
                  <a:pt x="379336" y="144907"/>
                </a:lnTo>
                <a:lnTo>
                  <a:pt x="377024" y="128778"/>
                </a:lnTo>
                <a:lnTo>
                  <a:pt x="375678" y="121666"/>
                </a:lnTo>
                <a:lnTo>
                  <a:pt x="375653" y="121412"/>
                </a:lnTo>
                <a:lnTo>
                  <a:pt x="373964" y="112522"/>
                </a:lnTo>
                <a:lnTo>
                  <a:pt x="393014" y="107188"/>
                </a:lnTo>
                <a:lnTo>
                  <a:pt x="411441" y="100965"/>
                </a:lnTo>
                <a:lnTo>
                  <a:pt x="429158" y="93853"/>
                </a:lnTo>
                <a:lnTo>
                  <a:pt x="442252" y="87757"/>
                </a:lnTo>
                <a:lnTo>
                  <a:pt x="446112" y="85852"/>
                </a:lnTo>
                <a:lnTo>
                  <a:pt x="500634" y="85852"/>
                </a:lnTo>
                <a:lnTo>
                  <a:pt x="500634" y="76708"/>
                </a:lnTo>
                <a:lnTo>
                  <a:pt x="363804" y="76708"/>
                </a:lnTo>
                <a:lnTo>
                  <a:pt x="360502" y="67818"/>
                </a:lnTo>
                <a:lnTo>
                  <a:pt x="356857" y="59309"/>
                </a:lnTo>
                <a:lnTo>
                  <a:pt x="352894" y="51054"/>
                </a:lnTo>
                <a:lnTo>
                  <a:pt x="348576" y="43434"/>
                </a:lnTo>
                <a:lnTo>
                  <a:pt x="405066" y="43434"/>
                </a:lnTo>
                <a:lnTo>
                  <a:pt x="405066" y="21336"/>
                </a:lnTo>
                <a:lnTo>
                  <a:pt x="386003" y="14351"/>
                </a:lnTo>
                <a:lnTo>
                  <a:pt x="334581" y="3683"/>
                </a:lnTo>
                <a:lnTo>
                  <a:pt x="329387" y="3429"/>
                </a:lnTo>
                <a:close/>
              </a:path>
              <a:path w="826135" h="496570">
                <a:moveTo>
                  <a:pt x="557530" y="176022"/>
                </a:moveTo>
                <a:lnTo>
                  <a:pt x="452285" y="176022"/>
                </a:lnTo>
                <a:lnTo>
                  <a:pt x="608965" y="252603"/>
                </a:lnTo>
                <a:lnTo>
                  <a:pt x="681228" y="205994"/>
                </a:lnTo>
                <a:lnTo>
                  <a:pt x="604266" y="205994"/>
                </a:lnTo>
                <a:lnTo>
                  <a:pt x="559054" y="183896"/>
                </a:lnTo>
                <a:lnTo>
                  <a:pt x="557530" y="176022"/>
                </a:lnTo>
                <a:close/>
              </a:path>
              <a:path w="826135" h="496570">
                <a:moveTo>
                  <a:pt x="825627" y="81534"/>
                </a:moveTo>
                <a:lnTo>
                  <a:pt x="739140" y="81534"/>
                </a:lnTo>
                <a:lnTo>
                  <a:pt x="686562" y="117348"/>
                </a:lnTo>
                <a:lnTo>
                  <a:pt x="741807" y="117348"/>
                </a:lnTo>
                <a:lnTo>
                  <a:pt x="604266" y="205994"/>
                </a:lnTo>
                <a:lnTo>
                  <a:pt x="681228" y="205994"/>
                </a:lnTo>
                <a:lnTo>
                  <a:pt x="772922" y="146939"/>
                </a:lnTo>
                <a:lnTo>
                  <a:pt x="822081" y="146939"/>
                </a:lnTo>
                <a:lnTo>
                  <a:pt x="825627" y="144526"/>
                </a:lnTo>
                <a:lnTo>
                  <a:pt x="825627" y="81534"/>
                </a:lnTo>
                <a:close/>
              </a:path>
              <a:path w="826135" h="496570">
                <a:moveTo>
                  <a:pt x="329387" y="121412"/>
                </a:moveTo>
                <a:lnTo>
                  <a:pt x="322999" y="121412"/>
                </a:lnTo>
                <a:lnTo>
                  <a:pt x="325678" y="137033"/>
                </a:lnTo>
                <a:lnTo>
                  <a:pt x="327685" y="153670"/>
                </a:lnTo>
                <a:lnTo>
                  <a:pt x="328955" y="171704"/>
                </a:lnTo>
                <a:lnTo>
                  <a:pt x="329387" y="191008"/>
                </a:lnTo>
                <a:lnTo>
                  <a:pt x="329387" y="121412"/>
                </a:lnTo>
                <a:close/>
              </a:path>
              <a:path w="826135" h="496570">
                <a:moveTo>
                  <a:pt x="822081" y="146939"/>
                </a:moveTo>
                <a:lnTo>
                  <a:pt x="772922" y="146939"/>
                </a:lnTo>
                <a:lnTo>
                  <a:pt x="772922" y="179705"/>
                </a:lnTo>
                <a:lnTo>
                  <a:pt x="773938" y="179705"/>
                </a:lnTo>
                <a:lnTo>
                  <a:pt x="822081" y="146939"/>
                </a:lnTo>
                <a:close/>
              </a:path>
              <a:path w="826135" h="496570">
                <a:moveTo>
                  <a:pt x="444347" y="127889"/>
                </a:moveTo>
                <a:lnTo>
                  <a:pt x="381901" y="175641"/>
                </a:lnTo>
                <a:lnTo>
                  <a:pt x="557403" y="175641"/>
                </a:lnTo>
                <a:lnTo>
                  <a:pt x="553331" y="155194"/>
                </a:lnTo>
                <a:lnTo>
                  <a:pt x="500634" y="155194"/>
                </a:lnTo>
                <a:lnTo>
                  <a:pt x="444347" y="127889"/>
                </a:lnTo>
                <a:close/>
              </a:path>
              <a:path w="826135" h="496570">
                <a:moveTo>
                  <a:pt x="500634" y="85852"/>
                </a:moveTo>
                <a:lnTo>
                  <a:pt x="446112" y="85852"/>
                </a:lnTo>
                <a:lnTo>
                  <a:pt x="464388" y="101219"/>
                </a:lnTo>
                <a:lnTo>
                  <a:pt x="479679" y="117983"/>
                </a:lnTo>
                <a:lnTo>
                  <a:pt x="491871" y="136017"/>
                </a:lnTo>
                <a:lnTo>
                  <a:pt x="500634" y="155194"/>
                </a:lnTo>
                <a:lnTo>
                  <a:pt x="500634" y="85852"/>
                </a:lnTo>
                <a:close/>
              </a:path>
              <a:path w="826135" h="496570">
                <a:moveTo>
                  <a:pt x="500634" y="75057"/>
                </a:moveTo>
                <a:lnTo>
                  <a:pt x="500634" y="155194"/>
                </a:lnTo>
                <a:lnTo>
                  <a:pt x="553331" y="155194"/>
                </a:lnTo>
                <a:lnTo>
                  <a:pt x="551688" y="146939"/>
                </a:lnTo>
                <a:lnTo>
                  <a:pt x="551688" y="146685"/>
                </a:lnTo>
                <a:lnTo>
                  <a:pt x="534289" y="112141"/>
                </a:lnTo>
                <a:lnTo>
                  <a:pt x="512191" y="85852"/>
                </a:lnTo>
                <a:lnTo>
                  <a:pt x="507873" y="80899"/>
                </a:lnTo>
                <a:lnTo>
                  <a:pt x="500634" y="75057"/>
                </a:lnTo>
                <a:close/>
              </a:path>
              <a:path w="826135" h="496570">
                <a:moveTo>
                  <a:pt x="321297" y="121666"/>
                </a:moveTo>
                <a:lnTo>
                  <a:pt x="236283" y="121666"/>
                </a:lnTo>
                <a:lnTo>
                  <a:pt x="257657" y="123190"/>
                </a:lnTo>
                <a:lnTo>
                  <a:pt x="268528" y="123698"/>
                </a:lnTo>
                <a:lnTo>
                  <a:pt x="279527" y="123825"/>
                </a:lnTo>
                <a:lnTo>
                  <a:pt x="290436" y="123698"/>
                </a:lnTo>
                <a:lnTo>
                  <a:pt x="301104" y="123190"/>
                </a:lnTo>
                <a:lnTo>
                  <a:pt x="311429" y="122428"/>
                </a:lnTo>
                <a:lnTo>
                  <a:pt x="311619" y="122428"/>
                </a:lnTo>
                <a:lnTo>
                  <a:pt x="321297" y="121666"/>
                </a:lnTo>
                <a:close/>
              </a:path>
              <a:path w="826135" h="496570">
                <a:moveTo>
                  <a:pt x="313283" y="2286"/>
                </a:moveTo>
                <a:lnTo>
                  <a:pt x="313283" y="85852"/>
                </a:lnTo>
                <a:lnTo>
                  <a:pt x="296481" y="87249"/>
                </a:lnTo>
                <a:lnTo>
                  <a:pt x="279552" y="87757"/>
                </a:lnTo>
                <a:lnTo>
                  <a:pt x="329387" y="87757"/>
                </a:lnTo>
                <a:lnTo>
                  <a:pt x="329387" y="3429"/>
                </a:lnTo>
                <a:lnTo>
                  <a:pt x="313283" y="2286"/>
                </a:lnTo>
                <a:close/>
              </a:path>
              <a:path w="826135" h="496570">
                <a:moveTo>
                  <a:pt x="313283" y="36068"/>
                </a:moveTo>
                <a:lnTo>
                  <a:pt x="278866" y="36068"/>
                </a:lnTo>
                <a:lnTo>
                  <a:pt x="285953" y="40132"/>
                </a:lnTo>
                <a:lnTo>
                  <a:pt x="294665" y="49784"/>
                </a:lnTo>
                <a:lnTo>
                  <a:pt x="304101" y="65024"/>
                </a:lnTo>
                <a:lnTo>
                  <a:pt x="313283" y="85852"/>
                </a:lnTo>
                <a:lnTo>
                  <a:pt x="313283" y="36068"/>
                </a:lnTo>
                <a:close/>
              </a:path>
              <a:path w="826135" h="496570">
                <a:moveTo>
                  <a:pt x="197243" y="71755"/>
                </a:moveTo>
                <a:lnTo>
                  <a:pt x="195465" y="76708"/>
                </a:lnTo>
                <a:lnTo>
                  <a:pt x="197243" y="76708"/>
                </a:lnTo>
                <a:lnTo>
                  <a:pt x="197243" y="71755"/>
                </a:lnTo>
                <a:close/>
              </a:path>
              <a:path w="826135" h="496570">
                <a:moveTo>
                  <a:pt x="405066" y="21336"/>
                </a:moveTo>
                <a:lnTo>
                  <a:pt x="405066" y="61849"/>
                </a:lnTo>
                <a:lnTo>
                  <a:pt x="395020" y="66167"/>
                </a:lnTo>
                <a:lnTo>
                  <a:pt x="384962" y="69977"/>
                </a:lnTo>
                <a:lnTo>
                  <a:pt x="374561" y="73533"/>
                </a:lnTo>
                <a:lnTo>
                  <a:pt x="363804" y="76708"/>
                </a:lnTo>
                <a:lnTo>
                  <a:pt x="500634" y="76708"/>
                </a:lnTo>
                <a:lnTo>
                  <a:pt x="500634" y="75057"/>
                </a:lnTo>
                <a:lnTo>
                  <a:pt x="473710" y="53721"/>
                </a:lnTo>
                <a:lnTo>
                  <a:pt x="432752" y="31369"/>
                </a:lnTo>
                <a:lnTo>
                  <a:pt x="405066" y="21336"/>
                </a:lnTo>
                <a:close/>
              </a:path>
              <a:path w="826135" h="496570">
                <a:moveTo>
                  <a:pt x="405066" y="43434"/>
                </a:moveTo>
                <a:lnTo>
                  <a:pt x="348576" y="43434"/>
                </a:lnTo>
                <a:lnTo>
                  <a:pt x="363524" y="46990"/>
                </a:lnTo>
                <a:lnTo>
                  <a:pt x="377952" y="51435"/>
                </a:lnTo>
                <a:lnTo>
                  <a:pt x="391896" y="56388"/>
                </a:lnTo>
                <a:lnTo>
                  <a:pt x="405066" y="61849"/>
                </a:lnTo>
                <a:lnTo>
                  <a:pt x="405066" y="43434"/>
                </a:lnTo>
                <a:close/>
              </a:path>
            </a:pathLst>
          </a:custGeom>
          <a:solidFill>
            <a:srgbClr val="005C2E"/>
          </a:solidFill>
        </p:spPr>
        <p:txBody>
          <a:bodyPr wrap="square" lIns="0" tIns="0" rIns="0" bIns="0" rtlCol="0"/>
          <a:lstStyle/>
          <a:p>
            <a:endParaRPr/>
          </a:p>
        </p:txBody>
      </p:sp>
      <p:sp>
        <p:nvSpPr>
          <p:cNvPr id="39" name="object 39"/>
          <p:cNvSpPr/>
          <p:nvPr/>
        </p:nvSpPr>
        <p:spPr>
          <a:xfrm>
            <a:off x="798690" y="3151377"/>
            <a:ext cx="843915" cy="387350"/>
          </a:xfrm>
          <a:custGeom>
            <a:avLst/>
            <a:gdLst/>
            <a:ahLst/>
            <a:cxnLst/>
            <a:rect l="l" t="t" r="r" b="b"/>
            <a:pathLst>
              <a:path w="843914" h="387350">
                <a:moveTo>
                  <a:pt x="843673" y="350900"/>
                </a:moveTo>
                <a:lnTo>
                  <a:pt x="0" y="350900"/>
                </a:lnTo>
                <a:lnTo>
                  <a:pt x="0" y="386968"/>
                </a:lnTo>
                <a:lnTo>
                  <a:pt x="843673" y="386968"/>
                </a:lnTo>
                <a:lnTo>
                  <a:pt x="843673" y="350900"/>
                </a:lnTo>
                <a:close/>
              </a:path>
              <a:path w="843914" h="387350">
                <a:moveTo>
                  <a:pt x="263652" y="181228"/>
                </a:moveTo>
                <a:lnTo>
                  <a:pt x="105448" y="289432"/>
                </a:lnTo>
                <a:lnTo>
                  <a:pt x="105448" y="350900"/>
                </a:lnTo>
                <a:lnTo>
                  <a:pt x="158178" y="350900"/>
                </a:lnTo>
                <a:lnTo>
                  <a:pt x="158178" y="304545"/>
                </a:lnTo>
                <a:lnTo>
                  <a:pt x="263652" y="232536"/>
                </a:lnTo>
                <a:lnTo>
                  <a:pt x="263652" y="181228"/>
                </a:lnTo>
                <a:close/>
              </a:path>
              <a:path w="843914" h="387350">
                <a:moveTo>
                  <a:pt x="421830" y="61213"/>
                </a:moveTo>
                <a:lnTo>
                  <a:pt x="271144" y="176148"/>
                </a:lnTo>
                <a:lnTo>
                  <a:pt x="263652" y="181228"/>
                </a:lnTo>
                <a:lnTo>
                  <a:pt x="263652" y="350900"/>
                </a:lnTo>
                <a:lnTo>
                  <a:pt x="316369" y="350900"/>
                </a:lnTo>
                <a:lnTo>
                  <a:pt x="316369" y="195833"/>
                </a:lnTo>
                <a:lnTo>
                  <a:pt x="421830" y="115442"/>
                </a:lnTo>
                <a:lnTo>
                  <a:pt x="421830" y="61213"/>
                </a:lnTo>
                <a:close/>
              </a:path>
              <a:path w="843914" h="387350">
                <a:moveTo>
                  <a:pt x="444119" y="44195"/>
                </a:moveTo>
                <a:lnTo>
                  <a:pt x="421830" y="61213"/>
                </a:lnTo>
                <a:lnTo>
                  <a:pt x="421830" y="350900"/>
                </a:lnTo>
                <a:lnTo>
                  <a:pt x="474611" y="350900"/>
                </a:lnTo>
                <a:lnTo>
                  <a:pt x="474611" y="103377"/>
                </a:lnTo>
                <a:lnTo>
                  <a:pt x="565162" y="103377"/>
                </a:lnTo>
                <a:lnTo>
                  <a:pt x="444119" y="44195"/>
                </a:lnTo>
                <a:close/>
              </a:path>
              <a:path w="843914" h="387350">
                <a:moveTo>
                  <a:pt x="580021" y="110489"/>
                </a:moveTo>
                <a:lnTo>
                  <a:pt x="580021" y="350900"/>
                </a:lnTo>
                <a:lnTo>
                  <a:pt x="632726" y="350900"/>
                </a:lnTo>
                <a:lnTo>
                  <a:pt x="632726" y="153415"/>
                </a:lnTo>
                <a:lnTo>
                  <a:pt x="680363" y="122173"/>
                </a:lnTo>
                <a:lnTo>
                  <a:pt x="604024" y="122173"/>
                </a:lnTo>
                <a:lnTo>
                  <a:pt x="580021" y="110489"/>
                </a:lnTo>
                <a:close/>
              </a:path>
              <a:path w="843914" h="387350">
                <a:moveTo>
                  <a:pt x="790968" y="0"/>
                </a:moveTo>
                <a:lnTo>
                  <a:pt x="738263" y="34416"/>
                </a:lnTo>
                <a:lnTo>
                  <a:pt x="738263" y="350900"/>
                </a:lnTo>
                <a:lnTo>
                  <a:pt x="790968" y="350900"/>
                </a:lnTo>
                <a:lnTo>
                  <a:pt x="790968" y="0"/>
                </a:lnTo>
                <a:close/>
              </a:path>
              <a:path w="843914" h="387350">
                <a:moveTo>
                  <a:pt x="565162" y="103377"/>
                </a:moveTo>
                <a:lnTo>
                  <a:pt x="474611" y="103377"/>
                </a:lnTo>
                <a:lnTo>
                  <a:pt x="580021" y="155066"/>
                </a:lnTo>
                <a:lnTo>
                  <a:pt x="580021" y="110489"/>
                </a:lnTo>
                <a:lnTo>
                  <a:pt x="565162" y="103377"/>
                </a:lnTo>
                <a:close/>
              </a:path>
              <a:path w="843914" h="387350">
                <a:moveTo>
                  <a:pt x="738263" y="34416"/>
                </a:moveTo>
                <a:lnTo>
                  <a:pt x="604024" y="122173"/>
                </a:lnTo>
                <a:lnTo>
                  <a:pt x="680363" y="122173"/>
                </a:lnTo>
                <a:lnTo>
                  <a:pt x="738263" y="84200"/>
                </a:lnTo>
                <a:lnTo>
                  <a:pt x="738263" y="34416"/>
                </a:lnTo>
                <a:close/>
              </a:path>
            </a:pathLst>
          </a:custGeom>
          <a:solidFill>
            <a:srgbClr val="005C2E"/>
          </a:solidFill>
        </p:spPr>
        <p:txBody>
          <a:bodyPr wrap="square" lIns="0" tIns="0" rIns="0" bIns="0" rtlCol="0"/>
          <a:lstStyle/>
          <a:p>
            <a:endParaRPr/>
          </a:p>
        </p:txBody>
      </p:sp>
      <p:sp>
        <p:nvSpPr>
          <p:cNvPr id="40" name="object 40"/>
          <p:cNvSpPr/>
          <p:nvPr/>
        </p:nvSpPr>
        <p:spPr>
          <a:xfrm>
            <a:off x="2109216" y="2115311"/>
            <a:ext cx="1594485" cy="1911350"/>
          </a:xfrm>
          <a:custGeom>
            <a:avLst/>
            <a:gdLst/>
            <a:ahLst/>
            <a:cxnLst/>
            <a:rect l="l" t="t" r="r" b="b"/>
            <a:pathLst>
              <a:path w="1594485" h="1911350">
                <a:moveTo>
                  <a:pt x="0" y="1910969"/>
                </a:moveTo>
                <a:lnTo>
                  <a:pt x="1593977" y="1910969"/>
                </a:lnTo>
                <a:lnTo>
                  <a:pt x="1593977" y="0"/>
                </a:lnTo>
                <a:lnTo>
                  <a:pt x="0" y="0"/>
                </a:lnTo>
                <a:lnTo>
                  <a:pt x="0" y="1910969"/>
                </a:lnTo>
                <a:close/>
              </a:path>
            </a:pathLst>
          </a:custGeom>
          <a:solidFill>
            <a:srgbClr val="FFFFFF"/>
          </a:solidFill>
        </p:spPr>
        <p:txBody>
          <a:bodyPr wrap="square" lIns="0" tIns="0" rIns="0" bIns="0" rtlCol="0"/>
          <a:lstStyle/>
          <a:p>
            <a:endParaRPr/>
          </a:p>
        </p:txBody>
      </p:sp>
      <p:sp>
        <p:nvSpPr>
          <p:cNvPr id="41" name="object 41"/>
          <p:cNvSpPr txBox="1"/>
          <p:nvPr/>
        </p:nvSpPr>
        <p:spPr>
          <a:xfrm>
            <a:off x="2322322" y="2238470"/>
            <a:ext cx="1174750" cy="1192634"/>
          </a:xfrm>
          <a:prstGeom prst="rect">
            <a:avLst/>
          </a:prstGeom>
        </p:spPr>
        <p:txBody>
          <a:bodyPr vert="horz" wrap="square" lIns="0" tIns="0" rIns="0" bIns="0" rtlCol="0">
            <a:spAutoFit/>
          </a:bodyPr>
          <a:lstStyle/>
          <a:p>
            <a:pPr marL="57785" algn="ctr">
              <a:lnSpc>
                <a:spcPct val="100000"/>
              </a:lnSpc>
            </a:pPr>
            <a:r>
              <a:rPr sz="1400" b="1" spc="-20" dirty="0">
                <a:solidFill>
                  <a:srgbClr val="005C2E"/>
                </a:solidFill>
                <a:latin typeface="Arial"/>
                <a:cs typeface="Arial"/>
              </a:rPr>
              <a:t>3</a:t>
            </a:r>
            <a:r>
              <a:rPr sz="1400" b="1" spc="-5" dirty="0">
                <a:solidFill>
                  <a:srgbClr val="005C2E"/>
                </a:solidFill>
                <a:latin typeface="Arial"/>
                <a:cs typeface="Arial"/>
              </a:rPr>
              <a:t>.</a:t>
            </a:r>
            <a:r>
              <a:rPr sz="1400" b="1" spc="-20" dirty="0">
                <a:solidFill>
                  <a:srgbClr val="005C2E"/>
                </a:solidFill>
                <a:latin typeface="Arial"/>
                <a:cs typeface="Arial"/>
              </a:rPr>
              <a:t>3</a:t>
            </a:r>
            <a:r>
              <a:rPr sz="1400" b="1" spc="-15" dirty="0">
                <a:solidFill>
                  <a:srgbClr val="005C2E"/>
                </a:solidFill>
                <a:latin typeface="SimSun"/>
                <a:cs typeface="SimSun"/>
              </a:rPr>
              <a:t>万亿美元</a:t>
            </a:r>
            <a:r>
              <a:rPr sz="1350" b="1" baseline="24691" dirty="0">
                <a:solidFill>
                  <a:srgbClr val="005C2E"/>
                </a:solidFill>
                <a:latin typeface="SimSun"/>
                <a:cs typeface="SimSun"/>
              </a:rPr>
              <a:t>1</a:t>
            </a:r>
            <a:endParaRPr sz="1350" b="1" baseline="24691" dirty="0">
              <a:latin typeface="SimSun"/>
              <a:cs typeface="SimSun"/>
            </a:endParaRPr>
          </a:p>
          <a:p>
            <a:pPr marL="12700" marR="5080" indent="-20955" algn="ctr">
              <a:spcBef>
                <a:spcPts val="940"/>
              </a:spcBef>
            </a:pPr>
            <a:r>
              <a:rPr sz="1400" spc="-20" dirty="0">
                <a:solidFill>
                  <a:srgbClr val="1E1E1E"/>
                </a:solidFill>
                <a:latin typeface="Arial"/>
                <a:cs typeface="Arial"/>
              </a:rPr>
              <a:t>205</a:t>
            </a:r>
            <a:r>
              <a:rPr sz="1400" spc="-10" dirty="0">
                <a:solidFill>
                  <a:srgbClr val="1E1E1E"/>
                </a:solidFill>
                <a:latin typeface="Arial"/>
                <a:cs typeface="Arial"/>
              </a:rPr>
              <a:t>0</a:t>
            </a:r>
            <a:r>
              <a:rPr sz="1400" spc="10" dirty="0">
                <a:solidFill>
                  <a:srgbClr val="1E1E1E"/>
                </a:solidFill>
                <a:latin typeface="Arial"/>
                <a:cs typeface="Arial"/>
              </a:rPr>
              <a:t> </a:t>
            </a:r>
            <a:r>
              <a:rPr sz="1400" spc="-40" dirty="0">
                <a:solidFill>
                  <a:srgbClr val="1E1E1E"/>
                </a:solidFill>
                <a:latin typeface="SimSun"/>
                <a:cs typeface="SimSun"/>
              </a:rPr>
              <a:t>年预计 </a:t>
            </a:r>
            <a:r>
              <a:rPr sz="1400" spc="-15" dirty="0">
                <a:solidFill>
                  <a:srgbClr val="1E1E1E"/>
                </a:solidFill>
                <a:latin typeface="Arial"/>
                <a:cs typeface="Arial"/>
              </a:rPr>
              <a:t>GD</a:t>
            </a:r>
            <a:r>
              <a:rPr sz="1400" spc="-5" dirty="0">
                <a:solidFill>
                  <a:srgbClr val="1E1E1E"/>
                </a:solidFill>
                <a:latin typeface="Arial"/>
                <a:cs typeface="Arial"/>
              </a:rPr>
              <a:t>P</a:t>
            </a:r>
            <a:r>
              <a:rPr sz="1400" spc="-15" dirty="0">
                <a:solidFill>
                  <a:srgbClr val="1E1E1E"/>
                </a:solidFill>
                <a:latin typeface="SimSun"/>
                <a:cs typeface="SimSun"/>
              </a:rPr>
              <a:t>（</a:t>
            </a:r>
            <a:r>
              <a:rPr sz="1400" spc="-40" dirty="0">
                <a:solidFill>
                  <a:srgbClr val="1E1E1E"/>
                </a:solidFill>
                <a:latin typeface="SimSun"/>
                <a:cs typeface="SimSun"/>
              </a:rPr>
              <a:t>目前为</a:t>
            </a:r>
            <a:r>
              <a:rPr sz="1400" spc="-35" dirty="0">
                <a:solidFill>
                  <a:srgbClr val="1E1E1E"/>
                </a:solidFill>
                <a:latin typeface="SimSun"/>
                <a:cs typeface="SimSun"/>
              </a:rPr>
              <a:t> </a:t>
            </a:r>
            <a:r>
              <a:rPr sz="1400" spc="-20" dirty="0">
                <a:solidFill>
                  <a:srgbClr val="1E1E1E"/>
                </a:solidFill>
                <a:latin typeface="Arial"/>
                <a:cs typeface="Arial"/>
              </a:rPr>
              <a:t>4100</a:t>
            </a:r>
            <a:r>
              <a:rPr sz="1350" baseline="24691" dirty="0">
                <a:solidFill>
                  <a:srgbClr val="1E1E1E"/>
                </a:solidFill>
                <a:latin typeface="Arial"/>
                <a:cs typeface="Arial"/>
              </a:rPr>
              <a:t>2</a:t>
            </a:r>
            <a:r>
              <a:rPr sz="1400" spc="-40" dirty="0">
                <a:solidFill>
                  <a:srgbClr val="1E1E1E"/>
                </a:solidFill>
                <a:latin typeface="SimSun"/>
                <a:cs typeface="SimSun"/>
              </a:rPr>
              <a:t>亿美元以 </a:t>
            </a:r>
            <a:r>
              <a:rPr sz="1400" spc="-20" dirty="0">
                <a:solidFill>
                  <a:srgbClr val="1E1E1E"/>
                </a:solidFill>
                <a:latin typeface="SimSun"/>
                <a:cs typeface="SimSun"/>
              </a:rPr>
              <a:t>上</a:t>
            </a:r>
            <a:r>
              <a:rPr sz="1400" spc="-15" dirty="0">
                <a:solidFill>
                  <a:srgbClr val="1E1E1E"/>
                </a:solidFill>
                <a:latin typeface="SimSun"/>
                <a:cs typeface="SimSun"/>
              </a:rPr>
              <a:t>）</a:t>
            </a:r>
            <a:endParaRPr sz="1400" dirty="0">
              <a:latin typeface="SimSun"/>
              <a:cs typeface="SimSun"/>
            </a:endParaRPr>
          </a:p>
        </p:txBody>
      </p:sp>
      <p:sp>
        <p:nvSpPr>
          <p:cNvPr id="42" name="object 42"/>
          <p:cNvSpPr/>
          <p:nvPr/>
        </p:nvSpPr>
        <p:spPr>
          <a:xfrm>
            <a:off x="3758184" y="2115311"/>
            <a:ext cx="1594485" cy="1911350"/>
          </a:xfrm>
          <a:custGeom>
            <a:avLst/>
            <a:gdLst/>
            <a:ahLst/>
            <a:cxnLst/>
            <a:rect l="l" t="t" r="r" b="b"/>
            <a:pathLst>
              <a:path w="1594485" h="1911350">
                <a:moveTo>
                  <a:pt x="0" y="1910969"/>
                </a:moveTo>
                <a:lnTo>
                  <a:pt x="1593977" y="1910969"/>
                </a:lnTo>
                <a:lnTo>
                  <a:pt x="1593977" y="0"/>
                </a:lnTo>
                <a:lnTo>
                  <a:pt x="0" y="0"/>
                </a:lnTo>
                <a:lnTo>
                  <a:pt x="0" y="1910969"/>
                </a:lnTo>
                <a:close/>
              </a:path>
            </a:pathLst>
          </a:custGeom>
          <a:solidFill>
            <a:srgbClr val="FFFFFF"/>
          </a:solidFill>
        </p:spPr>
        <p:txBody>
          <a:bodyPr wrap="square" lIns="0" tIns="0" rIns="0" bIns="0" rtlCol="0"/>
          <a:lstStyle/>
          <a:p>
            <a:endParaRPr/>
          </a:p>
        </p:txBody>
      </p:sp>
      <p:sp>
        <p:nvSpPr>
          <p:cNvPr id="43" name="object 43"/>
          <p:cNvSpPr txBox="1"/>
          <p:nvPr/>
        </p:nvSpPr>
        <p:spPr>
          <a:xfrm>
            <a:off x="3856735" y="2291593"/>
            <a:ext cx="1407795" cy="882293"/>
          </a:xfrm>
          <a:prstGeom prst="rect">
            <a:avLst/>
          </a:prstGeom>
        </p:spPr>
        <p:txBody>
          <a:bodyPr vert="horz" wrap="square" lIns="0" tIns="0" rIns="0" bIns="0" rtlCol="0">
            <a:spAutoFit/>
          </a:bodyPr>
          <a:lstStyle/>
          <a:p>
            <a:pPr marL="2540" algn="ctr">
              <a:lnSpc>
                <a:spcPts val="1670"/>
              </a:lnSpc>
            </a:pPr>
            <a:r>
              <a:rPr sz="1400" b="1" spc="-20" dirty="0">
                <a:solidFill>
                  <a:srgbClr val="005C2E"/>
                </a:solidFill>
                <a:latin typeface="Arial"/>
                <a:cs typeface="Arial"/>
              </a:rPr>
              <a:t>B-</a:t>
            </a:r>
          </a:p>
          <a:p>
            <a:pPr algn="ctr">
              <a:lnSpc>
                <a:spcPts val="1670"/>
              </a:lnSpc>
            </a:pPr>
            <a:endParaRPr lang="en-US" sz="1400" spc="-15" dirty="0">
              <a:solidFill>
                <a:srgbClr val="1E1E1E"/>
              </a:solidFill>
              <a:latin typeface="SimSun"/>
              <a:cs typeface="SimSun"/>
            </a:endParaRPr>
          </a:p>
          <a:p>
            <a:pPr algn="ctr"/>
            <a:r>
              <a:rPr sz="1400" spc="-15" dirty="0">
                <a:solidFill>
                  <a:srgbClr val="1E1E1E"/>
                </a:solidFill>
                <a:latin typeface="SimSun"/>
                <a:cs typeface="SimSun"/>
              </a:rPr>
              <a:t>信用评级</a:t>
            </a:r>
            <a:r>
              <a:rPr sz="1350" baseline="24691" dirty="0">
                <a:solidFill>
                  <a:srgbClr val="1E1E1E"/>
                </a:solidFill>
                <a:latin typeface="Arial"/>
                <a:cs typeface="Arial"/>
              </a:rPr>
              <a:t>3</a:t>
            </a:r>
            <a:r>
              <a:rPr sz="1400" spc="-15" dirty="0">
                <a:solidFill>
                  <a:srgbClr val="1E1E1E"/>
                </a:solidFill>
                <a:latin typeface="SimSun"/>
                <a:cs typeface="SimSun"/>
              </a:rPr>
              <a:t>从</a:t>
            </a:r>
            <a:r>
              <a:rPr sz="1400" spc="-40" dirty="0">
                <a:solidFill>
                  <a:srgbClr val="1E1E1E"/>
                </a:solidFill>
                <a:latin typeface="Arial"/>
                <a:cs typeface="Arial"/>
              </a:rPr>
              <a:t>CC</a:t>
            </a:r>
            <a:r>
              <a:rPr sz="1400" spc="-35" dirty="0">
                <a:solidFill>
                  <a:srgbClr val="1E1E1E"/>
                </a:solidFill>
                <a:latin typeface="Arial"/>
                <a:cs typeface="Arial"/>
              </a:rPr>
              <a:t>C</a:t>
            </a:r>
            <a:r>
              <a:rPr sz="1400" spc="-5" dirty="0">
                <a:solidFill>
                  <a:srgbClr val="1E1E1E"/>
                </a:solidFill>
                <a:latin typeface="Arial"/>
                <a:cs typeface="Arial"/>
              </a:rPr>
              <a:t>-</a:t>
            </a:r>
            <a:endParaRPr sz="1400" dirty="0">
              <a:latin typeface="Arial"/>
              <a:cs typeface="Arial"/>
            </a:endParaRPr>
          </a:p>
          <a:p>
            <a:pPr algn="ctr">
              <a:spcBef>
                <a:spcPts val="120"/>
              </a:spcBef>
            </a:pPr>
            <a:r>
              <a:rPr sz="1400" spc="-40" dirty="0">
                <a:solidFill>
                  <a:srgbClr val="1E1E1E"/>
                </a:solidFill>
                <a:latin typeface="SimSun"/>
                <a:cs typeface="SimSun"/>
              </a:rPr>
              <a:t>提升</a:t>
            </a:r>
            <a:endParaRPr sz="1400" dirty="0">
              <a:latin typeface="SimSun"/>
              <a:cs typeface="SimSun"/>
            </a:endParaRPr>
          </a:p>
        </p:txBody>
      </p:sp>
      <p:sp>
        <p:nvSpPr>
          <p:cNvPr id="44" name="object 44"/>
          <p:cNvSpPr/>
          <p:nvPr/>
        </p:nvSpPr>
        <p:spPr>
          <a:xfrm>
            <a:off x="5404103" y="2115311"/>
            <a:ext cx="1597025" cy="1911350"/>
          </a:xfrm>
          <a:custGeom>
            <a:avLst/>
            <a:gdLst/>
            <a:ahLst/>
            <a:cxnLst/>
            <a:rect l="l" t="t" r="r" b="b"/>
            <a:pathLst>
              <a:path w="1597025" h="1911350">
                <a:moveTo>
                  <a:pt x="0" y="1910969"/>
                </a:moveTo>
                <a:lnTo>
                  <a:pt x="1597025" y="1910969"/>
                </a:lnTo>
                <a:lnTo>
                  <a:pt x="1597025" y="0"/>
                </a:lnTo>
                <a:lnTo>
                  <a:pt x="0" y="0"/>
                </a:lnTo>
                <a:lnTo>
                  <a:pt x="0" y="1910969"/>
                </a:lnTo>
                <a:close/>
              </a:path>
            </a:pathLst>
          </a:custGeom>
          <a:solidFill>
            <a:srgbClr val="FFFFFF"/>
          </a:solidFill>
        </p:spPr>
        <p:txBody>
          <a:bodyPr wrap="square" lIns="0" tIns="0" rIns="0" bIns="0" rtlCol="0"/>
          <a:lstStyle/>
          <a:p>
            <a:endParaRPr/>
          </a:p>
        </p:txBody>
      </p:sp>
      <p:sp>
        <p:nvSpPr>
          <p:cNvPr id="45" name="object 45"/>
          <p:cNvSpPr txBox="1"/>
          <p:nvPr/>
        </p:nvSpPr>
        <p:spPr>
          <a:xfrm>
            <a:off x="5568822" y="2282666"/>
            <a:ext cx="1263015" cy="954107"/>
          </a:xfrm>
          <a:prstGeom prst="rect">
            <a:avLst/>
          </a:prstGeom>
        </p:spPr>
        <p:txBody>
          <a:bodyPr vert="horz" wrap="square" lIns="0" tIns="0" rIns="0" bIns="0" rtlCol="0">
            <a:spAutoFit/>
          </a:bodyPr>
          <a:lstStyle/>
          <a:p>
            <a:pPr marL="100330" algn="ctr">
              <a:lnSpc>
                <a:spcPct val="100000"/>
              </a:lnSpc>
            </a:pPr>
            <a:r>
              <a:rPr sz="1400" b="1" spc="-15" dirty="0">
                <a:solidFill>
                  <a:srgbClr val="005C2E"/>
                </a:solidFill>
                <a:latin typeface="SimSun"/>
                <a:cs typeface="SimSun"/>
              </a:rPr>
              <a:t>前</a:t>
            </a:r>
            <a:r>
              <a:rPr sz="1400" b="1" spc="-315" dirty="0">
                <a:solidFill>
                  <a:srgbClr val="005C2E"/>
                </a:solidFill>
                <a:latin typeface="SimSun"/>
                <a:cs typeface="SimSun"/>
              </a:rPr>
              <a:t> </a:t>
            </a:r>
            <a:r>
              <a:rPr sz="1400" b="1" spc="-20" dirty="0">
                <a:solidFill>
                  <a:srgbClr val="005C2E"/>
                </a:solidFill>
                <a:latin typeface="Arial"/>
                <a:cs typeface="Arial"/>
              </a:rPr>
              <a:t>1</a:t>
            </a:r>
            <a:r>
              <a:rPr sz="1400" b="1" spc="-10" dirty="0">
                <a:solidFill>
                  <a:srgbClr val="005C2E"/>
                </a:solidFill>
                <a:latin typeface="Arial"/>
                <a:cs typeface="Arial"/>
              </a:rPr>
              <a:t>0</a:t>
            </a:r>
            <a:r>
              <a:rPr sz="1400" b="1" spc="10" dirty="0">
                <a:solidFill>
                  <a:srgbClr val="005C2E"/>
                </a:solidFill>
                <a:latin typeface="Arial"/>
                <a:cs typeface="Arial"/>
              </a:rPr>
              <a:t> </a:t>
            </a:r>
            <a:r>
              <a:rPr sz="1400" b="1" spc="-15" dirty="0">
                <a:solidFill>
                  <a:srgbClr val="005C2E"/>
                </a:solidFill>
                <a:latin typeface="SimSun"/>
                <a:cs typeface="SimSun"/>
              </a:rPr>
              <a:t>名</a:t>
            </a:r>
            <a:endParaRPr sz="1400" b="1" dirty="0">
              <a:latin typeface="SimSun"/>
              <a:cs typeface="SimSun"/>
            </a:endParaRPr>
          </a:p>
          <a:p>
            <a:pPr algn="ctr">
              <a:lnSpc>
                <a:spcPts val="1370"/>
              </a:lnSpc>
              <a:spcBef>
                <a:spcPts val="455"/>
              </a:spcBef>
            </a:pPr>
            <a:endParaRPr lang="en-US" sz="1400" spc="-20" dirty="0">
              <a:solidFill>
                <a:srgbClr val="1E1E1E"/>
              </a:solidFill>
              <a:latin typeface="SimSun"/>
              <a:cs typeface="SimSun"/>
            </a:endParaRPr>
          </a:p>
          <a:p>
            <a:pPr algn="ctr">
              <a:spcBef>
                <a:spcPts val="455"/>
              </a:spcBef>
            </a:pPr>
            <a:r>
              <a:rPr sz="1400" spc="-20" dirty="0" err="1">
                <a:solidFill>
                  <a:srgbClr val="1E1E1E"/>
                </a:solidFill>
                <a:latin typeface="SimSun"/>
                <a:cs typeface="SimSun"/>
              </a:rPr>
              <a:t>商业准入法规排</a:t>
            </a:r>
            <a:endParaRPr sz="1400" dirty="0">
              <a:latin typeface="SimSun"/>
              <a:cs typeface="SimSun"/>
            </a:endParaRPr>
          </a:p>
          <a:p>
            <a:pPr marL="15240" algn="ctr"/>
            <a:r>
              <a:rPr sz="2100" spc="-22" baseline="-13888" dirty="0">
                <a:solidFill>
                  <a:srgbClr val="1E1E1E"/>
                </a:solidFill>
                <a:latin typeface="SimSun"/>
                <a:cs typeface="SimSun"/>
              </a:rPr>
              <a:t>名</a:t>
            </a:r>
            <a:r>
              <a:rPr sz="900" dirty="0">
                <a:solidFill>
                  <a:srgbClr val="1E1E1E"/>
                </a:solidFill>
                <a:latin typeface="SimSun"/>
                <a:cs typeface="SimSun"/>
              </a:rPr>
              <a:t>4</a:t>
            </a:r>
            <a:endParaRPr sz="900" dirty="0">
              <a:latin typeface="SimSun"/>
              <a:cs typeface="SimSun"/>
            </a:endParaRPr>
          </a:p>
        </p:txBody>
      </p:sp>
      <p:sp>
        <p:nvSpPr>
          <p:cNvPr id="46" name="object 46"/>
          <p:cNvSpPr/>
          <p:nvPr/>
        </p:nvSpPr>
        <p:spPr>
          <a:xfrm>
            <a:off x="7053071" y="2115311"/>
            <a:ext cx="1597025" cy="1911350"/>
          </a:xfrm>
          <a:custGeom>
            <a:avLst/>
            <a:gdLst/>
            <a:ahLst/>
            <a:cxnLst/>
            <a:rect l="l" t="t" r="r" b="b"/>
            <a:pathLst>
              <a:path w="1597025" h="1911350">
                <a:moveTo>
                  <a:pt x="0" y="1910969"/>
                </a:moveTo>
                <a:lnTo>
                  <a:pt x="1597025" y="1910969"/>
                </a:lnTo>
                <a:lnTo>
                  <a:pt x="1597025" y="0"/>
                </a:lnTo>
                <a:lnTo>
                  <a:pt x="0" y="0"/>
                </a:lnTo>
                <a:lnTo>
                  <a:pt x="0" y="1910969"/>
                </a:lnTo>
                <a:close/>
              </a:path>
            </a:pathLst>
          </a:custGeom>
          <a:solidFill>
            <a:srgbClr val="FFFFFF"/>
          </a:solidFill>
        </p:spPr>
        <p:txBody>
          <a:bodyPr wrap="square" lIns="0" tIns="0" rIns="0" bIns="0" rtlCol="0"/>
          <a:lstStyle/>
          <a:p>
            <a:endParaRPr/>
          </a:p>
        </p:txBody>
      </p:sp>
      <p:sp>
        <p:nvSpPr>
          <p:cNvPr id="47" name="object 47"/>
          <p:cNvSpPr/>
          <p:nvPr/>
        </p:nvSpPr>
        <p:spPr>
          <a:xfrm>
            <a:off x="8702040" y="2115311"/>
            <a:ext cx="1594485" cy="1911350"/>
          </a:xfrm>
          <a:custGeom>
            <a:avLst/>
            <a:gdLst/>
            <a:ahLst/>
            <a:cxnLst/>
            <a:rect l="l" t="t" r="r" b="b"/>
            <a:pathLst>
              <a:path w="1594484" h="1911350">
                <a:moveTo>
                  <a:pt x="0" y="1910969"/>
                </a:moveTo>
                <a:lnTo>
                  <a:pt x="1593977" y="1910969"/>
                </a:lnTo>
                <a:lnTo>
                  <a:pt x="1593977" y="0"/>
                </a:lnTo>
                <a:lnTo>
                  <a:pt x="0" y="0"/>
                </a:lnTo>
                <a:lnTo>
                  <a:pt x="0" y="1910969"/>
                </a:lnTo>
                <a:close/>
              </a:path>
            </a:pathLst>
          </a:custGeom>
          <a:solidFill>
            <a:srgbClr val="FFFFFF"/>
          </a:solidFill>
        </p:spPr>
        <p:txBody>
          <a:bodyPr wrap="square" lIns="0" tIns="0" rIns="0" bIns="0" rtlCol="0"/>
          <a:lstStyle/>
          <a:p>
            <a:endParaRPr/>
          </a:p>
        </p:txBody>
      </p:sp>
      <p:sp>
        <p:nvSpPr>
          <p:cNvPr id="48" name="object 48"/>
          <p:cNvSpPr txBox="1"/>
          <p:nvPr/>
        </p:nvSpPr>
        <p:spPr>
          <a:xfrm>
            <a:off x="7280528" y="2289270"/>
            <a:ext cx="1235455" cy="892552"/>
          </a:xfrm>
          <a:prstGeom prst="rect">
            <a:avLst/>
          </a:prstGeom>
        </p:spPr>
        <p:txBody>
          <a:bodyPr vert="horz" wrap="square" lIns="0" tIns="0" rIns="0" bIns="0" rtlCol="0">
            <a:spAutoFit/>
          </a:bodyPr>
          <a:lstStyle/>
          <a:p>
            <a:pPr marL="12700" marR="5080" indent="20955" algn="ctr">
              <a:lnSpc>
                <a:spcPts val="1490"/>
              </a:lnSpc>
            </a:pPr>
            <a:r>
              <a:rPr sz="1400" b="1" spc="-15" dirty="0" err="1">
                <a:solidFill>
                  <a:srgbClr val="005C2E"/>
                </a:solidFill>
                <a:latin typeface="SimSun"/>
                <a:cs typeface="SimSun"/>
              </a:rPr>
              <a:t>稳定的通货</a:t>
            </a:r>
            <a:endParaRPr lang="en-US" sz="1400" b="1" spc="-15" dirty="0">
              <a:solidFill>
                <a:srgbClr val="005C2E"/>
              </a:solidFill>
              <a:latin typeface="SimSun"/>
              <a:cs typeface="SimSun"/>
            </a:endParaRPr>
          </a:p>
          <a:p>
            <a:pPr marL="12700" marR="5080" indent="20955" algn="ctr">
              <a:lnSpc>
                <a:spcPts val="1490"/>
              </a:lnSpc>
            </a:pPr>
            <a:r>
              <a:rPr sz="1400" b="1" spc="-15" dirty="0" err="1">
                <a:solidFill>
                  <a:srgbClr val="005C2E"/>
                </a:solidFill>
                <a:latin typeface="SimSun"/>
                <a:cs typeface="SimSun"/>
              </a:rPr>
              <a:t>膨胀</a:t>
            </a:r>
            <a:endParaRPr sz="1400" b="1" dirty="0">
              <a:latin typeface="SimSun"/>
              <a:cs typeface="SimSun"/>
            </a:endParaRPr>
          </a:p>
          <a:p>
            <a:pPr marL="12700" marR="5080" algn="ctr">
              <a:spcBef>
                <a:spcPts val="560"/>
              </a:spcBef>
            </a:pPr>
            <a:r>
              <a:rPr sz="1400" dirty="0">
                <a:solidFill>
                  <a:srgbClr val="1E1E1E"/>
                </a:solidFill>
                <a:latin typeface="SimSun"/>
                <a:cs typeface="SimSun"/>
              </a:rPr>
              <a:t>处于</a:t>
            </a:r>
            <a:r>
              <a:rPr sz="1400" dirty="0">
                <a:solidFill>
                  <a:srgbClr val="1E1E1E"/>
                </a:solidFill>
                <a:latin typeface="Arial"/>
                <a:cs typeface="Arial"/>
              </a:rPr>
              <a:t>196</a:t>
            </a:r>
            <a:r>
              <a:rPr sz="1400" spc="5" dirty="0">
                <a:solidFill>
                  <a:srgbClr val="1E1E1E"/>
                </a:solidFill>
                <a:latin typeface="Arial"/>
                <a:cs typeface="Arial"/>
              </a:rPr>
              <a:t>8</a:t>
            </a:r>
            <a:r>
              <a:rPr sz="1400" spc="-25" dirty="0">
                <a:solidFill>
                  <a:srgbClr val="1E1E1E"/>
                </a:solidFill>
                <a:latin typeface="SimSun"/>
                <a:cs typeface="SimSun"/>
              </a:rPr>
              <a:t>年以来</a:t>
            </a:r>
            <a:r>
              <a:rPr sz="1400" dirty="0">
                <a:solidFill>
                  <a:srgbClr val="1E1E1E"/>
                </a:solidFill>
                <a:latin typeface="SimSun"/>
                <a:cs typeface="SimSun"/>
              </a:rPr>
              <a:t>的最低水平</a:t>
            </a:r>
            <a:r>
              <a:rPr sz="1400" spc="-15" baseline="24305" dirty="0">
                <a:solidFill>
                  <a:srgbClr val="1E1E1E"/>
                </a:solidFill>
                <a:latin typeface="SimSun"/>
                <a:cs typeface="SimSun"/>
              </a:rPr>
              <a:t>5</a:t>
            </a:r>
            <a:endParaRPr sz="1400" baseline="24305" dirty="0">
              <a:latin typeface="SimSun"/>
              <a:cs typeface="SimSun"/>
            </a:endParaRPr>
          </a:p>
        </p:txBody>
      </p:sp>
      <p:sp>
        <p:nvSpPr>
          <p:cNvPr id="49" name="object 49"/>
          <p:cNvSpPr/>
          <p:nvPr/>
        </p:nvSpPr>
        <p:spPr>
          <a:xfrm>
            <a:off x="10338816" y="2115311"/>
            <a:ext cx="1597025" cy="1911350"/>
          </a:xfrm>
          <a:custGeom>
            <a:avLst/>
            <a:gdLst/>
            <a:ahLst/>
            <a:cxnLst/>
            <a:rect l="l" t="t" r="r" b="b"/>
            <a:pathLst>
              <a:path w="1597025" h="1911350">
                <a:moveTo>
                  <a:pt x="0" y="1910969"/>
                </a:moveTo>
                <a:lnTo>
                  <a:pt x="1597025" y="1910969"/>
                </a:lnTo>
                <a:lnTo>
                  <a:pt x="1597025" y="0"/>
                </a:lnTo>
                <a:lnTo>
                  <a:pt x="0" y="0"/>
                </a:lnTo>
                <a:lnTo>
                  <a:pt x="0" y="1910969"/>
                </a:lnTo>
                <a:close/>
              </a:path>
            </a:pathLst>
          </a:custGeom>
          <a:solidFill>
            <a:srgbClr val="FFFFFF"/>
          </a:solidFill>
        </p:spPr>
        <p:txBody>
          <a:bodyPr wrap="square" lIns="0" tIns="0" rIns="0" bIns="0" rtlCol="0"/>
          <a:lstStyle/>
          <a:p>
            <a:endParaRPr/>
          </a:p>
        </p:txBody>
      </p:sp>
      <p:sp>
        <p:nvSpPr>
          <p:cNvPr id="50" name="object 50"/>
          <p:cNvSpPr txBox="1"/>
          <p:nvPr/>
        </p:nvSpPr>
        <p:spPr>
          <a:xfrm>
            <a:off x="9134093" y="2282920"/>
            <a:ext cx="2413635" cy="215444"/>
          </a:xfrm>
          <a:prstGeom prst="rect">
            <a:avLst/>
          </a:prstGeom>
        </p:spPr>
        <p:txBody>
          <a:bodyPr vert="horz" wrap="square" lIns="0" tIns="0" rIns="0" bIns="0" rtlCol="0">
            <a:spAutoFit/>
          </a:bodyPr>
          <a:lstStyle/>
          <a:p>
            <a:pPr marL="12700">
              <a:lnSpc>
                <a:spcPct val="100000"/>
              </a:lnSpc>
              <a:tabLst>
                <a:tab pos="1607820" algn="l"/>
              </a:tabLst>
            </a:pPr>
            <a:r>
              <a:rPr sz="1400" b="1" spc="-15" dirty="0">
                <a:solidFill>
                  <a:srgbClr val="005C2E"/>
                </a:solidFill>
                <a:latin typeface="SimSun"/>
                <a:cs typeface="SimSun"/>
              </a:rPr>
              <a:t>稳定货币</a:t>
            </a:r>
            <a:r>
              <a:rPr sz="1400" spc="-15" dirty="0">
                <a:solidFill>
                  <a:srgbClr val="005C2E"/>
                </a:solidFill>
                <a:latin typeface="SimSun"/>
                <a:cs typeface="SimSun"/>
              </a:rPr>
              <a:t>	</a:t>
            </a:r>
            <a:r>
              <a:rPr sz="2100" b="1" spc="-30" baseline="1984" dirty="0">
                <a:solidFill>
                  <a:srgbClr val="005C2E"/>
                </a:solidFill>
                <a:latin typeface="Arial"/>
                <a:cs typeface="Arial"/>
              </a:rPr>
              <a:t>5</a:t>
            </a:r>
            <a:r>
              <a:rPr sz="1400" b="1" spc="-15" dirty="0">
                <a:solidFill>
                  <a:srgbClr val="005C2E"/>
                </a:solidFill>
                <a:latin typeface="SimSun"/>
                <a:cs typeface="SimSun"/>
              </a:rPr>
              <a:t>年免税期</a:t>
            </a:r>
          </a:p>
        </p:txBody>
      </p:sp>
      <p:sp>
        <p:nvSpPr>
          <p:cNvPr id="51" name="object 51"/>
          <p:cNvSpPr txBox="1"/>
          <p:nvPr/>
        </p:nvSpPr>
        <p:spPr>
          <a:xfrm>
            <a:off x="8864345" y="2743541"/>
            <a:ext cx="1265555" cy="646331"/>
          </a:xfrm>
          <a:prstGeom prst="rect">
            <a:avLst/>
          </a:prstGeom>
        </p:spPr>
        <p:txBody>
          <a:bodyPr vert="horz" wrap="square" lIns="0" tIns="0" rIns="0" bIns="0" rtlCol="0">
            <a:spAutoFit/>
          </a:bodyPr>
          <a:lstStyle/>
          <a:p>
            <a:pPr marL="12700" marR="5080" indent="-11430" algn="ctr"/>
            <a:r>
              <a:rPr sz="1400" spc="-15" dirty="0">
                <a:solidFill>
                  <a:srgbClr val="1E1E1E"/>
                </a:solidFill>
                <a:latin typeface="SimSun"/>
                <a:cs typeface="SimSun"/>
              </a:rPr>
              <a:t>自</a:t>
            </a:r>
            <a:r>
              <a:rPr sz="1400" spc="-295" dirty="0">
                <a:solidFill>
                  <a:srgbClr val="1E1E1E"/>
                </a:solidFill>
                <a:latin typeface="SimSun"/>
                <a:cs typeface="SimSun"/>
              </a:rPr>
              <a:t> </a:t>
            </a:r>
            <a:r>
              <a:rPr sz="1400" spc="-20" dirty="0">
                <a:solidFill>
                  <a:srgbClr val="1E1E1E"/>
                </a:solidFill>
                <a:latin typeface="Arial"/>
                <a:cs typeface="Arial"/>
              </a:rPr>
              <a:t>202</a:t>
            </a:r>
            <a:r>
              <a:rPr sz="1400" spc="-10" dirty="0">
                <a:solidFill>
                  <a:srgbClr val="1E1E1E"/>
                </a:solidFill>
                <a:latin typeface="Arial"/>
                <a:cs typeface="Arial"/>
              </a:rPr>
              <a:t>3</a:t>
            </a:r>
            <a:r>
              <a:rPr sz="1400" spc="-15" dirty="0">
                <a:solidFill>
                  <a:srgbClr val="1E1E1E"/>
                </a:solidFill>
                <a:latin typeface="Arial"/>
                <a:cs typeface="Arial"/>
              </a:rPr>
              <a:t> </a:t>
            </a:r>
            <a:r>
              <a:rPr sz="1400" spc="-45" dirty="0">
                <a:solidFill>
                  <a:srgbClr val="1E1E1E"/>
                </a:solidFill>
                <a:latin typeface="SimSun"/>
                <a:cs typeface="SimSun"/>
              </a:rPr>
              <a:t>年起与 </a:t>
            </a:r>
            <a:r>
              <a:rPr sz="1400" spc="-15" dirty="0">
                <a:solidFill>
                  <a:srgbClr val="1E1E1E"/>
                </a:solidFill>
                <a:latin typeface="SimSun"/>
                <a:cs typeface="SimSun"/>
              </a:rPr>
              <a:t>国际货币基金组 织协调实现</a:t>
            </a:r>
            <a:endParaRPr sz="1400" dirty="0">
              <a:latin typeface="SimSun"/>
              <a:cs typeface="SimSun"/>
            </a:endParaRPr>
          </a:p>
        </p:txBody>
      </p:sp>
      <p:sp>
        <p:nvSpPr>
          <p:cNvPr id="52" name="object 52"/>
          <p:cNvSpPr txBox="1"/>
          <p:nvPr/>
        </p:nvSpPr>
        <p:spPr>
          <a:xfrm>
            <a:off x="10448925" y="2746089"/>
            <a:ext cx="1447800" cy="646331"/>
          </a:xfrm>
          <a:prstGeom prst="rect">
            <a:avLst/>
          </a:prstGeom>
        </p:spPr>
        <p:txBody>
          <a:bodyPr vert="horz" wrap="square" lIns="0" tIns="0" rIns="0" bIns="0" rtlCol="0">
            <a:spAutoFit/>
          </a:bodyPr>
          <a:lstStyle/>
          <a:p>
            <a:pPr marL="12700" marR="5080" indent="24130" algn="ctr"/>
            <a:r>
              <a:rPr sz="1400" dirty="0">
                <a:solidFill>
                  <a:srgbClr val="1E1E1E"/>
                </a:solidFill>
                <a:latin typeface="SimSun"/>
                <a:cs typeface="SimSun"/>
              </a:rPr>
              <a:t>以及经济特区的其他财政和贸易激励措施</a:t>
            </a:r>
            <a:r>
              <a:rPr sz="1200" spc="-7" baseline="24305" dirty="0">
                <a:solidFill>
                  <a:srgbClr val="1E1E1E"/>
                </a:solidFill>
                <a:latin typeface="SimSun"/>
                <a:cs typeface="SimSun"/>
              </a:rPr>
              <a:t>6</a:t>
            </a:r>
            <a:endParaRPr sz="1200" baseline="24305" dirty="0">
              <a:latin typeface="SimSun"/>
              <a:cs typeface="SimSun"/>
            </a:endParaRPr>
          </a:p>
        </p:txBody>
      </p:sp>
      <p:sp>
        <p:nvSpPr>
          <p:cNvPr id="53" name="object 53"/>
          <p:cNvSpPr/>
          <p:nvPr/>
        </p:nvSpPr>
        <p:spPr>
          <a:xfrm>
            <a:off x="3419855" y="3535679"/>
            <a:ext cx="128015" cy="393191"/>
          </a:xfrm>
          <a:prstGeom prst="rect">
            <a:avLst/>
          </a:prstGeom>
          <a:blipFill>
            <a:blip r:embed="rId4" cstate="print"/>
            <a:stretch>
              <a:fillRect/>
            </a:stretch>
          </a:blipFill>
        </p:spPr>
        <p:txBody>
          <a:bodyPr wrap="square" lIns="0" tIns="0" rIns="0" bIns="0" rtlCol="0"/>
          <a:lstStyle/>
          <a:p>
            <a:endParaRPr/>
          </a:p>
        </p:txBody>
      </p:sp>
      <p:sp>
        <p:nvSpPr>
          <p:cNvPr id="54" name="object 54"/>
          <p:cNvSpPr/>
          <p:nvPr/>
        </p:nvSpPr>
        <p:spPr>
          <a:xfrm>
            <a:off x="3419855" y="3511296"/>
            <a:ext cx="200660" cy="417195"/>
          </a:xfrm>
          <a:custGeom>
            <a:avLst/>
            <a:gdLst/>
            <a:ahLst/>
            <a:cxnLst/>
            <a:rect l="l" t="t" r="r" b="b"/>
            <a:pathLst>
              <a:path w="200660" h="417195">
                <a:moveTo>
                  <a:pt x="72771" y="0"/>
                </a:moveTo>
                <a:lnTo>
                  <a:pt x="0" y="24383"/>
                </a:lnTo>
                <a:lnTo>
                  <a:pt x="127508" y="35432"/>
                </a:lnTo>
                <a:lnTo>
                  <a:pt x="127762" y="417194"/>
                </a:lnTo>
                <a:lnTo>
                  <a:pt x="200660" y="392810"/>
                </a:lnTo>
                <a:lnTo>
                  <a:pt x="200406" y="11048"/>
                </a:lnTo>
                <a:lnTo>
                  <a:pt x="72771" y="0"/>
                </a:lnTo>
                <a:close/>
              </a:path>
            </a:pathLst>
          </a:custGeom>
          <a:solidFill>
            <a:srgbClr val="156340"/>
          </a:solidFill>
        </p:spPr>
        <p:txBody>
          <a:bodyPr wrap="square" lIns="0" tIns="0" rIns="0" bIns="0" rtlCol="0"/>
          <a:lstStyle/>
          <a:p>
            <a:endParaRPr/>
          </a:p>
        </p:txBody>
      </p:sp>
      <p:sp>
        <p:nvSpPr>
          <p:cNvPr id="55" name="object 55"/>
          <p:cNvSpPr/>
          <p:nvPr/>
        </p:nvSpPr>
        <p:spPr>
          <a:xfrm>
            <a:off x="3310128" y="3761232"/>
            <a:ext cx="289560" cy="176783"/>
          </a:xfrm>
          <a:prstGeom prst="rect">
            <a:avLst/>
          </a:prstGeom>
          <a:blipFill>
            <a:blip r:embed="rId5" cstate="print"/>
            <a:stretch>
              <a:fillRect/>
            </a:stretch>
          </a:blipFill>
        </p:spPr>
        <p:txBody>
          <a:bodyPr wrap="square" lIns="0" tIns="0" rIns="0" bIns="0" rtlCol="0"/>
          <a:lstStyle/>
          <a:p>
            <a:endParaRPr/>
          </a:p>
        </p:txBody>
      </p:sp>
      <p:sp>
        <p:nvSpPr>
          <p:cNvPr id="56" name="object 56"/>
          <p:cNvSpPr/>
          <p:nvPr/>
        </p:nvSpPr>
        <p:spPr>
          <a:xfrm>
            <a:off x="3502152" y="3496055"/>
            <a:ext cx="118872" cy="42672"/>
          </a:xfrm>
          <a:prstGeom prst="rect">
            <a:avLst/>
          </a:prstGeom>
          <a:blipFill>
            <a:blip r:embed="rId6" cstate="print"/>
            <a:stretch>
              <a:fillRect/>
            </a:stretch>
          </a:blipFill>
        </p:spPr>
        <p:txBody>
          <a:bodyPr wrap="square" lIns="0" tIns="0" rIns="0" bIns="0" rtlCol="0"/>
          <a:lstStyle/>
          <a:p>
            <a:endParaRPr/>
          </a:p>
        </p:txBody>
      </p:sp>
      <p:sp>
        <p:nvSpPr>
          <p:cNvPr id="57" name="object 57"/>
          <p:cNvSpPr/>
          <p:nvPr/>
        </p:nvSpPr>
        <p:spPr>
          <a:xfrm>
            <a:off x="4751832" y="3401567"/>
            <a:ext cx="536448" cy="563879"/>
          </a:xfrm>
          <a:prstGeom prst="rect">
            <a:avLst/>
          </a:prstGeom>
          <a:blipFill>
            <a:blip r:embed="rId7" cstate="print"/>
            <a:stretch>
              <a:fillRect/>
            </a:stretch>
          </a:blipFill>
        </p:spPr>
        <p:txBody>
          <a:bodyPr wrap="square" lIns="0" tIns="0" rIns="0" bIns="0" rtlCol="0"/>
          <a:lstStyle/>
          <a:p>
            <a:endParaRPr/>
          </a:p>
        </p:txBody>
      </p:sp>
      <p:sp>
        <p:nvSpPr>
          <p:cNvPr id="58" name="object 58"/>
          <p:cNvSpPr/>
          <p:nvPr/>
        </p:nvSpPr>
        <p:spPr>
          <a:xfrm>
            <a:off x="4888991" y="3514344"/>
            <a:ext cx="267970" cy="332105"/>
          </a:xfrm>
          <a:custGeom>
            <a:avLst/>
            <a:gdLst/>
            <a:ahLst/>
            <a:cxnLst/>
            <a:rect l="l" t="t" r="r" b="b"/>
            <a:pathLst>
              <a:path w="267970" h="332104">
                <a:moveTo>
                  <a:pt x="9524" y="160909"/>
                </a:moveTo>
                <a:lnTo>
                  <a:pt x="0" y="179197"/>
                </a:lnTo>
                <a:lnTo>
                  <a:pt x="1904" y="203073"/>
                </a:lnTo>
                <a:lnTo>
                  <a:pt x="76961" y="321056"/>
                </a:lnTo>
                <a:lnTo>
                  <a:pt x="98170" y="331851"/>
                </a:lnTo>
                <a:lnTo>
                  <a:pt x="106806" y="328930"/>
                </a:lnTo>
                <a:lnTo>
                  <a:pt x="114426" y="322326"/>
                </a:lnTo>
                <a:lnTo>
                  <a:pt x="116204" y="320294"/>
                </a:lnTo>
                <a:lnTo>
                  <a:pt x="118490" y="316357"/>
                </a:lnTo>
                <a:lnTo>
                  <a:pt x="164544" y="222504"/>
                </a:lnTo>
                <a:lnTo>
                  <a:pt x="100964" y="222504"/>
                </a:lnTo>
                <a:lnTo>
                  <a:pt x="97789" y="221996"/>
                </a:lnTo>
                <a:lnTo>
                  <a:pt x="52069" y="169418"/>
                </a:lnTo>
                <a:lnTo>
                  <a:pt x="49783" y="166878"/>
                </a:lnTo>
                <a:lnTo>
                  <a:pt x="9524" y="160909"/>
                </a:lnTo>
                <a:close/>
              </a:path>
              <a:path w="267970" h="332104">
                <a:moveTo>
                  <a:pt x="256539" y="0"/>
                </a:moveTo>
                <a:lnTo>
                  <a:pt x="100964" y="222504"/>
                </a:lnTo>
                <a:lnTo>
                  <a:pt x="164544" y="222504"/>
                </a:lnTo>
                <a:lnTo>
                  <a:pt x="265937" y="15875"/>
                </a:lnTo>
                <a:lnTo>
                  <a:pt x="267715" y="12954"/>
                </a:lnTo>
                <a:lnTo>
                  <a:pt x="263143" y="2159"/>
                </a:lnTo>
                <a:lnTo>
                  <a:pt x="256539" y="0"/>
                </a:lnTo>
                <a:close/>
              </a:path>
            </a:pathLst>
          </a:custGeom>
          <a:solidFill>
            <a:srgbClr val="156340"/>
          </a:solidFill>
        </p:spPr>
        <p:txBody>
          <a:bodyPr wrap="square" lIns="0" tIns="0" rIns="0" bIns="0" rtlCol="0"/>
          <a:lstStyle/>
          <a:p>
            <a:endParaRPr/>
          </a:p>
        </p:txBody>
      </p:sp>
      <p:sp>
        <p:nvSpPr>
          <p:cNvPr id="59" name="object 59"/>
          <p:cNvSpPr/>
          <p:nvPr/>
        </p:nvSpPr>
        <p:spPr>
          <a:xfrm>
            <a:off x="6376415" y="3898391"/>
            <a:ext cx="622300" cy="36195"/>
          </a:xfrm>
          <a:custGeom>
            <a:avLst/>
            <a:gdLst/>
            <a:ahLst/>
            <a:cxnLst/>
            <a:rect l="l" t="t" r="r" b="b"/>
            <a:pathLst>
              <a:path w="622300" h="36195">
                <a:moveTo>
                  <a:pt x="310896" y="0"/>
                </a:moveTo>
                <a:lnTo>
                  <a:pt x="228219" y="634"/>
                </a:lnTo>
                <a:lnTo>
                  <a:pt x="153924" y="2412"/>
                </a:lnTo>
                <a:lnTo>
                  <a:pt x="91059" y="5333"/>
                </a:lnTo>
                <a:lnTo>
                  <a:pt x="42418" y="8889"/>
                </a:lnTo>
                <a:lnTo>
                  <a:pt x="0" y="18033"/>
                </a:lnTo>
                <a:lnTo>
                  <a:pt x="11049" y="22859"/>
                </a:lnTo>
                <a:lnTo>
                  <a:pt x="91059" y="30860"/>
                </a:lnTo>
                <a:lnTo>
                  <a:pt x="153924" y="33654"/>
                </a:lnTo>
                <a:lnTo>
                  <a:pt x="228219" y="35432"/>
                </a:lnTo>
                <a:lnTo>
                  <a:pt x="310896" y="36067"/>
                </a:lnTo>
                <a:lnTo>
                  <a:pt x="393573" y="35432"/>
                </a:lnTo>
                <a:lnTo>
                  <a:pt x="467741" y="33654"/>
                </a:lnTo>
                <a:lnTo>
                  <a:pt x="530733" y="30860"/>
                </a:lnTo>
                <a:lnTo>
                  <a:pt x="579247" y="27177"/>
                </a:lnTo>
                <a:lnTo>
                  <a:pt x="621792" y="18033"/>
                </a:lnTo>
                <a:lnTo>
                  <a:pt x="610616" y="13207"/>
                </a:lnTo>
                <a:lnTo>
                  <a:pt x="530733" y="5333"/>
                </a:lnTo>
                <a:lnTo>
                  <a:pt x="467741" y="2412"/>
                </a:lnTo>
                <a:lnTo>
                  <a:pt x="393573" y="634"/>
                </a:lnTo>
                <a:lnTo>
                  <a:pt x="310896" y="0"/>
                </a:lnTo>
                <a:close/>
              </a:path>
            </a:pathLst>
          </a:custGeom>
          <a:solidFill>
            <a:srgbClr val="F5F5F5"/>
          </a:solidFill>
        </p:spPr>
        <p:txBody>
          <a:bodyPr wrap="square" lIns="0" tIns="0" rIns="0" bIns="0" rtlCol="0"/>
          <a:lstStyle/>
          <a:p>
            <a:endParaRPr/>
          </a:p>
        </p:txBody>
      </p:sp>
      <p:sp>
        <p:nvSpPr>
          <p:cNvPr id="60" name="object 60"/>
          <p:cNvSpPr/>
          <p:nvPr/>
        </p:nvSpPr>
        <p:spPr>
          <a:xfrm>
            <a:off x="6571488" y="3645408"/>
            <a:ext cx="313944" cy="39624"/>
          </a:xfrm>
          <a:prstGeom prst="rect">
            <a:avLst/>
          </a:prstGeom>
          <a:blipFill>
            <a:blip r:embed="rId8" cstate="print"/>
            <a:stretch>
              <a:fillRect/>
            </a:stretch>
          </a:blipFill>
        </p:spPr>
        <p:txBody>
          <a:bodyPr wrap="square" lIns="0" tIns="0" rIns="0" bIns="0" rtlCol="0"/>
          <a:lstStyle/>
          <a:p>
            <a:endParaRPr/>
          </a:p>
        </p:txBody>
      </p:sp>
      <p:sp>
        <p:nvSpPr>
          <p:cNvPr id="61" name="object 61"/>
          <p:cNvSpPr/>
          <p:nvPr/>
        </p:nvSpPr>
        <p:spPr>
          <a:xfrm>
            <a:off x="6522719" y="3651503"/>
            <a:ext cx="423545" cy="264795"/>
          </a:xfrm>
          <a:custGeom>
            <a:avLst/>
            <a:gdLst/>
            <a:ahLst/>
            <a:cxnLst/>
            <a:rect l="l" t="t" r="r" b="b"/>
            <a:pathLst>
              <a:path w="423545" h="264795">
                <a:moveTo>
                  <a:pt x="382397" y="0"/>
                </a:moveTo>
                <a:lnTo>
                  <a:pt x="17399" y="0"/>
                </a:lnTo>
                <a:lnTo>
                  <a:pt x="6477" y="1016"/>
                </a:lnTo>
                <a:lnTo>
                  <a:pt x="0" y="9144"/>
                </a:lnTo>
                <a:lnTo>
                  <a:pt x="1016" y="18034"/>
                </a:lnTo>
                <a:lnTo>
                  <a:pt x="21209" y="246761"/>
                </a:lnTo>
                <a:lnTo>
                  <a:pt x="405765" y="264795"/>
                </a:lnTo>
                <a:lnTo>
                  <a:pt x="416687" y="263779"/>
                </a:lnTo>
                <a:lnTo>
                  <a:pt x="423164" y="255651"/>
                </a:lnTo>
                <a:lnTo>
                  <a:pt x="422148" y="246761"/>
                </a:lnTo>
                <a:lnTo>
                  <a:pt x="401955" y="18034"/>
                </a:lnTo>
                <a:lnTo>
                  <a:pt x="399923" y="11049"/>
                </a:lnTo>
                <a:lnTo>
                  <a:pt x="395605" y="5334"/>
                </a:lnTo>
                <a:lnTo>
                  <a:pt x="389636" y="1524"/>
                </a:lnTo>
                <a:lnTo>
                  <a:pt x="382397" y="0"/>
                </a:lnTo>
                <a:close/>
              </a:path>
            </a:pathLst>
          </a:custGeom>
          <a:solidFill>
            <a:srgbClr val="6EAC46"/>
          </a:solidFill>
        </p:spPr>
        <p:txBody>
          <a:bodyPr wrap="square" lIns="0" tIns="0" rIns="0" bIns="0" rtlCol="0"/>
          <a:lstStyle/>
          <a:p>
            <a:endParaRPr/>
          </a:p>
        </p:txBody>
      </p:sp>
      <p:sp>
        <p:nvSpPr>
          <p:cNvPr id="62" name="object 62"/>
          <p:cNvSpPr/>
          <p:nvPr/>
        </p:nvSpPr>
        <p:spPr>
          <a:xfrm>
            <a:off x="6522719" y="3651503"/>
            <a:ext cx="423545" cy="264795"/>
          </a:xfrm>
          <a:custGeom>
            <a:avLst/>
            <a:gdLst/>
            <a:ahLst/>
            <a:cxnLst/>
            <a:rect l="l" t="t" r="r" b="b"/>
            <a:pathLst>
              <a:path w="423545" h="264795">
                <a:moveTo>
                  <a:pt x="382397" y="0"/>
                </a:moveTo>
                <a:lnTo>
                  <a:pt x="17399" y="0"/>
                </a:lnTo>
                <a:lnTo>
                  <a:pt x="6477" y="1016"/>
                </a:lnTo>
                <a:lnTo>
                  <a:pt x="0" y="9144"/>
                </a:lnTo>
                <a:lnTo>
                  <a:pt x="1016" y="18034"/>
                </a:lnTo>
                <a:lnTo>
                  <a:pt x="21209" y="246761"/>
                </a:lnTo>
                <a:lnTo>
                  <a:pt x="405765" y="264795"/>
                </a:lnTo>
                <a:lnTo>
                  <a:pt x="416687" y="263779"/>
                </a:lnTo>
                <a:lnTo>
                  <a:pt x="423164" y="255651"/>
                </a:lnTo>
                <a:lnTo>
                  <a:pt x="422148" y="246761"/>
                </a:lnTo>
                <a:lnTo>
                  <a:pt x="401955" y="18034"/>
                </a:lnTo>
                <a:lnTo>
                  <a:pt x="399923" y="11049"/>
                </a:lnTo>
                <a:lnTo>
                  <a:pt x="395605" y="5334"/>
                </a:lnTo>
                <a:lnTo>
                  <a:pt x="389636" y="1524"/>
                </a:lnTo>
                <a:lnTo>
                  <a:pt x="382397" y="0"/>
                </a:lnTo>
                <a:close/>
              </a:path>
            </a:pathLst>
          </a:custGeom>
          <a:solidFill>
            <a:srgbClr val="F8F8F8"/>
          </a:solidFill>
        </p:spPr>
        <p:txBody>
          <a:bodyPr wrap="square" lIns="0" tIns="0" rIns="0" bIns="0" rtlCol="0"/>
          <a:lstStyle/>
          <a:p>
            <a:endParaRPr/>
          </a:p>
        </p:txBody>
      </p:sp>
      <p:sp>
        <p:nvSpPr>
          <p:cNvPr id="63" name="object 63"/>
          <p:cNvSpPr/>
          <p:nvPr/>
        </p:nvSpPr>
        <p:spPr>
          <a:xfrm>
            <a:off x="6507480" y="3651503"/>
            <a:ext cx="414020" cy="264795"/>
          </a:xfrm>
          <a:custGeom>
            <a:avLst/>
            <a:gdLst/>
            <a:ahLst/>
            <a:cxnLst/>
            <a:rect l="l" t="t" r="r" b="b"/>
            <a:pathLst>
              <a:path w="414020" h="264795">
                <a:moveTo>
                  <a:pt x="396240" y="0"/>
                </a:moveTo>
                <a:lnTo>
                  <a:pt x="29718" y="0"/>
                </a:lnTo>
                <a:lnTo>
                  <a:pt x="0" y="256159"/>
                </a:lnTo>
                <a:lnTo>
                  <a:pt x="7239" y="264287"/>
                </a:lnTo>
                <a:lnTo>
                  <a:pt x="17653" y="264795"/>
                </a:lnTo>
                <a:lnTo>
                  <a:pt x="384175" y="264795"/>
                </a:lnTo>
                <a:lnTo>
                  <a:pt x="413893" y="8636"/>
                </a:lnTo>
                <a:lnTo>
                  <a:pt x="406654" y="508"/>
                </a:lnTo>
                <a:lnTo>
                  <a:pt x="396240" y="0"/>
                </a:lnTo>
                <a:close/>
              </a:path>
            </a:pathLst>
          </a:custGeom>
          <a:solidFill>
            <a:srgbClr val="6EAC46"/>
          </a:solidFill>
        </p:spPr>
        <p:txBody>
          <a:bodyPr wrap="square" lIns="0" tIns="0" rIns="0" bIns="0" rtlCol="0"/>
          <a:lstStyle/>
          <a:p>
            <a:endParaRPr/>
          </a:p>
        </p:txBody>
      </p:sp>
      <p:sp>
        <p:nvSpPr>
          <p:cNvPr id="64" name="object 64"/>
          <p:cNvSpPr/>
          <p:nvPr/>
        </p:nvSpPr>
        <p:spPr>
          <a:xfrm>
            <a:off x="6507480" y="3651503"/>
            <a:ext cx="414020" cy="264795"/>
          </a:xfrm>
          <a:custGeom>
            <a:avLst/>
            <a:gdLst/>
            <a:ahLst/>
            <a:cxnLst/>
            <a:rect l="l" t="t" r="r" b="b"/>
            <a:pathLst>
              <a:path w="414020" h="264795">
                <a:moveTo>
                  <a:pt x="396240" y="0"/>
                </a:moveTo>
                <a:lnTo>
                  <a:pt x="29718" y="0"/>
                </a:lnTo>
                <a:lnTo>
                  <a:pt x="0" y="256159"/>
                </a:lnTo>
                <a:lnTo>
                  <a:pt x="7239" y="264287"/>
                </a:lnTo>
                <a:lnTo>
                  <a:pt x="17653" y="264795"/>
                </a:lnTo>
                <a:lnTo>
                  <a:pt x="384175" y="264795"/>
                </a:lnTo>
                <a:lnTo>
                  <a:pt x="413893" y="8636"/>
                </a:lnTo>
                <a:lnTo>
                  <a:pt x="406654" y="508"/>
                </a:lnTo>
                <a:lnTo>
                  <a:pt x="396240" y="0"/>
                </a:lnTo>
                <a:close/>
              </a:path>
            </a:pathLst>
          </a:custGeom>
          <a:solidFill>
            <a:srgbClr val="F8F8F8"/>
          </a:solidFill>
        </p:spPr>
        <p:txBody>
          <a:bodyPr wrap="square" lIns="0" tIns="0" rIns="0" bIns="0" rtlCol="0"/>
          <a:lstStyle/>
          <a:p>
            <a:endParaRPr/>
          </a:p>
        </p:txBody>
      </p:sp>
      <p:sp>
        <p:nvSpPr>
          <p:cNvPr id="65" name="object 65"/>
          <p:cNvSpPr/>
          <p:nvPr/>
        </p:nvSpPr>
        <p:spPr>
          <a:xfrm>
            <a:off x="6544056" y="3660647"/>
            <a:ext cx="340995" cy="203835"/>
          </a:xfrm>
          <a:custGeom>
            <a:avLst/>
            <a:gdLst/>
            <a:ahLst/>
            <a:cxnLst/>
            <a:rect l="l" t="t" r="r" b="b"/>
            <a:pathLst>
              <a:path w="340995" h="203835">
                <a:moveTo>
                  <a:pt x="337820" y="0"/>
                </a:moveTo>
                <a:lnTo>
                  <a:pt x="11811" y="0"/>
                </a:lnTo>
                <a:lnTo>
                  <a:pt x="8636" y="3048"/>
                </a:lnTo>
                <a:lnTo>
                  <a:pt x="0" y="196596"/>
                </a:lnTo>
                <a:lnTo>
                  <a:pt x="0" y="200660"/>
                </a:lnTo>
                <a:lnTo>
                  <a:pt x="2921" y="203581"/>
                </a:lnTo>
                <a:lnTo>
                  <a:pt x="328930" y="203581"/>
                </a:lnTo>
                <a:lnTo>
                  <a:pt x="332105" y="200533"/>
                </a:lnTo>
                <a:lnTo>
                  <a:pt x="340741" y="6985"/>
                </a:lnTo>
                <a:lnTo>
                  <a:pt x="340741" y="2921"/>
                </a:lnTo>
                <a:lnTo>
                  <a:pt x="337820" y="0"/>
                </a:lnTo>
                <a:close/>
              </a:path>
            </a:pathLst>
          </a:custGeom>
          <a:solidFill>
            <a:srgbClr val="6EAC46"/>
          </a:solidFill>
        </p:spPr>
        <p:txBody>
          <a:bodyPr wrap="square" lIns="0" tIns="0" rIns="0" bIns="0" rtlCol="0"/>
          <a:lstStyle/>
          <a:p>
            <a:endParaRPr/>
          </a:p>
        </p:txBody>
      </p:sp>
      <p:sp>
        <p:nvSpPr>
          <p:cNvPr id="66" name="object 66"/>
          <p:cNvSpPr/>
          <p:nvPr/>
        </p:nvSpPr>
        <p:spPr>
          <a:xfrm>
            <a:off x="6544056" y="3660647"/>
            <a:ext cx="340995" cy="203835"/>
          </a:xfrm>
          <a:custGeom>
            <a:avLst/>
            <a:gdLst/>
            <a:ahLst/>
            <a:cxnLst/>
            <a:rect l="l" t="t" r="r" b="b"/>
            <a:pathLst>
              <a:path w="340995" h="203835">
                <a:moveTo>
                  <a:pt x="337820" y="0"/>
                </a:moveTo>
                <a:lnTo>
                  <a:pt x="11811" y="0"/>
                </a:lnTo>
                <a:lnTo>
                  <a:pt x="8636" y="3048"/>
                </a:lnTo>
                <a:lnTo>
                  <a:pt x="0" y="196596"/>
                </a:lnTo>
                <a:lnTo>
                  <a:pt x="0" y="200660"/>
                </a:lnTo>
                <a:lnTo>
                  <a:pt x="2921" y="203581"/>
                </a:lnTo>
                <a:lnTo>
                  <a:pt x="328930" y="203581"/>
                </a:lnTo>
                <a:lnTo>
                  <a:pt x="332105" y="200533"/>
                </a:lnTo>
                <a:lnTo>
                  <a:pt x="340741" y="6985"/>
                </a:lnTo>
                <a:lnTo>
                  <a:pt x="340741" y="2921"/>
                </a:lnTo>
                <a:lnTo>
                  <a:pt x="337820" y="0"/>
                </a:lnTo>
                <a:close/>
              </a:path>
            </a:pathLst>
          </a:custGeom>
          <a:solidFill>
            <a:srgbClr val="F8F8F8"/>
          </a:solidFill>
        </p:spPr>
        <p:txBody>
          <a:bodyPr wrap="square" lIns="0" tIns="0" rIns="0" bIns="0" rtlCol="0"/>
          <a:lstStyle/>
          <a:p>
            <a:endParaRPr/>
          </a:p>
        </p:txBody>
      </p:sp>
      <p:sp>
        <p:nvSpPr>
          <p:cNvPr id="67" name="object 67"/>
          <p:cNvSpPr/>
          <p:nvPr/>
        </p:nvSpPr>
        <p:spPr>
          <a:xfrm>
            <a:off x="6534911" y="3666744"/>
            <a:ext cx="360045" cy="213360"/>
          </a:xfrm>
          <a:custGeom>
            <a:avLst/>
            <a:gdLst/>
            <a:ahLst/>
            <a:cxnLst/>
            <a:rect l="l" t="t" r="r" b="b"/>
            <a:pathLst>
              <a:path w="360045" h="213360">
                <a:moveTo>
                  <a:pt x="356489" y="0"/>
                </a:moveTo>
                <a:lnTo>
                  <a:pt x="12446" y="0"/>
                </a:lnTo>
                <a:lnTo>
                  <a:pt x="9144" y="3301"/>
                </a:lnTo>
                <a:lnTo>
                  <a:pt x="0" y="205993"/>
                </a:lnTo>
                <a:lnTo>
                  <a:pt x="0" y="210311"/>
                </a:lnTo>
                <a:lnTo>
                  <a:pt x="3048" y="213359"/>
                </a:lnTo>
                <a:lnTo>
                  <a:pt x="347218" y="213232"/>
                </a:lnTo>
                <a:lnTo>
                  <a:pt x="350520" y="210057"/>
                </a:lnTo>
                <a:lnTo>
                  <a:pt x="359664" y="7238"/>
                </a:lnTo>
                <a:lnTo>
                  <a:pt x="359664" y="3047"/>
                </a:lnTo>
                <a:lnTo>
                  <a:pt x="356489" y="0"/>
                </a:lnTo>
                <a:close/>
              </a:path>
            </a:pathLst>
          </a:custGeom>
          <a:solidFill>
            <a:srgbClr val="000000"/>
          </a:solidFill>
        </p:spPr>
        <p:txBody>
          <a:bodyPr wrap="square" lIns="0" tIns="0" rIns="0" bIns="0" rtlCol="0"/>
          <a:lstStyle/>
          <a:p>
            <a:endParaRPr/>
          </a:p>
        </p:txBody>
      </p:sp>
      <p:sp>
        <p:nvSpPr>
          <p:cNvPr id="68" name="object 68"/>
          <p:cNvSpPr/>
          <p:nvPr/>
        </p:nvSpPr>
        <p:spPr>
          <a:xfrm>
            <a:off x="6525768" y="3672840"/>
            <a:ext cx="374650" cy="222250"/>
          </a:xfrm>
          <a:custGeom>
            <a:avLst/>
            <a:gdLst/>
            <a:ahLst/>
            <a:cxnLst/>
            <a:rect l="l" t="t" r="r" b="b"/>
            <a:pathLst>
              <a:path w="374650" h="222250">
                <a:moveTo>
                  <a:pt x="371221" y="0"/>
                </a:moveTo>
                <a:lnTo>
                  <a:pt x="12954" y="127"/>
                </a:lnTo>
                <a:lnTo>
                  <a:pt x="9525" y="3429"/>
                </a:lnTo>
                <a:lnTo>
                  <a:pt x="0" y="214503"/>
                </a:lnTo>
                <a:lnTo>
                  <a:pt x="0" y="218947"/>
                </a:lnTo>
                <a:lnTo>
                  <a:pt x="3302" y="222122"/>
                </a:lnTo>
                <a:lnTo>
                  <a:pt x="361442" y="221996"/>
                </a:lnTo>
                <a:lnTo>
                  <a:pt x="364871" y="218694"/>
                </a:lnTo>
                <a:lnTo>
                  <a:pt x="374523" y="7620"/>
                </a:lnTo>
                <a:lnTo>
                  <a:pt x="374523" y="3175"/>
                </a:lnTo>
                <a:lnTo>
                  <a:pt x="371221" y="0"/>
                </a:lnTo>
                <a:close/>
              </a:path>
            </a:pathLst>
          </a:custGeom>
          <a:solidFill>
            <a:srgbClr val="F8F8F8"/>
          </a:solidFill>
        </p:spPr>
        <p:txBody>
          <a:bodyPr wrap="square" lIns="0" tIns="0" rIns="0" bIns="0" rtlCol="0"/>
          <a:lstStyle/>
          <a:p>
            <a:endParaRPr/>
          </a:p>
        </p:txBody>
      </p:sp>
      <p:sp>
        <p:nvSpPr>
          <p:cNvPr id="69" name="object 69"/>
          <p:cNvSpPr/>
          <p:nvPr/>
        </p:nvSpPr>
        <p:spPr>
          <a:xfrm>
            <a:off x="6571488" y="3675888"/>
            <a:ext cx="10160" cy="12065"/>
          </a:xfrm>
          <a:custGeom>
            <a:avLst/>
            <a:gdLst/>
            <a:ahLst/>
            <a:cxnLst/>
            <a:rect l="l" t="t" r="r" b="b"/>
            <a:pathLst>
              <a:path w="10159" h="12064">
                <a:moveTo>
                  <a:pt x="7619" y="0"/>
                </a:moveTo>
                <a:lnTo>
                  <a:pt x="2285" y="0"/>
                </a:lnTo>
                <a:lnTo>
                  <a:pt x="126" y="2539"/>
                </a:lnTo>
                <a:lnTo>
                  <a:pt x="0" y="9270"/>
                </a:lnTo>
                <a:lnTo>
                  <a:pt x="2158" y="11937"/>
                </a:lnTo>
                <a:lnTo>
                  <a:pt x="7492" y="11937"/>
                </a:lnTo>
                <a:lnTo>
                  <a:pt x="9651" y="9270"/>
                </a:lnTo>
                <a:lnTo>
                  <a:pt x="9778" y="2539"/>
                </a:lnTo>
                <a:lnTo>
                  <a:pt x="7619" y="0"/>
                </a:lnTo>
                <a:close/>
              </a:path>
            </a:pathLst>
          </a:custGeom>
          <a:solidFill>
            <a:srgbClr val="6EAC46"/>
          </a:solidFill>
        </p:spPr>
        <p:txBody>
          <a:bodyPr wrap="square" lIns="0" tIns="0" rIns="0" bIns="0" rtlCol="0"/>
          <a:lstStyle/>
          <a:p>
            <a:endParaRPr/>
          </a:p>
        </p:txBody>
      </p:sp>
      <p:sp>
        <p:nvSpPr>
          <p:cNvPr id="70" name="object 70"/>
          <p:cNvSpPr/>
          <p:nvPr/>
        </p:nvSpPr>
        <p:spPr>
          <a:xfrm>
            <a:off x="6628003" y="3675888"/>
            <a:ext cx="10160" cy="12065"/>
          </a:xfrm>
          <a:custGeom>
            <a:avLst/>
            <a:gdLst/>
            <a:ahLst/>
            <a:cxnLst/>
            <a:rect l="l" t="t" r="r" b="b"/>
            <a:pathLst>
              <a:path w="10159" h="12064">
                <a:moveTo>
                  <a:pt x="7619" y="0"/>
                </a:moveTo>
                <a:lnTo>
                  <a:pt x="2285" y="0"/>
                </a:lnTo>
                <a:lnTo>
                  <a:pt x="126" y="2539"/>
                </a:lnTo>
                <a:lnTo>
                  <a:pt x="0" y="5968"/>
                </a:lnTo>
                <a:lnTo>
                  <a:pt x="0" y="9270"/>
                </a:lnTo>
                <a:lnTo>
                  <a:pt x="2158" y="11937"/>
                </a:lnTo>
                <a:lnTo>
                  <a:pt x="7492" y="11937"/>
                </a:lnTo>
                <a:lnTo>
                  <a:pt x="9651" y="9270"/>
                </a:lnTo>
                <a:lnTo>
                  <a:pt x="9778" y="5968"/>
                </a:lnTo>
                <a:lnTo>
                  <a:pt x="9778" y="2539"/>
                </a:lnTo>
                <a:lnTo>
                  <a:pt x="7619" y="0"/>
                </a:lnTo>
                <a:close/>
              </a:path>
            </a:pathLst>
          </a:custGeom>
          <a:solidFill>
            <a:srgbClr val="6EAC46"/>
          </a:solidFill>
        </p:spPr>
        <p:txBody>
          <a:bodyPr wrap="square" lIns="0" tIns="0" rIns="0" bIns="0" rtlCol="0"/>
          <a:lstStyle/>
          <a:p>
            <a:endParaRPr/>
          </a:p>
        </p:txBody>
      </p:sp>
      <p:sp>
        <p:nvSpPr>
          <p:cNvPr id="71" name="object 71"/>
          <p:cNvSpPr/>
          <p:nvPr/>
        </p:nvSpPr>
        <p:spPr>
          <a:xfrm>
            <a:off x="6684518" y="3675888"/>
            <a:ext cx="10160" cy="12065"/>
          </a:xfrm>
          <a:custGeom>
            <a:avLst/>
            <a:gdLst/>
            <a:ahLst/>
            <a:cxnLst/>
            <a:rect l="l" t="t" r="r" b="b"/>
            <a:pathLst>
              <a:path w="10159" h="12064">
                <a:moveTo>
                  <a:pt x="7746" y="0"/>
                </a:moveTo>
                <a:lnTo>
                  <a:pt x="2412" y="0"/>
                </a:lnTo>
                <a:lnTo>
                  <a:pt x="126" y="2539"/>
                </a:lnTo>
                <a:lnTo>
                  <a:pt x="0" y="5968"/>
                </a:lnTo>
                <a:lnTo>
                  <a:pt x="0" y="9270"/>
                </a:lnTo>
                <a:lnTo>
                  <a:pt x="2158" y="11937"/>
                </a:lnTo>
                <a:lnTo>
                  <a:pt x="7492" y="11937"/>
                </a:lnTo>
                <a:lnTo>
                  <a:pt x="9651" y="9270"/>
                </a:lnTo>
                <a:lnTo>
                  <a:pt x="9905" y="5968"/>
                </a:lnTo>
                <a:lnTo>
                  <a:pt x="9905" y="2539"/>
                </a:lnTo>
                <a:lnTo>
                  <a:pt x="7746" y="0"/>
                </a:lnTo>
                <a:close/>
              </a:path>
            </a:pathLst>
          </a:custGeom>
          <a:solidFill>
            <a:srgbClr val="6EAC46"/>
          </a:solidFill>
        </p:spPr>
        <p:txBody>
          <a:bodyPr wrap="square" lIns="0" tIns="0" rIns="0" bIns="0" rtlCol="0"/>
          <a:lstStyle/>
          <a:p>
            <a:endParaRPr/>
          </a:p>
        </p:txBody>
      </p:sp>
      <p:sp>
        <p:nvSpPr>
          <p:cNvPr id="72" name="object 72"/>
          <p:cNvSpPr/>
          <p:nvPr/>
        </p:nvSpPr>
        <p:spPr>
          <a:xfrm>
            <a:off x="6741032" y="3675888"/>
            <a:ext cx="10160" cy="12065"/>
          </a:xfrm>
          <a:custGeom>
            <a:avLst/>
            <a:gdLst/>
            <a:ahLst/>
            <a:cxnLst/>
            <a:rect l="l" t="t" r="r" b="b"/>
            <a:pathLst>
              <a:path w="10159" h="12064">
                <a:moveTo>
                  <a:pt x="7746" y="0"/>
                </a:moveTo>
                <a:lnTo>
                  <a:pt x="2412" y="0"/>
                </a:lnTo>
                <a:lnTo>
                  <a:pt x="126" y="2539"/>
                </a:lnTo>
                <a:lnTo>
                  <a:pt x="0" y="5841"/>
                </a:lnTo>
                <a:lnTo>
                  <a:pt x="0" y="9270"/>
                </a:lnTo>
                <a:lnTo>
                  <a:pt x="2158" y="11937"/>
                </a:lnTo>
                <a:lnTo>
                  <a:pt x="7492" y="11937"/>
                </a:lnTo>
                <a:lnTo>
                  <a:pt x="9778" y="9270"/>
                </a:lnTo>
                <a:lnTo>
                  <a:pt x="9778" y="2539"/>
                </a:lnTo>
                <a:lnTo>
                  <a:pt x="7746" y="0"/>
                </a:lnTo>
                <a:close/>
              </a:path>
            </a:pathLst>
          </a:custGeom>
          <a:solidFill>
            <a:srgbClr val="6EAC46"/>
          </a:solidFill>
        </p:spPr>
        <p:txBody>
          <a:bodyPr wrap="square" lIns="0" tIns="0" rIns="0" bIns="0" rtlCol="0"/>
          <a:lstStyle/>
          <a:p>
            <a:endParaRPr/>
          </a:p>
        </p:txBody>
      </p:sp>
      <p:sp>
        <p:nvSpPr>
          <p:cNvPr id="73" name="object 73"/>
          <p:cNvSpPr/>
          <p:nvPr/>
        </p:nvSpPr>
        <p:spPr>
          <a:xfrm>
            <a:off x="6797675" y="3675888"/>
            <a:ext cx="10160" cy="12065"/>
          </a:xfrm>
          <a:custGeom>
            <a:avLst/>
            <a:gdLst/>
            <a:ahLst/>
            <a:cxnLst/>
            <a:rect l="l" t="t" r="r" b="b"/>
            <a:pathLst>
              <a:path w="10159" h="12064">
                <a:moveTo>
                  <a:pt x="7619" y="0"/>
                </a:moveTo>
                <a:lnTo>
                  <a:pt x="2285" y="0"/>
                </a:lnTo>
                <a:lnTo>
                  <a:pt x="126" y="2539"/>
                </a:lnTo>
                <a:lnTo>
                  <a:pt x="0" y="9270"/>
                </a:lnTo>
                <a:lnTo>
                  <a:pt x="2158" y="11937"/>
                </a:lnTo>
                <a:lnTo>
                  <a:pt x="7365" y="11937"/>
                </a:lnTo>
                <a:lnTo>
                  <a:pt x="9651" y="9270"/>
                </a:lnTo>
                <a:lnTo>
                  <a:pt x="9778" y="2539"/>
                </a:lnTo>
                <a:lnTo>
                  <a:pt x="7619" y="0"/>
                </a:lnTo>
                <a:close/>
              </a:path>
            </a:pathLst>
          </a:custGeom>
          <a:solidFill>
            <a:srgbClr val="6EAC46"/>
          </a:solidFill>
        </p:spPr>
        <p:txBody>
          <a:bodyPr wrap="square" lIns="0" tIns="0" rIns="0" bIns="0" rtlCol="0"/>
          <a:lstStyle/>
          <a:p>
            <a:endParaRPr/>
          </a:p>
        </p:txBody>
      </p:sp>
      <p:sp>
        <p:nvSpPr>
          <p:cNvPr id="74" name="object 74"/>
          <p:cNvSpPr/>
          <p:nvPr/>
        </p:nvSpPr>
        <p:spPr>
          <a:xfrm>
            <a:off x="6854190" y="3675888"/>
            <a:ext cx="10160" cy="12065"/>
          </a:xfrm>
          <a:custGeom>
            <a:avLst/>
            <a:gdLst/>
            <a:ahLst/>
            <a:cxnLst/>
            <a:rect l="l" t="t" r="r" b="b"/>
            <a:pathLst>
              <a:path w="10159" h="12064">
                <a:moveTo>
                  <a:pt x="7619" y="0"/>
                </a:moveTo>
                <a:lnTo>
                  <a:pt x="2285" y="0"/>
                </a:lnTo>
                <a:lnTo>
                  <a:pt x="126" y="2539"/>
                </a:lnTo>
                <a:lnTo>
                  <a:pt x="0" y="5968"/>
                </a:lnTo>
                <a:lnTo>
                  <a:pt x="0" y="9270"/>
                </a:lnTo>
                <a:lnTo>
                  <a:pt x="2158" y="11937"/>
                </a:lnTo>
                <a:lnTo>
                  <a:pt x="7365" y="11937"/>
                </a:lnTo>
                <a:lnTo>
                  <a:pt x="9651" y="9270"/>
                </a:lnTo>
                <a:lnTo>
                  <a:pt x="9778" y="5968"/>
                </a:lnTo>
                <a:lnTo>
                  <a:pt x="9778" y="2539"/>
                </a:lnTo>
                <a:lnTo>
                  <a:pt x="7619" y="0"/>
                </a:lnTo>
                <a:close/>
              </a:path>
            </a:pathLst>
          </a:custGeom>
          <a:solidFill>
            <a:srgbClr val="6EAC46"/>
          </a:solidFill>
        </p:spPr>
        <p:txBody>
          <a:bodyPr wrap="square" lIns="0" tIns="0" rIns="0" bIns="0" rtlCol="0"/>
          <a:lstStyle/>
          <a:p>
            <a:endParaRPr/>
          </a:p>
        </p:txBody>
      </p:sp>
      <p:sp>
        <p:nvSpPr>
          <p:cNvPr id="75" name="object 75"/>
          <p:cNvSpPr/>
          <p:nvPr/>
        </p:nvSpPr>
        <p:spPr>
          <a:xfrm>
            <a:off x="6559295" y="3700271"/>
            <a:ext cx="316865" cy="0"/>
          </a:xfrm>
          <a:custGeom>
            <a:avLst/>
            <a:gdLst/>
            <a:ahLst/>
            <a:cxnLst/>
            <a:rect l="l" t="t" r="r" b="b"/>
            <a:pathLst>
              <a:path w="316865">
                <a:moveTo>
                  <a:pt x="0" y="0"/>
                </a:moveTo>
                <a:lnTo>
                  <a:pt x="316484" y="0"/>
                </a:lnTo>
              </a:path>
            </a:pathLst>
          </a:custGeom>
          <a:ln w="6096">
            <a:solidFill>
              <a:srgbClr val="6EAC46"/>
            </a:solidFill>
            <a:prstDash val="dash"/>
          </a:ln>
        </p:spPr>
        <p:txBody>
          <a:bodyPr wrap="square" lIns="0" tIns="0" rIns="0" bIns="0" rtlCol="0"/>
          <a:lstStyle/>
          <a:p>
            <a:endParaRPr/>
          </a:p>
        </p:txBody>
      </p:sp>
      <p:sp>
        <p:nvSpPr>
          <p:cNvPr id="76" name="object 76"/>
          <p:cNvSpPr/>
          <p:nvPr/>
        </p:nvSpPr>
        <p:spPr>
          <a:xfrm>
            <a:off x="6547104" y="3772408"/>
            <a:ext cx="51435" cy="49530"/>
          </a:xfrm>
          <a:custGeom>
            <a:avLst/>
            <a:gdLst/>
            <a:ahLst/>
            <a:cxnLst/>
            <a:rect l="l" t="t" r="r" b="b"/>
            <a:pathLst>
              <a:path w="51434" h="49529">
                <a:moveTo>
                  <a:pt x="48386" y="0"/>
                </a:moveTo>
                <a:lnTo>
                  <a:pt x="4698" y="127"/>
                </a:lnTo>
                <a:lnTo>
                  <a:pt x="1777" y="2794"/>
                </a:lnTo>
                <a:lnTo>
                  <a:pt x="1650" y="6223"/>
                </a:lnTo>
                <a:lnTo>
                  <a:pt x="0" y="42926"/>
                </a:lnTo>
                <a:lnTo>
                  <a:pt x="0" y="46609"/>
                </a:lnTo>
                <a:lnTo>
                  <a:pt x="2666" y="49276"/>
                </a:lnTo>
                <a:lnTo>
                  <a:pt x="46354" y="49149"/>
                </a:lnTo>
                <a:lnTo>
                  <a:pt x="49148" y="46482"/>
                </a:lnTo>
                <a:lnTo>
                  <a:pt x="49402" y="42926"/>
                </a:lnTo>
                <a:lnTo>
                  <a:pt x="51053" y="6223"/>
                </a:lnTo>
                <a:lnTo>
                  <a:pt x="51053" y="2667"/>
                </a:lnTo>
                <a:lnTo>
                  <a:pt x="48386" y="0"/>
                </a:lnTo>
                <a:close/>
              </a:path>
            </a:pathLst>
          </a:custGeom>
          <a:solidFill>
            <a:srgbClr val="6EAC46"/>
          </a:solidFill>
        </p:spPr>
        <p:txBody>
          <a:bodyPr wrap="square" lIns="0" tIns="0" rIns="0" bIns="0" rtlCol="0"/>
          <a:lstStyle/>
          <a:p>
            <a:endParaRPr/>
          </a:p>
        </p:txBody>
      </p:sp>
      <p:sp>
        <p:nvSpPr>
          <p:cNvPr id="77" name="object 77"/>
          <p:cNvSpPr/>
          <p:nvPr/>
        </p:nvSpPr>
        <p:spPr>
          <a:xfrm>
            <a:off x="6549643" y="3715511"/>
            <a:ext cx="51435" cy="49530"/>
          </a:xfrm>
          <a:custGeom>
            <a:avLst/>
            <a:gdLst/>
            <a:ahLst/>
            <a:cxnLst/>
            <a:rect l="l" t="t" r="r" b="b"/>
            <a:pathLst>
              <a:path w="51434" h="49529">
                <a:moveTo>
                  <a:pt x="48259" y="0"/>
                </a:moveTo>
                <a:lnTo>
                  <a:pt x="4698" y="0"/>
                </a:lnTo>
                <a:lnTo>
                  <a:pt x="1777" y="2794"/>
                </a:lnTo>
                <a:lnTo>
                  <a:pt x="0" y="42926"/>
                </a:lnTo>
                <a:lnTo>
                  <a:pt x="0" y="46482"/>
                </a:lnTo>
                <a:lnTo>
                  <a:pt x="2666" y="49149"/>
                </a:lnTo>
                <a:lnTo>
                  <a:pt x="46354" y="49149"/>
                </a:lnTo>
                <a:lnTo>
                  <a:pt x="49148" y="46355"/>
                </a:lnTo>
                <a:lnTo>
                  <a:pt x="50926" y="6223"/>
                </a:lnTo>
                <a:lnTo>
                  <a:pt x="50926" y="2667"/>
                </a:lnTo>
                <a:lnTo>
                  <a:pt x="48259" y="0"/>
                </a:lnTo>
                <a:close/>
              </a:path>
            </a:pathLst>
          </a:custGeom>
          <a:solidFill>
            <a:srgbClr val="6EAC46"/>
          </a:solidFill>
        </p:spPr>
        <p:txBody>
          <a:bodyPr wrap="square" lIns="0" tIns="0" rIns="0" bIns="0" rtlCol="0"/>
          <a:lstStyle/>
          <a:p>
            <a:endParaRPr/>
          </a:p>
        </p:txBody>
      </p:sp>
      <p:sp>
        <p:nvSpPr>
          <p:cNvPr id="78" name="object 78"/>
          <p:cNvSpPr/>
          <p:nvPr/>
        </p:nvSpPr>
        <p:spPr>
          <a:xfrm>
            <a:off x="6603365" y="3772408"/>
            <a:ext cx="51435" cy="49530"/>
          </a:xfrm>
          <a:custGeom>
            <a:avLst/>
            <a:gdLst/>
            <a:ahLst/>
            <a:cxnLst/>
            <a:rect l="l" t="t" r="r" b="b"/>
            <a:pathLst>
              <a:path w="51434" h="49529">
                <a:moveTo>
                  <a:pt x="48259" y="0"/>
                </a:moveTo>
                <a:lnTo>
                  <a:pt x="4698" y="127"/>
                </a:lnTo>
                <a:lnTo>
                  <a:pt x="1777" y="2794"/>
                </a:lnTo>
                <a:lnTo>
                  <a:pt x="0" y="42926"/>
                </a:lnTo>
                <a:lnTo>
                  <a:pt x="0" y="46609"/>
                </a:lnTo>
                <a:lnTo>
                  <a:pt x="2666" y="49276"/>
                </a:lnTo>
                <a:lnTo>
                  <a:pt x="46354" y="49149"/>
                </a:lnTo>
                <a:lnTo>
                  <a:pt x="49148" y="46482"/>
                </a:lnTo>
                <a:lnTo>
                  <a:pt x="50926" y="6350"/>
                </a:lnTo>
                <a:lnTo>
                  <a:pt x="50926" y="2667"/>
                </a:lnTo>
                <a:lnTo>
                  <a:pt x="48259" y="0"/>
                </a:lnTo>
                <a:close/>
              </a:path>
            </a:pathLst>
          </a:custGeom>
          <a:solidFill>
            <a:srgbClr val="6EAC46"/>
          </a:solidFill>
        </p:spPr>
        <p:txBody>
          <a:bodyPr wrap="square" lIns="0" tIns="0" rIns="0" bIns="0" rtlCol="0"/>
          <a:lstStyle/>
          <a:p>
            <a:endParaRPr/>
          </a:p>
        </p:txBody>
      </p:sp>
      <p:sp>
        <p:nvSpPr>
          <p:cNvPr id="79" name="object 79"/>
          <p:cNvSpPr/>
          <p:nvPr/>
        </p:nvSpPr>
        <p:spPr>
          <a:xfrm>
            <a:off x="6605905" y="3715511"/>
            <a:ext cx="51435" cy="49530"/>
          </a:xfrm>
          <a:custGeom>
            <a:avLst/>
            <a:gdLst/>
            <a:ahLst/>
            <a:cxnLst/>
            <a:rect l="l" t="t" r="r" b="b"/>
            <a:pathLst>
              <a:path w="51434" h="49529">
                <a:moveTo>
                  <a:pt x="48386" y="0"/>
                </a:moveTo>
                <a:lnTo>
                  <a:pt x="4698" y="0"/>
                </a:lnTo>
                <a:lnTo>
                  <a:pt x="1777" y="2794"/>
                </a:lnTo>
                <a:lnTo>
                  <a:pt x="0" y="42926"/>
                </a:lnTo>
                <a:lnTo>
                  <a:pt x="0" y="46609"/>
                </a:lnTo>
                <a:lnTo>
                  <a:pt x="2666" y="49149"/>
                </a:lnTo>
                <a:lnTo>
                  <a:pt x="46354" y="49149"/>
                </a:lnTo>
                <a:lnTo>
                  <a:pt x="49148" y="46355"/>
                </a:lnTo>
                <a:lnTo>
                  <a:pt x="51053" y="6223"/>
                </a:lnTo>
                <a:lnTo>
                  <a:pt x="51053" y="2667"/>
                </a:lnTo>
                <a:lnTo>
                  <a:pt x="48386" y="0"/>
                </a:lnTo>
                <a:close/>
              </a:path>
            </a:pathLst>
          </a:custGeom>
          <a:solidFill>
            <a:srgbClr val="6EAC46"/>
          </a:solidFill>
        </p:spPr>
        <p:txBody>
          <a:bodyPr wrap="square" lIns="0" tIns="0" rIns="0" bIns="0" rtlCol="0"/>
          <a:lstStyle/>
          <a:p>
            <a:endParaRPr/>
          </a:p>
        </p:txBody>
      </p:sp>
      <p:sp>
        <p:nvSpPr>
          <p:cNvPr id="80" name="object 80"/>
          <p:cNvSpPr/>
          <p:nvPr/>
        </p:nvSpPr>
        <p:spPr>
          <a:xfrm>
            <a:off x="6659626" y="3772408"/>
            <a:ext cx="51435" cy="49530"/>
          </a:xfrm>
          <a:custGeom>
            <a:avLst/>
            <a:gdLst/>
            <a:ahLst/>
            <a:cxnLst/>
            <a:rect l="l" t="t" r="r" b="b"/>
            <a:pathLst>
              <a:path w="51434" h="49529">
                <a:moveTo>
                  <a:pt x="48259" y="0"/>
                </a:moveTo>
                <a:lnTo>
                  <a:pt x="4698" y="127"/>
                </a:lnTo>
                <a:lnTo>
                  <a:pt x="1777" y="2794"/>
                </a:lnTo>
                <a:lnTo>
                  <a:pt x="1523" y="6223"/>
                </a:lnTo>
                <a:lnTo>
                  <a:pt x="0" y="42926"/>
                </a:lnTo>
                <a:lnTo>
                  <a:pt x="0" y="46609"/>
                </a:lnTo>
                <a:lnTo>
                  <a:pt x="2666" y="49276"/>
                </a:lnTo>
                <a:lnTo>
                  <a:pt x="46227" y="49149"/>
                </a:lnTo>
                <a:lnTo>
                  <a:pt x="49148" y="46482"/>
                </a:lnTo>
                <a:lnTo>
                  <a:pt x="50926" y="6223"/>
                </a:lnTo>
                <a:lnTo>
                  <a:pt x="50926" y="2667"/>
                </a:lnTo>
                <a:lnTo>
                  <a:pt x="48259" y="0"/>
                </a:lnTo>
                <a:close/>
              </a:path>
            </a:pathLst>
          </a:custGeom>
          <a:solidFill>
            <a:srgbClr val="6EAC46"/>
          </a:solidFill>
        </p:spPr>
        <p:txBody>
          <a:bodyPr wrap="square" lIns="0" tIns="0" rIns="0" bIns="0" rtlCol="0"/>
          <a:lstStyle/>
          <a:p>
            <a:endParaRPr/>
          </a:p>
        </p:txBody>
      </p:sp>
      <p:sp>
        <p:nvSpPr>
          <p:cNvPr id="81" name="object 81"/>
          <p:cNvSpPr/>
          <p:nvPr/>
        </p:nvSpPr>
        <p:spPr>
          <a:xfrm>
            <a:off x="6662166" y="3715511"/>
            <a:ext cx="51435" cy="49530"/>
          </a:xfrm>
          <a:custGeom>
            <a:avLst/>
            <a:gdLst/>
            <a:ahLst/>
            <a:cxnLst/>
            <a:rect l="l" t="t" r="r" b="b"/>
            <a:pathLst>
              <a:path w="51434" h="49529">
                <a:moveTo>
                  <a:pt x="48259" y="0"/>
                </a:moveTo>
                <a:lnTo>
                  <a:pt x="4698" y="0"/>
                </a:lnTo>
                <a:lnTo>
                  <a:pt x="1777" y="2794"/>
                </a:lnTo>
                <a:lnTo>
                  <a:pt x="0" y="42926"/>
                </a:lnTo>
                <a:lnTo>
                  <a:pt x="0" y="46482"/>
                </a:lnTo>
                <a:lnTo>
                  <a:pt x="2666" y="49149"/>
                </a:lnTo>
                <a:lnTo>
                  <a:pt x="46354" y="49149"/>
                </a:lnTo>
                <a:lnTo>
                  <a:pt x="49148" y="46355"/>
                </a:lnTo>
                <a:lnTo>
                  <a:pt x="49402" y="42926"/>
                </a:lnTo>
                <a:lnTo>
                  <a:pt x="50926" y="6223"/>
                </a:lnTo>
                <a:lnTo>
                  <a:pt x="50926" y="2667"/>
                </a:lnTo>
                <a:lnTo>
                  <a:pt x="48259" y="0"/>
                </a:lnTo>
                <a:close/>
              </a:path>
            </a:pathLst>
          </a:custGeom>
          <a:solidFill>
            <a:srgbClr val="6EAC46"/>
          </a:solidFill>
        </p:spPr>
        <p:txBody>
          <a:bodyPr wrap="square" lIns="0" tIns="0" rIns="0" bIns="0" rtlCol="0"/>
          <a:lstStyle/>
          <a:p>
            <a:endParaRPr/>
          </a:p>
        </p:txBody>
      </p:sp>
      <p:sp>
        <p:nvSpPr>
          <p:cNvPr id="82" name="object 82"/>
          <p:cNvSpPr/>
          <p:nvPr/>
        </p:nvSpPr>
        <p:spPr>
          <a:xfrm>
            <a:off x="6715886" y="3772408"/>
            <a:ext cx="51435" cy="49530"/>
          </a:xfrm>
          <a:custGeom>
            <a:avLst/>
            <a:gdLst/>
            <a:ahLst/>
            <a:cxnLst/>
            <a:rect l="l" t="t" r="r" b="b"/>
            <a:pathLst>
              <a:path w="51434" h="49529">
                <a:moveTo>
                  <a:pt x="48259" y="0"/>
                </a:moveTo>
                <a:lnTo>
                  <a:pt x="4571" y="127"/>
                </a:lnTo>
                <a:lnTo>
                  <a:pt x="1777" y="2794"/>
                </a:lnTo>
                <a:lnTo>
                  <a:pt x="0" y="42926"/>
                </a:lnTo>
                <a:lnTo>
                  <a:pt x="0" y="46609"/>
                </a:lnTo>
                <a:lnTo>
                  <a:pt x="2666" y="49276"/>
                </a:lnTo>
                <a:lnTo>
                  <a:pt x="46227" y="49149"/>
                </a:lnTo>
                <a:lnTo>
                  <a:pt x="49148" y="46482"/>
                </a:lnTo>
                <a:lnTo>
                  <a:pt x="49408" y="42926"/>
                </a:lnTo>
                <a:lnTo>
                  <a:pt x="50926" y="6350"/>
                </a:lnTo>
                <a:lnTo>
                  <a:pt x="50926" y="2667"/>
                </a:lnTo>
                <a:lnTo>
                  <a:pt x="48259" y="0"/>
                </a:lnTo>
                <a:close/>
              </a:path>
            </a:pathLst>
          </a:custGeom>
          <a:solidFill>
            <a:srgbClr val="6EAC46"/>
          </a:solidFill>
        </p:spPr>
        <p:txBody>
          <a:bodyPr wrap="square" lIns="0" tIns="0" rIns="0" bIns="0" rtlCol="0"/>
          <a:lstStyle/>
          <a:p>
            <a:endParaRPr/>
          </a:p>
        </p:txBody>
      </p:sp>
      <p:sp>
        <p:nvSpPr>
          <p:cNvPr id="83" name="object 83"/>
          <p:cNvSpPr/>
          <p:nvPr/>
        </p:nvSpPr>
        <p:spPr>
          <a:xfrm>
            <a:off x="6718554" y="3715511"/>
            <a:ext cx="51435" cy="49530"/>
          </a:xfrm>
          <a:custGeom>
            <a:avLst/>
            <a:gdLst/>
            <a:ahLst/>
            <a:cxnLst/>
            <a:rect l="l" t="t" r="r" b="b"/>
            <a:pathLst>
              <a:path w="51434" h="49529">
                <a:moveTo>
                  <a:pt x="48132" y="0"/>
                </a:moveTo>
                <a:lnTo>
                  <a:pt x="4571" y="0"/>
                </a:lnTo>
                <a:lnTo>
                  <a:pt x="1777" y="2794"/>
                </a:lnTo>
                <a:lnTo>
                  <a:pt x="0" y="42926"/>
                </a:lnTo>
                <a:lnTo>
                  <a:pt x="0" y="46609"/>
                </a:lnTo>
                <a:lnTo>
                  <a:pt x="2666" y="49149"/>
                </a:lnTo>
                <a:lnTo>
                  <a:pt x="46227" y="49149"/>
                </a:lnTo>
                <a:lnTo>
                  <a:pt x="49148" y="46355"/>
                </a:lnTo>
                <a:lnTo>
                  <a:pt x="50926" y="6223"/>
                </a:lnTo>
                <a:lnTo>
                  <a:pt x="50926" y="2667"/>
                </a:lnTo>
                <a:lnTo>
                  <a:pt x="48132" y="0"/>
                </a:lnTo>
                <a:close/>
              </a:path>
            </a:pathLst>
          </a:custGeom>
          <a:solidFill>
            <a:srgbClr val="6EAC46"/>
          </a:solidFill>
        </p:spPr>
        <p:txBody>
          <a:bodyPr wrap="square" lIns="0" tIns="0" rIns="0" bIns="0" rtlCol="0"/>
          <a:lstStyle/>
          <a:p>
            <a:endParaRPr/>
          </a:p>
        </p:txBody>
      </p:sp>
      <p:sp>
        <p:nvSpPr>
          <p:cNvPr id="84" name="object 84"/>
          <p:cNvSpPr/>
          <p:nvPr/>
        </p:nvSpPr>
        <p:spPr>
          <a:xfrm>
            <a:off x="6774688" y="3715511"/>
            <a:ext cx="51435" cy="49530"/>
          </a:xfrm>
          <a:custGeom>
            <a:avLst/>
            <a:gdLst/>
            <a:ahLst/>
            <a:cxnLst/>
            <a:rect l="l" t="t" r="r" b="b"/>
            <a:pathLst>
              <a:path w="51434" h="49529">
                <a:moveTo>
                  <a:pt x="48259" y="0"/>
                </a:moveTo>
                <a:lnTo>
                  <a:pt x="4698" y="0"/>
                </a:lnTo>
                <a:lnTo>
                  <a:pt x="1777" y="2794"/>
                </a:lnTo>
                <a:lnTo>
                  <a:pt x="0" y="42926"/>
                </a:lnTo>
                <a:lnTo>
                  <a:pt x="0" y="46482"/>
                </a:lnTo>
                <a:lnTo>
                  <a:pt x="2666" y="49149"/>
                </a:lnTo>
                <a:lnTo>
                  <a:pt x="46354" y="49149"/>
                </a:lnTo>
                <a:lnTo>
                  <a:pt x="49148" y="46355"/>
                </a:lnTo>
                <a:lnTo>
                  <a:pt x="50926" y="6223"/>
                </a:lnTo>
                <a:lnTo>
                  <a:pt x="50926" y="2667"/>
                </a:lnTo>
                <a:lnTo>
                  <a:pt x="48259" y="0"/>
                </a:lnTo>
                <a:close/>
              </a:path>
            </a:pathLst>
          </a:custGeom>
          <a:solidFill>
            <a:srgbClr val="6EAC46"/>
          </a:solidFill>
        </p:spPr>
        <p:txBody>
          <a:bodyPr wrap="square" lIns="0" tIns="0" rIns="0" bIns="0" rtlCol="0"/>
          <a:lstStyle/>
          <a:p>
            <a:endParaRPr/>
          </a:p>
        </p:txBody>
      </p:sp>
      <p:sp>
        <p:nvSpPr>
          <p:cNvPr id="85" name="object 85"/>
          <p:cNvSpPr/>
          <p:nvPr/>
        </p:nvSpPr>
        <p:spPr>
          <a:xfrm>
            <a:off x="6830948" y="3715511"/>
            <a:ext cx="51435" cy="49530"/>
          </a:xfrm>
          <a:custGeom>
            <a:avLst/>
            <a:gdLst/>
            <a:ahLst/>
            <a:cxnLst/>
            <a:rect l="l" t="t" r="r" b="b"/>
            <a:pathLst>
              <a:path w="51434" h="49529">
                <a:moveTo>
                  <a:pt x="48259" y="0"/>
                </a:moveTo>
                <a:lnTo>
                  <a:pt x="4698" y="0"/>
                </a:lnTo>
                <a:lnTo>
                  <a:pt x="1777" y="2794"/>
                </a:lnTo>
                <a:lnTo>
                  <a:pt x="0" y="42926"/>
                </a:lnTo>
                <a:lnTo>
                  <a:pt x="0" y="46609"/>
                </a:lnTo>
                <a:lnTo>
                  <a:pt x="2666" y="49149"/>
                </a:lnTo>
                <a:lnTo>
                  <a:pt x="42798" y="49149"/>
                </a:lnTo>
                <a:lnTo>
                  <a:pt x="46227" y="49022"/>
                </a:lnTo>
                <a:lnTo>
                  <a:pt x="49148" y="46355"/>
                </a:lnTo>
                <a:lnTo>
                  <a:pt x="50926" y="6223"/>
                </a:lnTo>
                <a:lnTo>
                  <a:pt x="50926" y="2667"/>
                </a:lnTo>
                <a:lnTo>
                  <a:pt x="48259" y="0"/>
                </a:lnTo>
                <a:close/>
              </a:path>
            </a:pathLst>
          </a:custGeom>
          <a:solidFill>
            <a:srgbClr val="6EAC46"/>
          </a:solidFill>
        </p:spPr>
        <p:txBody>
          <a:bodyPr wrap="square" lIns="0" tIns="0" rIns="0" bIns="0" rtlCol="0"/>
          <a:lstStyle/>
          <a:p>
            <a:endParaRPr/>
          </a:p>
        </p:txBody>
      </p:sp>
      <p:sp>
        <p:nvSpPr>
          <p:cNvPr id="86" name="object 86"/>
          <p:cNvSpPr/>
          <p:nvPr/>
        </p:nvSpPr>
        <p:spPr>
          <a:xfrm>
            <a:off x="6541007" y="3675888"/>
            <a:ext cx="344424" cy="207263"/>
          </a:xfrm>
          <a:prstGeom prst="rect">
            <a:avLst/>
          </a:prstGeom>
          <a:blipFill>
            <a:blip r:embed="rId9" cstate="print"/>
            <a:stretch>
              <a:fillRect/>
            </a:stretch>
          </a:blipFill>
        </p:spPr>
        <p:txBody>
          <a:bodyPr wrap="square" lIns="0" tIns="0" rIns="0" bIns="0" rtlCol="0"/>
          <a:lstStyle/>
          <a:p>
            <a:endParaRPr/>
          </a:p>
        </p:txBody>
      </p:sp>
      <p:sp>
        <p:nvSpPr>
          <p:cNvPr id="87" name="object 87"/>
          <p:cNvSpPr/>
          <p:nvPr/>
        </p:nvSpPr>
        <p:spPr>
          <a:xfrm>
            <a:off x="6544056" y="3829811"/>
            <a:ext cx="51435" cy="50165"/>
          </a:xfrm>
          <a:custGeom>
            <a:avLst/>
            <a:gdLst/>
            <a:ahLst/>
            <a:cxnLst/>
            <a:rect l="l" t="t" r="r" b="b"/>
            <a:pathLst>
              <a:path w="51434" h="50164">
                <a:moveTo>
                  <a:pt x="48640" y="0"/>
                </a:moveTo>
                <a:lnTo>
                  <a:pt x="4698" y="127"/>
                </a:lnTo>
                <a:lnTo>
                  <a:pt x="1777" y="2921"/>
                </a:lnTo>
                <a:lnTo>
                  <a:pt x="1650" y="6350"/>
                </a:lnTo>
                <a:lnTo>
                  <a:pt x="0" y="43561"/>
                </a:lnTo>
                <a:lnTo>
                  <a:pt x="0" y="47244"/>
                </a:lnTo>
                <a:lnTo>
                  <a:pt x="2666" y="49784"/>
                </a:lnTo>
                <a:lnTo>
                  <a:pt x="46735" y="49784"/>
                </a:lnTo>
                <a:lnTo>
                  <a:pt x="49529" y="46990"/>
                </a:lnTo>
                <a:lnTo>
                  <a:pt x="51434" y="6350"/>
                </a:lnTo>
                <a:lnTo>
                  <a:pt x="51434" y="2667"/>
                </a:lnTo>
                <a:lnTo>
                  <a:pt x="48640" y="0"/>
                </a:lnTo>
                <a:close/>
              </a:path>
            </a:pathLst>
          </a:custGeom>
          <a:solidFill>
            <a:srgbClr val="6EAC46"/>
          </a:solidFill>
        </p:spPr>
        <p:txBody>
          <a:bodyPr wrap="square" lIns="0" tIns="0" rIns="0" bIns="0" rtlCol="0"/>
          <a:lstStyle/>
          <a:p>
            <a:endParaRPr/>
          </a:p>
        </p:txBody>
      </p:sp>
      <p:sp>
        <p:nvSpPr>
          <p:cNvPr id="88" name="object 88"/>
          <p:cNvSpPr/>
          <p:nvPr/>
        </p:nvSpPr>
        <p:spPr>
          <a:xfrm>
            <a:off x="6552310" y="3611879"/>
            <a:ext cx="48895" cy="73025"/>
          </a:xfrm>
          <a:custGeom>
            <a:avLst/>
            <a:gdLst/>
            <a:ahLst/>
            <a:cxnLst/>
            <a:rect l="l" t="t" r="r" b="b"/>
            <a:pathLst>
              <a:path w="48895" h="73025">
                <a:moveTo>
                  <a:pt x="24384" y="0"/>
                </a:moveTo>
                <a:lnTo>
                  <a:pt x="14859" y="2794"/>
                </a:lnTo>
                <a:lnTo>
                  <a:pt x="7112" y="10541"/>
                </a:lnTo>
                <a:lnTo>
                  <a:pt x="1905" y="21971"/>
                </a:lnTo>
                <a:lnTo>
                  <a:pt x="0" y="36195"/>
                </a:lnTo>
                <a:lnTo>
                  <a:pt x="1905" y="50546"/>
                </a:lnTo>
                <a:lnTo>
                  <a:pt x="7112" y="61976"/>
                </a:lnTo>
                <a:lnTo>
                  <a:pt x="14859" y="69723"/>
                </a:lnTo>
                <a:lnTo>
                  <a:pt x="24384" y="72517"/>
                </a:lnTo>
                <a:lnTo>
                  <a:pt x="27051" y="72390"/>
                </a:lnTo>
                <a:lnTo>
                  <a:pt x="28575" y="70612"/>
                </a:lnTo>
                <a:lnTo>
                  <a:pt x="28321" y="66421"/>
                </a:lnTo>
                <a:lnTo>
                  <a:pt x="26691" y="65024"/>
                </a:lnTo>
                <a:lnTo>
                  <a:pt x="24384" y="65024"/>
                </a:lnTo>
                <a:lnTo>
                  <a:pt x="17907" y="62738"/>
                </a:lnTo>
                <a:lnTo>
                  <a:pt x="12573" y="56515"/>
                </a:lnTo>
                <a:lnTo>
                  <a:pt x="8890" y="47371"/>
                </a:lnTo>
                <a:lnTo>
                  <a:pt x="7493" y="36195"/>
                </a:lnTo>
                <a:lnTo>
                  <a:pt x="8890" y="25146"/>
                </a:lnTo>
                <a:lnTo>
                  <a:pt x="12573" y="16002"/>
                </a:lnTo>
                <a:lnTo>
                  <a:pt x="17907" y="9779"/>
                </a:lnTo>
                <a:lnTo>
                  <a:pt x="24384" y="7493"/>
                </a:lnTo>
                <a:lnTo>
                  <a:pt x="38735" y="7493"/>
                </a:lnTo>
                <a:lnTo>
                  <a:pt x="34036" y="2794"/>
                </a:lnTo>
                <a:lnTo>
                  <a:pt x="24384" y="0"/>
                </a:lnTo>
                <a:close/>
              </a:path>
              <a:path w="48895" h="73025">
                <a:moveTo>
                  <a:pt x="26543" y="64897"/>
                </a:moveTo>
                <a:lnTo>
                  <a:pt x="24384" y="65024"/>
                </a:lnTo>
                <a:lnTo>
                  <a:pt x="26691" y="65024"/>
                </a:lnTo>
                <a:lnTo>
                  <a:pt x="26543" y="64897"/>
                </a:lnTo>
                <a:close/>
              </a:path>
              <a:path w="48895" h="73025">
                <a:moveTo>
                  <a:pt x="38735" y="7493"/>
                </a:moveTo>
                <a:lnTo>
                  <a:pt x="24384" y="7493"/>
                </a:lnTo>
                <a:lnTo>
                  <a:pt x="30988" y="9779"/>
                </a:lnTo>
                <a:lnTo>
                  <a:pt x="36322" y="16002"/>
                </a:lnTo>
                <a:lnTo>
                  <a:pt x="40005" y="25146"/>
                </a:lnTo>
                <a:lnTo>
                  <a:pt x="41402" y="36195"/>
                </a:lnTo>
                <a:lnTo>
                  <a:pt x="41529" y="38100"/>
                </a:lnTo>
                <a:lnTo>
                  <a:pt x="43053" y="39624"/>
                </a:lnTo>
                <a:lnTo>
                  <a:pt x="46990" y="39878"/>
                </a:lnTo>
                <a:lnTo>
                  <a:pt x="48768" y="38354"/>
                </a:lnTo>
                <a:lnTo>
                  <a:pt x="48895" y="36195"/>
                </a:lnTo>
                <a:lnTo>
                  <a:pt x="46990" y="21971"/>
                </a:lnTo>
                <a:lnTo>
                  <a:pt x="41783" y="10541"/>
                </a:lnTo>
                <a:lnTo>
                  <a:pt x="38735" y="7493"/>
                </a:lnTo>
                <a:close/>
              </a:path>
            </a:pathLst>
          </a:custGeom>
          <a:solidFill>
            <a:srgbClr val="6EAC46"/>
          </a:solidFill>
        </p:spPr>
        <p:txBody>
          <a:bodyPr wrap="square" lIns="0" tIns="0" rIns="0" bIns="0" rtlCol="0"/>
          <a:lstStyle/>
          <a:p>
            <a:endParaRPr/>
          </a:p>
        </p:txBody>
      </p:sp>
      <p:sp>
        <p:nvSpPr>
          <p:cNvPr id="89" name="object 89"/>
          <p:cNvSpPr/>
          <p:nvPr/>
        </p:nvSpPr>
        <p:spPr>
          <a:xfrm>
            <a:off x="6600825" y="3829811"/>
            <a:ext cx="51435" cy="50165"/>
          </a:xfrm>
          <a:custGeom>
            <a:avLst/>
            <a:gdLst/>
            <a:ahLst/>
            <a:cxnLst/>
            <a:rect l="l" t="t" r="r" b="b"/>
            <a:pathLst>
              <a:path w="51434" h="50164">
                <a:moveTo>
                  <a:pt x="48640" y="0"/>
                </a:moveTo>
                <a:lnTo>
                  <a:pt x="4698" y="127"/>
                </a:lnTo>
                <a:lnTo>
                  <a:pt x="1777" y="2793"/>
                </a:lnTo>
                <a:lnTo>
                  <a:pt x="0" y="43561"/>
                </a:lnTo>
                <a:lnTo>
                  <a:pt x="0" y="47244"/>
                </a:lnTo>
                <a:lnTo>
                  <a:pt x="2666" y="49784"/>
                </a:lnTo>
                <a:lnTo>
                  <a:pt x="46735" y="49784"/>
                </a:lnTo>
                <a:lnTo>
                  <a:pt x="49529" y="46990"/>
                </a:lnTo>
                <a:lnTo>
                  <a:pt x="51307" y="6350"/>
                </a:lnTo>
                <a:lnTo>
                  <a:pt x="51307" y="2667"/>
                </a:lnTo>
                <a:lnTo>
                  <a:pt x="48640" y="0"/>
                </a:lnTo>
                <a:close/>
              </a:path>
            </a:pathLst>
          </a:custGeom>
          <a:solidFill>
            <a:srgbClr val="6EAC46"/>
          </a:solidFill>
        </p:spPr>
        <p:txBody>
          <a:bodyPr wrap="square" lIns="0" tIns="0" rIns="0" bIns="0" rtlCol="0"/>
          <a:lstStyle/>
          <a:p>
            <a:endParaRPr/>
          </a:p>
        </p:txBody>
      </p:sp>
      <p:sp>
        <p:nvSpPr>
          <p:cNvPr id="90" name="object 90"/>
          <p:cNvSpPr/>
          <p:nvPr/>
        </p:nvSpPr>
        <p:spPr>
          <a:xfrm>
            <a:off x="6609080" y="3611879"/>
            <a:ext cx="48895" cy="73025"/>
          </a:xfrm>
          <a:custGeom>
            <a:avLst/>
            <a:gdLst/>
            <a:ahLst/>
            <a:cxnLst/>
            <a:rect l="l" t="t" r="r" b="b"/>
            <a:pathLst>
              <a:path w="48895" h="73025">
                <a:moveTo>
                  <a:pt x="24384" y="0"/>
                </a:moveTo>
                <a:lnTo>
                  <a:pt x="14859" y="2794"/>
                </a:lnTo>
                <a:lnTo>
                  <a:pt x="7112" y="10541"/>
                </a:lnTo>
                <a:lnTo>
                  <a:pt x="1905" y="21971"/>
                </a:lnTo>
                <a:lnTo>
                  <a:pt x="0" y="36195"/>
                </a:lnTo>
                <a:lnTo>
                  <a:pt x="1905" y="50546"/>
                </a:lnTo>
                <a:lnTo>
                  <a:pt x="7112" y="61976"/>
                </a:lnTo>
                <a:lnTo>
                  <a:pt x="14859" y="69723"/>
                </a:lnTo>
                <a:lnTo>
                  <a:pt x="24384" y="72517"/>
                </a:lnTo>
                <a:lnTo>
                  <a:pt x="24511" y="65024"/>
                </a:lnTo>
                <a:lnTo>
                  <a:pt x="18034" y="62738"/>
                </a:lnTo>
                <a:lnTo>
                  <a:pt x="12573" y="56515"/>
                </a:lnTo>
                <a:lnTo>
                  <a:pt x="8890" y="47371"/>
                </a:lnTo>
                <a:lnTo>
                  <a:pt x="7493" y="36195"/>
                </a:lnTo>
                <a:lnTo>
                  <a:pt x="8890" y="25146"/>
                </a:lnTo>
                <a:lnTo>
                  <a:pt x="12573" y="16002"/>
                </a:lnTo>
                <a:lnTo>
                  <a:pt x="18034" y="9779"/>
                </a:lnTo>
                <a:lnTo>
                  <a:pt x="24511" y="7493"/>
                </a:lnTo>
                <a:lnTo>
                  <a:pt x="38735" y="7493"/>
                </a:lnTo>
                <a:lnTo>
                  <a:pt x="34036" y="2794"/>
                </a:lnTo>
                <a:lnTo>
                  <a:pt x="24384" y="0"/>
                </a:lnTo>
                <a:close/>
              </a:path>
              <a:path w="48895" h="73025">
                <a:moveTo>
                  <a:pt x="38735" y="7493"/>
                </a:moveTo>
                <a:lnTo>
                  <a:pt x="24511" y="7493"/>
                </a:lnTo>
                <a:lnTo>
                  <a:pt x="30988" y="9779"/>
                </a:lnTo>
                <a:lnTo>
                  <a:pt x="36449" y="16002"/>
                </a:lnTo>
                <a:lnTo>
                  <a:pt x="40132" y="25146"/>
                </a:lnTo>
                <a:lnTo>
                  <a:pt x="41402" y="36195"/>
                </a:lnTo>
                <a:lnTo>
                  <a:pt x="41529" y="38100"/>
                </a:lnTo>
                <a:lnTo>
                  <a:pt x="43053" y="39624"/>
                </a:lnTo>
                <a:lnTo>
                  <a:pt x="46990" y="39878"/>
                </a:lnTo>
                <a:lnTo>
                  <a:pt x="48768" y="38354"/>
                </a:lnTo>
                <a:lnTo>
                  <a:pt x="48895" y="36195"/>
                </a:lnTo>
                <a:lnTo>
                  <a:pt x="46990" y="21971"/>
                </a:lnTo>
                <a:lnTo>
                  <a:pt x="41783" y="10541"/>
                </a:lnTo>
                <a:lnTo>
                  <a:pt x="38735" y="7493"/>
                </a:lnTo>
                <a:close/>
              </a:path>
            </a:pathLst>
          </a:custGeom>
          <a:solidFill>
            <a:srgbClr val="6EAC46"/>
          </a:solidFill>
        </p:spPr>
        <p:txBody>
          <a:bodyPr wrap="square" lIns="0" tIns="0" rIns="0" bIns="0" rtlCol="0"/>
          <a:lstStyle/>
          <a:p>
            <a:endParaRPr/>
          </a:p>
        </p:txBody>
      </p:sp>
      <p:sp>
        <p:nvSpPr>
          <p:cNvPr id="91" name="object 91"/>
          <p:cNvSpPr/>
          <p:nvPr/>
        </p:nvSpPr>
        <p:spPr>
          <a:xfrm>
            <a:off x="6657593" y="3829811"/>
            <a:ext cx="52069" cy="50165"/>
          </a:xfrm>
          <a:custGeom>
            <a:avLst/>
            <a:gdLst/>
            <a:ahLst/>
            <a:cxnLst/>
            <a:rect l="l" t="t" r="r" b="b"/>
            <a:pathLst>
              <a:path w="52070" h="50164">
                <a:moveTo>
                  <a:pt x="48767" y="0"/>
                </a:moveTo>
                <a:lnTo>
                  <a:pt x="4698" y="127"/>
                </a:lnTo>
                <a:lnTo>
                  <a:pt x="1777" y="2793"/>
                </a:lnTo>
                <a:lnTo>
                  <a:pt x="0" y="43561"/>
                </a:lnTo>
                <a:lnTo>
                  <a:pt x="0" y="47244"/>
                </a:lnTo>
                <a:lnTo>
                  <a:pt x="2666" y="49784"/>
                </a:lnTo>
                <a:lnTo>
                  <a:pt x="46735" y="49784"/>
                </a:lnTo>
                <a:lnTo>
                  <a:pt x="49656" y="47117"/>
                </a:lnTo>
                <a:lnTo>
                  <a:pt x="51561" y="6350"/>
                </a:lnTo>
                <a:lnTo>
                  <a:pt x="51434" y="2667"/>
                </a:lnTo>
                <a:lnTo>
                  <a:pt x="48767" y="0"/>
                </a:lnTo>
                <a:close/>
              </a:path>
            </a:pathLst>
          </a:custGeom>
          <a:solidFill>
            <a:srgbClr val="6EAC46"/>
          </a:solidFill>
        </p:spPr>
        <p:txBody>
          <a:bodyPr wrap="square" lIns="0" tIns="0" rIns="0" bIns="0" rtlCol="0"/>
          <a:lstStyle/>
          <a:p>
            <a:endParaRPr/>
          </a:p>
        </p:txBody>
      </p:sp>
      <p:sp>
        <p:nvSpPr>
          <p:cNvPr id="92" name="object 92"/>
          <p:cNvSpPr/>
          <p:nvPr/>
        </p:nvSpPr>
        <p:spPr>
          <a:xfrm>
            <a:off x="6665721" y="3611879"/>
            <a:ext cx="48895" cy="73025"/>
          </a:xfrm>
          <a:custGeom>
            <a:avLst/>
            <a:gdLst/>
            <a:ahLst/>
            <a:cxnLst/>
            <a:rect l="l" t="t" r="r" b="b"/>
            <a:pathLst>
              <a:path w="48895" h="73025">
                <a:moveTo>
                  <a:pt x="24511" y="0"/>
                </a:moveTo>
                <a:lnTo>
                  <a:pt x="14859" y="2794"/>
                </a:lnTo>
                <a:lnTo>
                  <a:pt x="7112" y="10541"/>
                </a:lnTo>
                <a:lnTo>
                  <a:pt x="1905" y="21971"/>
                </a:lnTo>
                <a:lnTo>
                  <a:pt x="0" y="36195"/>
                </a:lnTo>
                <a:lnTo>
                  <a:pt x="1905" y="50546"/>
                </a:lnTo>
                <a:lnTo>
                  <a:pt x="7112" y="61976"/>
                </a:lnTo>
                <a:lnTo>
                  <a:pt x="14859" y="69723"/>
                </a:lnTo>
                <a:lnTo>
                  <a:pt x="24511" y="72517"/>
                </a:lnTo>
                <a:lnTo>
                  <a:pt x="26416" y="72390"/>
                </a:lnTo>
                <a:lnTo>
                  <a:pt x="27813" y="70866"/>
                </a:lnTo>
                <a:lnTo>
                  <a:pt x="28067" y="66929"/>
                </a:lnTo>
                <a:lnTo>
                  <a:pt x="26543" y="65151"/>
                </a:lnTo>
                <a:lnTo>
                  <a:pt x="24511" y="65024"/>
                </a:lnTo>
                <a:lnTo>
                  <a:pt x="17907" y="62738"/>
                </a:lnTo>
                <a:lnTo>
                  <a:pt x="12573" y="56515"/>
                </a:lnTo>
                <a:lnTo>
                  <a:pt x="8890" y="47371"/>
                </a:lnTo>
                <a:lnTo>
                  <a:pt x="7493" y="36195"/>
                </a:lnTo>
                <a:lnTo>
                  <a:pt x="8890" y="25146"/>
                </a:lnTo>
                <a:lnTo>
                  <a:pt x="12573" y="16002"/>
                </a:lnTo>
                <a:lnTo>
                  <a:pt x="17907" y="9779"/>
                </a:lnTo>
                <a:lnTo>
                  <a:pt x="24511" y="7493"/>
                </a:lnTo>
                <a:lnTo>
                  <a:pt x="38812" y="7493"/>
                </a:lnTo>
                <a:lnTo>
                  <a:pt x="34036" y="2794"/>
                </a:lnTo>
                <a:lnTo>
                  <a:pt x="24511" y="0"/>
                </a:lnTo>
                <a:close/>
              </a:path>
              <a:path w="48895" h="73025">
                <a:moveTo>
                  <a:pt x="38812" y="7493"/>
                </a:moveTo>
                <a:lnTo>
                  <a:pt x="24511" y="7493"/>
                </a:lnTo>
                <a:lnTo>
                  <a:pt x="30988" y="9779"/>
                </a:lnTo>
                <a:lnTo>
                  <a:pt x="36449" y="16002"/>
                </a:lnTo>
                <a:lnTo>
                  <a:pt x="40132" y="25146"/>
                </a:lnTo>
                <a:lnTo>
                  <a:pt x="41402" y="36195"/>
                </a:lnTo>
                <a:lnTo>
                  <a:pt x="41402" y="38354"/>
                </a:lnTo>
                <a:lnTo>
                  <a:pt x="43053" y="40005"/>
                </a:lnTo>
                <a:lnTo>
                  <a:pt x="47244" y="40005"/>
                </a:lnTo>
                <a:lnTo>
                  <a:pt x="48895" y="38354"/>
                </a:lnTo>
                <a:lnTo>
                  <a:pt x="48895" y="36195"/>
                </a:lnTo>
                <a:lnTo>
                  <a:pt x="46990" y="21971"/>
                </a:lnTo>
                <a:lnTo>
                  <a:pt x="41910" y="10541"/>
                </a:lnTo>
                <a:lnTo>
                  <a:pt x="38812" y="7493"/>
                </a:lnTo>
                <a:close/>
              </a:path>
            </a:pathLst>
          </a:custGeom>
          <a:solidFill>
            <a:srgbClr val="6EAC46"/>
          </a:solidFill>
        </p:spPr>
        <p:txBody>
          <a:bodyPr wrap="square" lIns="0" tIns="0" rIns="0" bIns="0" rtlCol="0"/>
          <a:lstStyle/>
          <a:p>
            <a:endParaRPr/>
          </a:p>
        </p:txBody>
      </p:sp>
      <p:sp>
        <p:nvSpPr>
          <p:cNvPr id="93" name="object 93"/>
          <p:cNvSpPr/>
          <p:nvPr/>
        </p:nvSpPr>
        <p:spPr>
          <a:xfrm>
            <a:off x="6714235" y="3829811"/>
            <a:ext cx="51435" cy="50165"/>
          </a:xfrm>
          <a:custGeom>
            <a:avLst/>
            <a:gdLst/>
            <a:ahLst/>
            <a:cxnLst/>
            <a:rect l="l" t="t" r="r" b="b"/>
            <a:pathLst>
              <a:path w="51434" h="50164">
                <a:moveTo>
                  <a:pt x="48767" y="0"/>
                </a:moveTo>
                <a:lnTo>
                  <a:pt x="4698" y="127"/>
                </a:lnTo>
                <a:lnTo>
                  <a:pt x="1904" y="2921"/>
                </a:lnTo>
                <a:lnTo>
                  <a:pt x="0" y="43561"/>
                </a:lnTo>
                <a:lnTo>
                  <a:pt x="126" y="47244"/>
                </a:lnTo>
                <a:lnTo>
                  <a:pt x="2793" y="49784"/>
                </a:lnTo>
                <a:lnTo>
                  <a:pt x="46735" y="49784"/>
                </a:lnTo>
                <a:lnTo>
                  <a:pt x="49656" y="46990"/>
                </a:lnTo>
                <a:lnTo>
                  <a:pt x="51434" y="6350"/>
                </a:lnTo>
                <a:lnTo>
                  <a:pt x="51434" y="2667"/>
                </a:lnTo>
                <a:lnTo>
                  <a:pt x="48767" y="0"/>
                </a:lnTo>
                <a:close/>
              </a:path>
            </a:pathLst>
          </a:custGeom>
          <a:solidFill>
            <a:srgbClr val="6EAC46"/>
          </a:solidFill>
        </p:spPr>
        <p:txBody>
          <a:bodyPr wrap="square" lIns="0" tIns="0" rIns="0" bIns="0" rtlCol="0"/>
          <a:lstStyle/>
          <a:p>
            <a:endParaRPr/>
          </a:p>
        </p:txBody>
      </p:sp>
      <p:sp>
        <p:nvSpPr>
          <p:cNvPr id="94" name="object 94"/>
          <p:cNvSpPr/>
          <p:nvPr/>
        </p:nvSpPr>
        <p:spPr>
          <a:xfrm>
            <a:off x="6722491" y="3611879"/>
            <a:ext cx="48895" cy="73025"/>
          </a:xfrm>
          <a:custGeom>
            <a:avLst/>
            <a:gdLst/>
            <a:ahLst/>
            <a:cxnLst/>
            <a:rect l="l" t="t" r="r" b="b"/>
            <a:pathLst>
              <a:path w="48895" h="73025">
                <a:moveTo>
                  <a:pt x="24511" y="0"/>
                </a:moveTo>
                <a:lnTo>
                  <a:pt x="14859" y="2794"/>
                </a:lnTo>
                <a:lnTo>
                  <a:pt x="7112" y="10541"/>
                </a:lnTo>
                <a:lnTo>
                  <a:pt x="1905" y="21971"/>
                </a:lnTo>
                <a:lnTo>
                  <a:pt x="0" y="36195"/>
                </a:lnTo>
                <a:lnTo>
                  <a:pt x="1905" y="50546"/>
                </a:lnTo>
                <a:lnTo>
                  <a:pt x="7112" y="61976"/>
                </a:lnTo>
                <a:lnTo>
                  <a:pt x="14859" y="69723"/>
                </a:lnTo>
                <a:lnTo>
                  <a:pt x="24511" y="72517"/>
                </a:lnTo>
                <a:lnTo>
                  <a:pt x="26416" y="72390"/>
                </a:lnTo>
                <a:lnTo>
                  <a:pt x="27940" y="70866"/>
                </a:lnTo>
                <a:lnTo>
                  <a:pt x="28194" y="66929"/>
                </a:lnTo>
                <a:lnTo>
                  <a:pt x="26543" y="65151"/>
                </a:lnTo>
                <a:lnTo>
                  <a:pt x="24511" y="65024"/>
                </a:lnTo>
                <a:lnTo>
                  <a:pt x="18034" y="62738"/>
                </a:lnTo>
                <a:lnTo>
                  <a:pt x="12573" y="56515"/>
                </a:lnTo>
                <a:lnTo>
                  <a:pt x="8890" y="47371"/>
                </a:lnTo>
                <a:lnTo>
                  <a:pt x="7620" y="36195"/>
                </a:lnTo>
                <a:lnTo>
                  <a:pt x="8890" y="25146"/>
                </a:lnTo>
                <a:lnTo>
                  <a:pt x="12573" y="16002"/>
                </a:lnTo>
                <a:lnTo>
                  <a:pt x="18034" y="9779"/>
                </a:lnTo>
                <a:lnTo>
                  <a:pt x="24511" y="7493"/>
                </a:lnTo>
                <a:lnTo>
                  <a:pt x="38862" y="7493"/>
                </a:lnTo>
                <a:lnTo>
                  <a:pt x="34163" y="2794"/>
                </a:lnTo>
                <a:lnTo>
                  <a:pt x="24511" y="0"/>
                </a:lnTo>
                <a:close/>
              </a:path>
              <a:path w="48895" h="73025">
                <a:moveTo>
                  <a:pt x="38862" y="7493"/>
                </a:moveTo>
                <a:lnTo>
                  <a:pt x="24511" y="7493"/>
                </a:lnTo>
                <a:lnTo>
                  <a:pt x="30988" y="9779"/>
                </a:lnTo>
                <a:lnTo>
                  <a:pt x="36449" y="16002"/>
                </a:lnTo>
                <a:lnTo>
                  <a:pt x="40132" y="25146"/>
                </a:lnTo>
                <a:lnTo>
                  <a:pt x="41402" y="36195"/>
                </a:lnTo>
                <a:lnTo>
                  <a:pt x="41402" y="38354"/>
                </a:lnTo>
                <a:lnTo>
                  <a:pt x="43180" y="40005"/>
                </a:lnTo>
                <a:lnTo>
                  <a:pt x="47244" y="40005"/>
                </a:lnTo>
                <a:lnTo>
                  <a:pt x="48895" y="38354"/>
                </a:lnTo>
                <a:lnTo>
                  <a:pt x="48895" y="36195"/>
                </a:lnTo>
                <a:lnTo>
                  <a:pt x="46990" y="21971"/>
                </a:lnTo>
                <a:lnTo>
                  <a:pt x="41910" y="10541"/>
                </a:lnTo>
                <a:lnTo>
                  <a:pt x="38862" y="7493"/>
                </a:lnTo>
                <a:close/>
              </a:path>
            </a:pathLst>
          </a:custGeom>
          <a:solidFill>
            <a:srgbClr val="6EAC46"/>
          </a:solidFill>
        </p:spPr>
        <p:txBody>
          <a:bodyPr wrap="square" lIns="0" tIns="0" rIns="0" bIns="0" rtlCol="0"/>
          <a:lstStyle/>
          <a:p>
            <a:endParaRPr/>
          </a:p>
        </p:txBody>
      </p:sp>
      <p:sp>
        <p:nvSpPr>
          <p:cNvPr id="95" name="object 95"/>
          <p:cNvSpPr/>
          <p:nvPr/>
        </p:nvSpPr>
        <p:spPr>
          <a:xfrm>
            <a:off x="6771005" y="3829811"/>
            <a:ext cx="51435" cy="50165"/>
          </a:xfrm>
          <a:custGeom>
            <a:avLst/>
            <a:gdLst/>
            <a:ahLst/>
            <a:cxnLst/>
            <a:rect l="l" t="t" r="r" b="b"/>
            <a:pathLst>
              <a:path w="51434" h="50164">
                <a:moveTo>
                  <a:pt x="48640" y="0"/>
                </a:moveTo>
                <a:lnTo>
                  <a:pt x="4698" y="127"/>
                </a:lnTo>
                <a:lnTo>
                  <a:pt x="1777" y="2921"/>
                </a:lnTo>
                <a:lnTo>
                  <a:pt x="0" y="43561"/>
                </a:lnTo>
                <a:lnTo>
                  <a:pt x="0" y="47244"/>
                </a:lnTo>
                <a:lnTo>
                  <a:pt x="2793" y="49784"/>
                </a:lnTo>
                <a:lnTo>
                  <a:pt x="46735" y="49784"/>
                </a:lnTo>
                <a:lnTo>
                  <a:pt x="49656" y="46990"/>
                </a:lnTo>
                <a:lnTo>
                  <a:pt x="51434" y="6350"/>
                </a:lnTo>
                <a:lnTo>
                  <a:pt x="51434" y="2667"/>
                </a:lnTo>
                <a:lnTo>
                  <a:pt x="48640" y="0"/>
                </a:lnTo>
                <a:close/>
              </a:path>
            </a:pathLst>
          </a:custGeom>
          <a:solidFill>
            <a:srgbClr val="6EAC46"/>
          </a:solidFill>
        </p:spPr>
        <p:txBody>
          <a:bodyPr wrap="square" lIns="0" tIns="0" rIns="0" bIns="0" rtlCol="0"/>
          <a:lstStyle/>
          <a:p>
            <a:endParaRPr/>
          </a:p>
        </p:txBody>
      </p:sp>
      <p:sp>
        <p:nvSpPr>
          <p:cNvPr id="96" name="object 96"/>
          <p:cNvSpPr/>
          <p:nvPr/>
        </p:nvSpPr>
        <p:spPr>
          <a:xfrm>
            <a:off x="6773671" y="3772153"/>
            <a:ext cx="51435" cy="50165"/>
          </a:xfrm>
          <a:custGeom>
            <a:avLst/>
            <a:gdLst/>
            <a:ahLst/>
            <a:cxnLst/>
            <a:rect l="l" t="t" r="r" b="b"/>
            <a:pathLst>
              <a:path w="51434" h="50164">
                <a:moveTo>
                  <a:pt x="48640" y="0"/>
                </a:moveTo>
                <a:lnTo>
                  <a:pt x="4698" y="0"/>
                </a:lnTo>
                <a:lnTo>
                  <a:pt x="1777" y="2794"/>
                </a:lnTo>
                <a:lnTo>
                  <a:pt x="0" y="43561"/>
                </a:lnTo>
                <a:lnTo>
                  <a:pt x="0" y="47117"/>
                </a:lnTo>
                <a:lnTo>
                  <a:pt x="2666" y="49784"/>
                </a:lnTo>
                <a:lnTo>
                  <a:pt x="46735" y="49784"/>
                </a:lnTo>
                <a:lnTo>
                  <a:pt x="49656" y="46990"/>
                </a:lnTo>
                <a:lnTo>
                  <a:pt x="51434" y="6223"/>
                </a:lnTo>
                <a:lnTo>
                  <a:pt x="51434" y="2667"/>
                </a:lnTo>
                <a:lnTo>
                  <a:pt x="48640" y="0"/>
                </a:lnTo>
                <a:close/>
              </a:path>
            </a:pathLst>
          </a:custGeom>
          <a:solidFill>
            <a:srgbClr val="6EAC46"/>
          </a:solidFill>
        </p:spPr>
        <p:txBody>
          <a:bodyPr wrap="square" lIns="0" tIns="0" rIns="0" bIns="0" rtlCol="0"/>
          <a:lstStyle/>
          <a:p>
            <a:endParaRPr/>
          </a:p>
        </p:txBody>
      </p:sp>
      <p:sp>
        <p:nvSpPr>
          <p:cNvPr id="97" name="object 97"/>
          <p:cNvSpPr/>
          <p:nvPr/>
        </p:nvSpPr>
        <p:spPr>
          <a:xfrm>
            <a:off x="6779259" y="3611879"/>
            <a:ext cx="48895" cy="73025"/>
          </a:xfrm>
          <a:custGeom>
            <a:avLst/>
            <a:gdLst/>
            <a:ahLst/>
            <a:cxnLst/>
            <a:rect l="l" t="t" r="r" b="b"/>
            <a:pathLst>
              <a:path w="48895" h="73025">
                <a:moveTo>
                  <a:pt x="24511" y="0"/>
                </a:moveTo>
                <a:lnTo>
                  <a:pt x="14859" y="2794"/>
                </a:lnTo>
                <a:lnTo>
                  <a:pt x="7112" y="10541"/>
                </a:lnTo>
                <a:lnTo>
                  <a:pt x="1905" y="21971"/>
                </a:lnTo>
                <a:lnTo>
                  <a:pt x="0" y="36195"/>
                </a:lnTo>
                <a:lnTo>
                  <a:pt x="1905" y="50546"/>
                </a:lnTo>
                <a:lnTo>
                  <a:pt x="7112" y="61976"/>
                </a:lnTo>
                <a:lnTo>
                  <a:pt x="14859" y="69723"/>
                </a:lnTo>
                <a:lnTo>
                  <a:pt x="24511" y="72517"/>
                </a:lnTo>
                <a:lnTo>
                  <a:pt x="27051" y="72390"/>
                </a:lnTo>
                <a:lnTo>
                  <a:pt x="28575" y="70612"/>
                </a:lnTo>
                <a:lnTo>
                  <a:pt x="28321" y="66421"/>
                </a:lnTo>
                <a:lnTo>
                  <a:pt x="26691" y="65024"/>
                </a:lnTo>
                <a:lnTo>
                  <a:pt x="24511" y="65024"/>
                </a:lnTo>
                <a:lnTo>
                  <a:pt x="17907" y="62738"/>
                </a:lnTo>
                <a:lnTo>
                  <a:pt x="12573" y="56515"/>
                </a:lnTo>
                <a:lnTo>
                  <a:pt x="8890" y="47371"/>
                </a:lnTo>
                <a:lnTo>
                  <a:pt x="7493" y="36195"/>
                </a:lnTo>
                <a:lnTo>
                  <a:pt x="8890" y="25146"/>
                </a:lnTo>
                <a:lnTo>
                  <a:pt x="12573" y="16002"/>
                </a:lnTo>
                <a:lnTo>
                  <a:pt x="17907" y="9779"/>
                </a:lnTo>
                <a:lnTo>
                  <a:pt x="24511" y="7493"/>
                </a:lnTo>
                <a:lnTo>
                  <a:pt x="38735" y="7493"/>
                </a:lnTo>
                <a:lnTo>
                  <a:pt x="34036" y="2794"/>
                </a:lnTo>
                <a:lnTo>
                  <a:pt x="24511" y="0"/>
                </a:lnTo>
                <a:close/>
              </a:path>
              <a:path w="48895" h="73025">
                <a:moveTo>
                  <a:pt x="26543" y="64897"/>
                </a:moveTo>
                <a:lnTo>
                  <a:pt x="24511" y="65024"/>
                </a:lnTo>
                <a:lnTo>
                  <a:pt x="26691" y="65024"/>
                </a:lnTo>
                <a:lnTo>
                  <a:pt x="26543" y="64897"/>
                </a:lnTo>
                <a:close/>
              </a:path>
              <a:path w="48895" h="73025">
                <a:moveTo>
                  <a:pt x="38735" y="7493"/>
                </a:moveTo>
                <a:lnTo>
                  <a:pt x="24511" y="7493"/>
                </a:lnTo>
                <a:lnTo>
                  <a:pt x="30988" y="9779"/>
                </a:lnTo>
                <a:lnTo>
                  <a:pt x="36449" y="16002"/>
                </a:lnTo>
                <a:lnTo>
                  <a:pt x="40132" y="25146"/>
                </a:lnTo>
                <a:lnTo>
                  <a:pt x="41402" y="36195"/>
                </a:lnTo>
                <a:lnTo>
                  <a:pt x="41529" y="38100"/>
                </a:lnTo>
                <a:lnTo>
                  <a:pt x="43053" y="39624"/>
                </a:lnTo>
                <a:lnTo>
                  <a:pt x="46990" y="39878"/>
                </a:lnTo>
                <a:lnTo>
                  <a:pt x="48768" y="38354"/>
                </a:lnTo>
                <a:lnTo>
                  <a:pt x="48895" y="36195"/>
                </a:lnTo>
                <a:lnTo>
                  <a:pt x="46990" y="21971"/>
                </a:lnTo>
                <a:lnTo>
                  <a:pt x="41783" y="10541"/>
                </a:lnTo>
                <a:lnTo>
                  <a:pt x="38735" y="7493"/>
                </a:lnTo>
                <a:close/>
              </a:path>
            </a:pathLst>
          </a:custGeom>
          <a:solidFill>
            <a:srgbClr val="6EAC46"/>
          </a:solidFill>
        </p:spPr>
        <p:txBody>
          <a:bodyPr wrap="square" lIns="0" tIns="0" rIns="0" bIns="0" rtlCol="0"/>
          <a:lstStyle/>
          <a:p>
            <a:endParaRPr/>
          </a:p>
        </p:txBody>
      </p:sp>
      <p:sp>
        <p:nvSpPr>
          <p:cNvPr id="98" name="object 98"/>
          <p:cNvSpPr/>
          <p:nvPr/>
        </p:nvSpPr>
        <p:spPr>
          <a:xfrm>
            <a:off x="6827773" y="3829811"/>
            <a:ext cx="51435" cy="50165"/>
          </a:xfrm>
          <a:custGeom>
            <a:avLst/>
            <a:gdLst/>
            <a:ahLst/>
            <a:cxnLst/>
            <a:rect l="l" t="t" r="r" b="b"/>
            <a:pathLst>
              <a:path w="51434" h="50164">
                <a:moveTo>
                  <a:pt x="48640" y="0"/>
                </a:moveTo>
                <a:lnTo>
                  <a:pt x="4698" y="127"/>
                </a:lnTo>
                <a:lnTo>
                  <a:pt x="1777" y="2793"/>
                </a:lnTo>
                <a:lnTo>
                  <a:pt x="0" y="43561"/>
                </a:lnTo>
                <a:lnTo>
                  <a:pt x="0" y="47244"/>
                </a:lnTo>
                <a:lnTo>
                  <a:pt x="2793" y="49784"/>
                </a:lnTo>
                <a:lnTo>
                  <a:pt x="46735" y="49784"/>
                </a:lnTo>
                <a:lnTo>
                  <a:pt x="49529" y="46990"/>
                </a:lnTo>
                <a:lnTo>
                  <a:pt x="51434" y="6350"/>
                </a:lnTo>
                <a:lnTo>
                  <a:pt x="51434" y="2667"/>
                </a:lnTo>
                <a:lnTo>
                  <a:pt x="48640" y="0"/>
                </a:lnTo>
                <a:close/>
              </a:path>
            </a:pathLst>
          </a:custGeom>
          <a:solidFill>
            <a:srgbClr val="6EAC46"/>
          </a:solidFill>
        </p:spPr>
        <p:txBody>
          <a:bodyPr wrap="square" lIns="0" tIns="0" rIns="0" bIns="0" rtlCol="0"/>
          <a:lstStyle/>
          <a:p>
            <a:endParaRPr/>
          </a:p>
        </p:txBody>
      </p:sp>
      <p:sp>
        <p:nvSpPr>
          <p:cNvPr id="99" name="object 99"/>
          <p:cNvSpPr/>
          <p:nvPr/>
        </p:nvSpPr>
        <p:spPr>
          <a:xfrm>
            <a:off x="6830441" y="3772153"/>
            <a:ext cx="51435" cy="50165"/>
          </a:xfrm>
          <a:custGeom>
            <a:avLst/>
            <a:gdLst/>
            <a:ahLst/>
            <a:cxnLst/>
            <a:rect l="l" t="t" r="r" b="b"/>
            <a:pathLst>
              <a:path w="51434" h="50164">
                <a:moveTo>
                  <a:pt x="48640" y="0"/>
                </a:moveTo>
                <a:lnTo>
                  <a:pt x="4698" y="127"/>
                </a:lnTo>
                <a:lnTo>
                  <a:pt x="1777" y="2794"/>
                </a:lnTo>
                <a:lnTo>
                  <a:pt x="0" y="43561"/>
                </a:lnTo>
                <a:lnTo>
                  <a:pt x="0" y="47244"/>
                </a:lnTo>
                <a:lnTo>
                  <a:pt x="2666" y="49911"/>
                </a:lnTo>
                <a:lnTo>
                  <a:pt x="46608" y="49784"/>
                </a:lnTo>
                <a:lnTo>
                  <a:pt x="49402" y="46990"/>
                </a:lnTo>
                <a:lnTo>
                  <a:pt x="51307" y="6350"/>
                </a:lnTo>
                <a:lnTo>
                  <a:pt x="51307" y="2667"/>
                </a:lnTo>
                <a:lnTo>
                  <a:pt x="48640" y="0"/>
                </a:lnTo>
                <a:close/>
              </a:path>
            </a:pathLst>
          </a:custGeom>
          <a:solidFill>
            <a:srgbClr val="6EAC46"/>
          </a:solidFill>
        </p:spPr>
        <p:txBody>
          <a:bodyPr wrap="square" lIns="0" tIns="0" rIns="0" bIns="0" rtlCol="0"/>
          <a:lstStyle/>
          <a:p>
            <a:endParaRPr/>
          </a:p>
        </p:txBody>
      </p:sp>
      <p:sp>
        <p:nvSpPr>
          <p:cNvPr id="100" name="object 100"/>
          <p:cNvSpPr/>
          <p:nvPr/>
        </p:nvSpPr>
        <p:spPr>
          <a:xfrm>
            <a:off x="6836029" y="3611879"/>
            <a:ext cx="48895" cy="73025"/>
          </a:xfrm>
          <a:custGeom>
            <a:avLst/>
            <a:gdLst/>
            <a:ahLst/>
            <a:cxnLst/>
            <a:rect l="l" t="t" r="r" b="b"/>
            <a:pathLst>
              <a:path w="48895" h="73025">
                <a:moveTo>
                  <a:pt x="24511" y="0"/>
                </a:moveTo>
                <a:lnTo>
                  <a:pt x="14859" y="2794"/>
                </a:lnTo>
                <a:lnTo>
                  <a:pt x="7112" y="10541"/>
                </a:lnTo>
                <a:lnTo>
                  <a:pt x="1905" y="21971"/>
                </a:lnTo>
                <a:lnTo>
                  <a:pt x="0" y="36195"/>
                </a:lnTo>
                <a:lnTo>
                  <a:pt x="1905" y="50546"/>
                </a:lnTo>
                <a:lnTo>
                  <a:pt x="7112" y="61976"/>
                </a:lnTo>
                <a:lnTo>
                  <a:pt x="14859" y="69723"/>
                </a:lnTo>
                <a:lnTo>
                  <a:pt x="24511" y="72517"/>
                </a:lnTo>
                <a:lnTo>
                  <a:pt x="26289" y="72390"/>
                </a:lnTo>
                <a:lnTo>
                  <a:pt x="27813" y="70866"/>
                </a:lnTo>
                <a:lnTo>
                  <a:pt x="28067" y="66929"/>
                </a:lnTo>
                <a:lnTo>
                  <a:pt x="26543" y="65151"/>
                </a:lnTo>
                <a:lnTo>
                  <a:pt x="24511" y="65024"/>
                </a:lnTo>
                <a:lnTo>
                  <a:pt x="17907" y="62738"/>
                </a:lnTo>
                <a:lnTo>
                  <a:pt x="12573" y="56515"/>
                </a:lnTo>
                <a:lnTo>
                  <a:pt x="8890" y="47371"/>
                </a:lnTo>
                <a:lnTo>
                  <a:pt x="7493" y="36195"/>
                </a:lnTo>
                <a:lnTo>
                  <a:pt x="8890" y="25146"/>
                </a:lnTo>
                <a:lnTo>
                  <a:pt x="12573" y="16002"/>
                </a:lnTo>
                <a:lnTo>
                  <a:pt x="17907" y="9779"/>
                </a:lnTo>
                <a:lnTo>
                  <a:pt x="24511" y="7493"/>
                </a:lnTo>
                <a:lnTo>
                  <a:pt x="38735" y="7493"/>
                </a:lnTo>
                <a:lnTo>
                  <a:pt x="34036" y="2794"/>
                </a:lnTo>
                <a:lnTo>
                  <a:pt x="24511" y="0"/>
                </a:lnTo>
                <a:close/>
              </a:path>
              <a:path w="48895" h="73025">
                <a:moveTo>
                  <a:pt x="38735" y="7493"/>
                </a:moveTo>
                <a:lnTo>
                  <a:pt x="24511" y="7493"/>
                </a:lnTo>
                <a:lnTo>
                  <a:pt x="30988" y="9779"/>
                </a:lnTo>
                <a:lnTo>
                  <a:pt x="36322" y="16002"/>
                </a:lnTo>
                <a:lnTo>
                  <a:pt x="40005" y="25146"/>
                </a:lnTo>
                <a:lnTo>
                  <a:pt x="41402" y="36195"/>
                </a:lnTo>
                <a:lnTo>
                  <a:pt x="41529" y="38100"/>
                </a:lnTo>
                <a:lnTo>
                  <a:pt x="43053" y="39624"/>
                </a:lnTo>
                <a:lnTo>
                  <a:pt x="46990" y="39878"/>
                </a:lnTo>
                <a:lnTo>
                  <a:pt x="48768" y="38354"/>
                </a:lnTo>
                <a:lnTo>
                  <a:pt x="48895" y="36195"/>
                </a:lnTo>
                <a:lnTo>
                  <a:pt x="46990" y="21971"/>
                </a:lnTo>
                <a:lnTo>
                  <a:pt x="41783" y="10541"/>
                </a:lnTo>
                <a:lnTo>
                  <a:pt x="38735" y="7493"/>
                </a:lnTo>
                <a:close/>
              </a:path>
            </a:pathLst>
          </a:custGeom>
          <a:solidFill>
            <a:srgbClr val="6EAC46"/>
          </a:solidFill>
        </p:spPr>
        <p:txBody>
          <a:bodyPr wrap="square" lIns="0" tIns="0" rIns="0" bIns="0" rtlCol="0"/>
          <a:lstStyle/>
          <a:p>
            <a:endParaRPr/>
          </a:p>
        </p:txBody>
      </p:sp>
      <p:sp>
        <p:nvSpPr>
          <p:cNvPr id="101" name="object 101"/>
          <p:cNvSpPr/>
          <p:nvPr/>
        </p:nvSpPr>
        <p:spPr>
          <a:xfrm>
            <a:off x="6550152" y="3611879"/>
            <a:ext cx="335279" cy="152400"/>
          </a:xfrm>
          <a:prstGeom prst="rect">
            <a:avLst/>
          </a:prstGeom>
          <a:blipFill>
            <a:blip r:embed="rId10" cstate="print"/>
            <a:stretch>
              <a:fillRect/>
            </a:stretch>
          </a:blipFill>
        </p:spPr>
        <p:txBody>
          <a:bodyPr wrap="square" lIns="0" tIns="0" rIns="0" bIns="0" rtlCol="0"/>
          <a:lstStyle/>
          <a:p>
            <a:endParaRPr/>
          </a:p>
        </p:txBody>
      </p:sp>
      <p:sp>
        <p:nvSpPr>
          <p:cNvPr id="102" name="object 102"/>
          <p:cNvSpPr/>
          <p:nvPr/>
        </p:nvSpPr>
        <p:spPr>
          <a:xfrm>
            <a:off x="6714743" y="3767328"/>
            <a:ext cx="45720" cy="42545"/>
          </a:xfrm>
          <a:custGeom>
            <a:avLst/>
            <a:gdLst/>
            <a:ahLst/>
            <a:cxnLst/>
            <a:rect l="l" t="t" r="r" b="b"/>
            <a:pathLst>
              <a:path w="45720" h="42545">
                <a:moveTo>
                  <a:pt x="24129" y="0"/>
                </a:moveTo>
                <a:lnTo>
                  <a:pt x="14858" y="1778"/>
                </a:lnTo>
                <a:lnTo>
                  <a:pt x="6857" y="6604"/>
                </a:lnTo>
                <a:lnTo>
                  <a:pt x="1396" y="15113"/>
                </a:lnTo>
                <a:lnTo>
                  <a:pt x="0" y="23495"/>
                </a:lnTo>
                <a:lnTo>
                  <a:pt x="1904" y="31242"/>
                </a:lnTo>
                <a:lnTo>
                  <a:pt x="6603" y="37465"/>
                </a:lnTo>
                <a:lnTo>
                  <a:pt x="14096" y="41275"/>
                </a:lnTo>
                <a:lnTo>
                  <a:pt x="22732" y="42164"/>
                </a:lnTo>
                <a:lnTo>
                  <a:pt x="32130" y="40513"/>
                </a:lnTo>
                <a:lnTo>
                  <a:pt x="37229" y="37846"/>
                </a:lnTo>
                <a:lnTo>
                  <a:pt x="22224" y="37846"/>
                </a:lnTo>
                <a:lnTo>
                  <a:pt x="15874" y="37338"/>
                </a:lnTo>
                <a:lnTo>
                  <a:pt x="10413" y="35052"/>
                </a:lnTo>
                <a:lnTo>
                  <a:pt x="3047" y="30353"/>
                </a:lnTo>
                <a:lnTo>
                  <a:pt x="2793" y="19938"/>
                </a:lnTo>
                <a:lnTo>
                  <a:pt x="7238" y="13208"/>
                </a:lnTo>
                <a:lnTo>
                  <a:pt x="12318" y="7874"/>
                </a:lnTo>
                <a:lnTo>
                  <a:pt x="18541" y="5080"/>
                </a:lnTo>
                <a:lnTo>
                  <a:pt x="25653" y="4318"/>
                </a:lnTo>
                <a:lnTo>
                  <a:pt x="35929" y="4318"/>
                </a:lnTo>
                <a:lnTo>
                  <a:pt x="36702" y="1397"/>
                </a:lnTo>
                <a:lnTo>
                  <a:pt x="33908" y="762"/>
                </a:lnTo>
                <a:lnTo>
                  <a:pt x="24129" y="0"/>
                </a:lnTo>
                <a:close/>
              </a:path>
              <a:path w="45720" h="42545">
                <a:moveTo>
                  <a:pt x="32384" y="15113"/>
                </a:moveTo>
                <a:lnTo>
                  <a:pt x="44195" y="22606"/>
                </a:lnTo>
                <a:lnTo>
                  <a:pt x="40893" y="30607"/>
                </a:lnTo>
                <a:lnTo>
                  <a:pt x="34162" y="34544"/>
                </a:lnTo>
                <a:lnTo>
                  <a:pt x="28447" y="36830"/>
                </a:lnTo>
                <a:lnTo>
                  <a:pt x="22224" y="37846"/>
                </a:lnTo>
                <a:lnTo>
                  <a:pt x="37229" y="37846"/>
                </a:lnTo>
                <a:lnTo>
                  <a:pt x="40385" y="36195"/>
                </a:lnTo>
                <a:lnTo>
                  <a:pt x="45338" y="28829"/>
                </a:lnTo>
                <a:lnTo>
                  <a:pt x="44957" y="20193"/>
                </a:lnTo>
                <a:lnTo>
                  <a:pt x="32384" y="15113"/>
                </a:lnTo>
                <a:close/>
              </a:path>
              <a:path w="45720" h="42545">
                <a:moveTo>
                  <a:pt x="35929" y="4318"/>
                </a:moveTo>
                <a:lnTo>
                  <a:pt x="25653" y="4318"/>
                </a:lnTo>
                <a:lnTo>
                  <a:pt x="32765" y="5207"/>
                </a:lnTo>
                <a:lnTo>
                  <a:pt x="35559" y="5715"/>
                </a:lnTo>
                <a:lnTo>
                  <a:pt x="35929" y="4318"/>
                </a:lnTo>
                <a:close/>
              </a:path>
            </a:pathLst>
          </a:custGeom>
          <a:solidFill>
            <a:srgbClr val="6EAC46"/>
          </a:solidFill>
        </p:spPr>
        <p:txBody>
          <a:bodyPr wrap="square" lIns="0" tIns="0" rIns="0" bIns="0" rtlCol="0"/>
          <a:lstStyle/>
          <a:p>
            <a:endParaRPr/>
          </a:p>
        </p:txBody>
      </p:sp>
      <p:sp>
        <p:nvSpPr>
          <p:cNvPr id="103" name="object 103"/>
          <p:cNvSpPr/>
          <p:nvPr/>
        </p:nvSpPr>
        <p:spPr>
          <a:xfrm>
            <a:off x="6714743" y="3767328"/>
            <a:ext cx="45720" cy="42545"/>
          </a:xfrm>
          <a:custGeom>
            <a:avLst/>
            <a:gdLst/>
            <a:ahLst/>
            <a:cxnLst/>
            <a:rect l="l" t="t" r="r" b="b"/>
            <a:pathLst>
              <a:path w="45720" h="42545">
                <a:moveTo>
                  <a:pt x="24129" y="0"/>
                </a:moveTo>
                <a:lnTo>
                  <a:pt x="14858" y="1778"/>
                </a:lnTo>
                <a:lnTo>
                  <a:pt x="6857" y="6604"/>
                </a:lnTo>
                <a:lnTo>
                  <a:pt x="1396" y="15113"/>
                </a:lnTo>
                <a:lnTo>
                  <a:pt x="0" y="23495"/>
                </a:lnTo>
                <a:lnTo>
                  <a:pt x="1904" y="31242"/>
                </a:lnTo>
                <a:lnTo>
                  <a:pt x="6603" y="37465"/>
                </a:lnTo>
                <a:lnTo>
                  <a:pt x="14096" y="41275"/>
                </a:lnTo>
                <a:lnTo>
                  <a:pt x="22732" y="42164"/>
                </a:lnTo>
                <a:lnTo>
                  <a:pt x="32130" y="40513"/>
                </a:lnTo>
                <a:lnTo>
                  <a:pt x="37229" y="37846"/>
                </a:lnTo>
                <a:lnTo>
                  <a:pt x="22224" y="37846"/>
                </a:lnTo>
                <a:lnTo>
                  <a:pt x="15874" y="37338"/>
                </a:lnTo>
                <a:lnTo>
                  <a:pt x="10413" y="35052"/>
                </a:lnTo>
                <a:lnTo>
                  <a:pt x="3047" y="30353"/>
                </a:lnTo>
                <a:lnTo>
                  <a:pt x="2793" y="19938"/>
                </a:lnTo>
                <a:lnTo>
                  <a:pt x="7238" y="13208"/>
                </a:lnTo>
                <a:lnTo>
                  <a:pt x="12318" y="7874"/>
                </a:lnTo>
                <a:lnTo>
                  <a:pt x="18541" y="5080"/>
                </a:lnTo>
                <a:lnTo>
                  <a:pt x="25653" y="4318"/>
                </a:lnTo>
                <a:lnTo>
                  <a:pt x="35929" y="4318"/>
                </a:lnTo>
                <a:lnTo>
                  <a:pt x="36702" y="1397"/>
                </a:lnTo>
                <a:lnTo>
                  <a:pt x="33908" y="762"/>
                </a:lnTo>
                <a:lnTo>
                  <a:pt x="24129" y="0"/>
                </a:lnTo>
                <a:close/>
              </a:path>
              <a:path w="45720" h="42545">
                <a:moveTo>
                  <a:pt x="32384" y="15113"/>
                </a:moveTo>
                <a:lnTo>
                  <a:pt x="44195" y="22606"/>
                </a:lnTo>
                <a:lnTo>
                  <a:pt x="40893" y="30607"/>
                </a:lnTo>
                <a:lnTo>
                  <a:pt x="34162" y="34544"/>
                </a:lnTo>
                <a:lnTo>
                  <a:pt x="28447" y="36830"/>
                </a:lnTo>
                <a:lnTo>
                  <a:pt x="22224" y="37846"/>
                </a:lnTo>
                <a:lnTo>
                  <a:pt x="37229" y="37846"/>
                </a:lnTo>
                <a:lnTo>
                  <a:pt x="40385" y="36195"/>
                </a:lnTo>
                <a:lnTo>
                  <a:pt x="45338" y="28829"/>
                </a:lnTo>
                <a:lnTo>
                  <a:pt x="44957" y="20193"/>
                </a:lnTo>
                <a:lnTo>
                  <a:pt x="32384" y="15113"/>
                </a:lnTo>
                <a:close/>
              </a:path>
              <a:path w="45720" h="42545">
                <a:moveTo>
                  <a:pt x="35929" y="4318"/>
                </a:moveTo>
                <a:lnTo>
                  <a:pt x="25653" y="4318"/>
                </a:lnTo>
                <a:lnTo>
                  <a:pt x="32765" y="5207"/>
                </a:lnTo>
                <a:lnTo>
                  <a:pt x="35559" y="5715"/>
                </a:lnTo>
                <a:lnTo>
                  <a:pt x="35929" y="4318"/>
                </a:lnTo>
                <a:close/>
              </a:path>
            </a:pathLst>
          </a:custGeom>
          <a:solidFill>
            <a:srgbClr val="F8F8F8"/>
          </a:solidFill>
        </p:spPr>
        <p:txBody>
          <a:bodyPr wrap="square" lIns="0" tIns="0" rIns="0" bIns="0" rtlCol="0"/>
          <a:lstStyle/>
          <a:p>
            <a:endParaRPr/>
          </a:p>
        </p:txBody>
      </p:sp>
      <p:sp>
        <p:nvSpPr>
          <p:cNvPr id="104" name="object 104"/>
          <p:cNvSpPr/>
          <p:nvPr/>
        </p:nvSpPr>
        <p:spPr>
          <a:xfrm>
            <a:off x="6601968" y="3709415"/>
            <a:ext cx="51435" cy="54610"/>
          </a:xfrm>
          <a:custGeom>
            <a:avLst/>
            <a:gdLst/>
            <a:ahLst/>
            <a:cxnLst/>
            <a:rect l="l" t="t" r="r" b="b"/>
            <a:pathLst>
              <a:path w="51434" h="54610">
                <a:moveTo>
                  <a:pt x="28762" y="29844"/>
                </a:moveTo>
                <a:lnTo>
                  <a:pt x="22351" y="29844"/>
                </a:lnTo>
                <a:lnTo>
                  <a:pt x="32892" y="41147"/>
                </a:lnTo>
                <a:lnTo>
                  <a:pt x="46481" y="54355"/>
                </a:lnTo>
                <a:lnTo>
                  <a:pt x="49783" y="51053"/>
                </a:lnTo>
                <a:lnTo>
                  <a:pt x="36328" y="37845"/>
                </a:lnTo>
                <a:lnTo>
                  <a:pt x="28762" y="29844"/>
                </a:lnTo>
                <a:close/>
              </a:path>
              <a:path w="51434" h="54610">
                <a:moveTo>
                  <a:pt x="3936" y="0"/>
                </a:moveTo>
                <a:lnTo>
                  <a:pt x="0" y="2285"/>
                </a:lnTo>
                <a:lnTo>
                  <a:pt x="1777" y="4698"/>
                </a:lnTo>
                <a:lnTo>
                  <a:pt x="11556" y="17271"/>
                </a:lnTo>
                <a:lnTo>
                  <a:pt x="19303" y="26288"/>
                </a:lnTo>
                <a:lnTo>
                  <a:pt x="11429" y="35051"/>
                </a:lnTo>
                <a:lnTo>
                  <a:pt x="2539" y="48005"/>
                </a:lnTo>
                <a:lnTo>
                  <a:pt x="1904" y="49148"/>
                </a:lnTo>
                <a:lnTo>
                  <a:pt x="2412" y="50545"/>
                </a:lnTo>
                <a:lnTo>
                  <a:pt x="4571" y="51688"/>
                </a:lnTo>
                <a:lnTo>
                  <a:pt x="5841" y="51307"/>
                </a:lnTo>
                <a:lnTo>
                  <a:pt x="6476" y="50418"/>
                </a:lnTo>
                <a:lnTo>
                  <a:pt x="14985" y="37845"/>
                </a:lnTo>
                <a:lnTo>
                  <a:pt x="22351" y="29844"/>
                </a:lnTo>
                <a:lnTo>
                  <a:pt x="28762" y="29844"/>
                </a:lnTo>
                <a:lnTo>
                  <a:pt x="25399" y="26288"/>
                </a:lnTo>
                <a:lnTo>
                  <a:pt x="29294" y="22859"/>
                </a:lnTo>
                <a:lnTo>
                  <a:pt x="22478" y="22859"/>
                </a:lnTo>
                <a:lnTo>
                  <a:pt x="15493" y="14731"/>
                </a:lnTo>
                <a:lnTo>
                  <a:pt x="3936" y="0"/>
                </a:lnTo>
                <a:close/>
              </a:path>
              <a:path w="51434" h="54610">
                <a:moveTo>
                  <a:pt x="49148" y="1142"/>
                </a:moveTo>
                <a:lnTo>
                  <a:pt x="46735" y="2920"/>
                </a:lnTo>
                <a:lnTo>
                  <a:pt x="34289" y="12445"/>
                </a:lnTo>
                <a:lnTo>
                  <a:pt x="22478" y="22859"/>
                </a:lnTo>
                <a:lnTo>
                  <a:pt x="29294" y="22859"/>
                </a:lnTo>
                <a:lnTo>
                  <a:pt x="37083" y="16001"/>
                </a:lnTo>
                <a:lnTo>
                  <a:pt x="49148" y="6984"/>
                </a:lnTo>
                <a:lnTo>
                  <a:pt x="51434" y="5206"/>
                </a:lnTo>
                <a:lnTo>
                  <a:pt x="49148" y="1142"/>
                </a:lnTo>
                <a:close/>
              </a:path>
            </a:pathLst>
          </a:custGeom>
          <a:solidFill>
            <a:srgbClr val="6EAC46"/>
          </a:solidFill>
        </p:spPr>
        <p:txBody>
          <a:bodyPr wrap="square" lIns="0" tIns="0" rIns="0" bIns="0" rtlCol="0"/>
          <a:lstStyle/>
          <a:p>
            <a:endParaRPr/>
          </a:p>
        </p:txBody>
      </p:sp>
      <p:sp>
        <p:nvSpPr>
          <p:cNvPr id="105" name="object 105"/>
          <p:cNvSpPr/>
          <p:nvPr/>
        </p:nvSpPr>
        <p:spPr>
          <a:xfrm>
            <a:off x="6778752" y="3721608"/>
            <a:ext cx="36574" cy="18287"/>
          </a:xfrm>
          <a:prstGeom prst="rect">
            <a:avLst/>
          </a:prstGeom>
          <a:blipFill>
            <a:blip r:embed="rId11" cstate="print"/>
            <a:stretch>
              <a:fillRect/>
            </a:stretch>
          </a:blipFill>
        </p:spPr>
        <p:txBody>
          <a:bodyPr wrap="square" lIns="0" tIns="0" rIns="0" bIns="0" rtlCol="0"/>
          <a:lstStyle/>
          <a:p>
            <a:endParaRPr/>
          </a:p>
        </p:txBody>
      </p:sp>
      <p:sp>
        <p:nvSpPr>
          <p:cNvPr id="106" name="object 106"/>
          <p:cNvSpPr/>
          <p:nvPr/>
        </p:nvSpPr>
        <p:spPr>
          <a:xfrm>
            <a:off x="6605016" y="3837432"/>
            <a:ext cx="39624" cy="27431"/>
          </a:xfrm>
          <a:prstGeom prst="rect">
            <a:avLst/>
          </a:prstGeom>
          <a:blipFill>
            <a:blip r:embed="rId12" cstate="print"/>
            <a:stretch>
              <a:fillRect/>
            </a:stretch>
          </a:blipFill>
        </p:spPr>
        <p:txBody>
          <a:bodyPr wrap="square" lIns="0" tIns="0" rIns="0" bIns="0" rtlCol="0"/>
          <a:lstStyle/>
          <a:p>
            <a:endParaRPr/>
          </a:p>
        </p:txBody>
      </p:sp>
      <p:sp>
        <p:nvSpPr>
          <p:cNvPr id="107" name="object 107"/>
          <p:cNvSpPr/>
          <p:nvPr/>
        </p:nvSpPr>
        <p:spPr>
          <a:xfrm>
            <a:off x="6425184" y="3593591"/>
            <a:ext cx="21590" cy="18415"/>
          </a:xfrm>
          <a:custGeom>
            <a:avLst/>
            <a:gdLst/>
            <a:ahLst/>
            <a:cxnLst/>
            <a:rect l="l" t="t" r="r" b="b"/>
            <a:pathLst>
              <a:path w="21589" h="18414">
                <a:moveTo>
                  <a:pt x="12319" y="0"/>
                </a:moveTo>
                <a:lnTo>
                  <a:pt x="4572" y="380"/>
                </a:lnTo>
                <a:lnTo>
                  <a:pt x="127" y="3809"/>
                </a:lnTo>
                <a:lnTo>
                  <a:pt x="0" y="5968"/>
                </a:lnTo>
                <a:lnTo>
                  <a:pt x="1270" y="7365"/>
                </a:lnTo>
                <a:lnTo>
                  <a:pt x="3556" y="9651"/>
                </a:lnTo>
                <a:lnTo>
                  <a:pt x="6096" y="11683"/>
                </a:lnTo>
                <a:lnTo>
                  <a:pt x="8763" y="13461"/>
                </a:lnTo>
                <a:lnTo>
                  <a:pt x="17780" y="18160"/>
                </a:lnTo>
                <a:lnTo>
                  <a:pt x="21336" y="7238"/>
                </a:lnTo>
                <a:lnTo>
                  <a:pt x="12319" y="0"/>
                </a:lnTo>
                <a:close/>
              </a:path>
            </a:pathLst>
          </a:custGeom>
          <a:solidFill>
            <a:srgbClr val="E28779"/>
          </a:solidFill>
        </p:spPr>
        <p:txBody>
          <a:bodyPr wrap="square" lIns="0" tIns="0" rIns="0" bIns="0" rtlCol="0"/>
          <a:lstStyle/>
          <a:p>
            <a:endParaRPr/>
          </a:p>
        </p:txBody>
      </p:sp>
      <p:sp>
        <p:nvSpPr>
          <p:cNvPr id="108" name="object 108"/>
          <p:cNvSpPr/>
          <p:nvPr/>
        </p:nvSpPr>
        <p:spPr>
          <a:xfrm>
            <a:off x="6431279" y="3529584"/>
            <a:ext cx="52069" cy="387350"/>
          </a:xfrm>
          <a:custGeom>
            <a:avLst/>
            <a:gdLst/>
            <a:ahLst/>
            <a:cxnLst/>
            <a:rect l="l" t="t" r="r" b="b"/>
            <a:pathLst>
              <a:path w="52070" h="387350">
                <a:moveTo>
                  <a:pt x="15621" y="0"/>
                </a:moveTo>
                <a:lnTo>
                  <a:pt x="0" y="1397"/>
                </a:lnTo>
                <a:lnTo>
                  <a:pt x="35941" y="386969"/>
                </a:lnTo>
                <a:lnTo>
                  <a:pt x="51562" y="385445"/>
                </a:lnTo>
                <a:lnTo>
                  <a:pt x="15621" y="0"/>
                </a:lnTo>
                <a:close/>
              </a:path>
            </a:pathLst>
          </a:custGeom>
          <a:solidFill>
            <a:srgbClr val="6EAC46"/>
          </a:solidFill>
        </p:spPr>
        <p:txBody>
          <a:bodyPr wrap="square" lIns="0" tIns="0" rIns="0" bIns="0" rtlCol="0"/>
          <a:lstStyle/>
          <a:p>
            <a:endParaRPr/>
          </a:p>
        </p:txBody>
      </p:sp>
      <p:sp>
        <p:nvSpPr>
          <p:cNvPr id="109" name="object 109"/>
          <p:cNvSpPr/>
          <p:nvPr/>
        </p:nvSpPr>
        <p:spPr>
          <a:xfrm>
            <a:off x="6431279" y="3529584"/>
            <a:ext cx="52069" cy="387350"/>
          </a:xfrm>
          <a:custGeom>
            <a:avLst/>
            <a:gdLst/>
            <a:ahLst/>
            <a:cxnLst/>
            <a:rect l="l" t="t" r="r" b="b"/>
            <a:pathLst>
              <a:path w="52070" h="387350">
                <a:moveTo>
                  <a:pt x="15621" y="0"/>
                </a:moveTo>
                <a:lnTo>
                  <a:pt x="0" y="1397"/>
                </a:lnTo>
                <a:lnTo>
                  <a:pt x="35941" y="386969"/>
                </a:lnTo>
                <a:lnTo>
                  <a:pt x="51562" y="385445"/>
                </a:lnTo>
                <a:lnTo>
                  <a:pt x="15621" y="0"/>
                </a:lnTo>
                <a:close/>
              </a:path>
            </a:pathLst>
          </a:custGeom>
          <a:solidFill>
            <a:srgbClr val="000000"/>
          </a:solidFill>
        </p:spPr>
        <p:txBody>
          <a:bodyPr wrap="square" lIns="0" tIns="0" rIns="0" bIns="0" rtlCol="0"/>
          <a:lstStyle/>
          <a:p>
            <a:endParaRPr/>
          </a:p>
        </p:txBody>
      </p:sp>
      <p:sp>
        <p:nvSpPr>
          <p:cNvPr id="110" name="object 110"/>
          <p:cNvSpPr/>
          <p:nvPr/>
        </p:nvSpPr>
        <p:spPr>
          <a:xfrm>
            <a:off x="6461759" y="3526535"/>
            <a:ext cx="52069" cy="387350"/>
          </a:xfrm>
          <a:custGeom>
            <a:avLst/>
            <a:gdLst/>
            <a:ahLst/>
            <a:cxnLst/>
            <a:rect l="l" t="t" r="r" b="b"/>
            <a:pathLst>
              <a:path w="52070" h="387350">
                <a:moveTo>
                  <a:pt x="15621" y="0"/>
                </a:moveTo>
                <a:lnTo>
                  <a:pt x="0" y="1397"/>
                </a:lnTo>
                <a:lnTo>
                  <a:pt x="35941" y="386969"/>
                </a:lnTo>
                <a:lnTo>
                  <a:pt x="51562" y="385445"/>
                </a:lnTo>
                <a:lnTo>
                  <a:pt x="15621" y="0"/>
                </a:lnTo>
                <a:close/>
              </a:path>
            </a:pathLst>
          </a:custGeom>
          <a:solidFill>
            <a:srgbClr val="6EAC46"/>
          </a:solidFill>
        </p:spPr>
        <p:txBody>
          <a:bodyPr wrap="square" lIns="0" tIns="0" rIns="0" bIns="0" rtlCol="0"/>
          <a:lstStyle/>
          <a:p>
            <a:endParaRPr/>
          </a:p>
        </p:txBody>
      </p:sp>
      <p:sp>
        <p:nvSpPr>
          <p:cNvPr id="111" name="object 111"/>
          <p:cNvSpPr/>
          <p:nvPr/>
        </p:nvSpPr>
        <p:spPr>
          <a:xfrm>
            <a:off x="6461759" y="3526535"/>
            <a:ext cx="52069" cy="387350"/>
          </a:xfrm>
          <a:custGeom>
            <a:avLst/>
            <a:gdLst/>
            <a:ahLst/>
            <a:cxnLst/>
            <a:rect l="l" t="t" r="r" b="b"/>
            <a:pathLst>
              <a:path w="52070" h="387350">
                <a:moveTo>
                  <a:pt x="15621" y="0"/>
                </a:moveTo>
                <a:lnTo>
                  <a:pt x="0" y="1397"/>
                </a:lnTo>
                <a:lnTo>
                  <a:pt x="35941" y="386969"/>
                </a:lnTo>
                <a:lnTo>
                  <a:pt x="51562" y="385445"/>
                </a:lnTo>
                <a:lnTo>
                  <a:pt x="15621" y="0"/>
                </a:lnTo>
                <a:close/>
              </a:path>
            </a:pathLst>
          </a:custGeom>
          <a:solidFill>
            <a:srgbClr val="000000"/>
          </a:solidFill>
        </p:spPr>
        <p:txBody>
          <a:bodyPr wrap="square" lIns="0" tIns="0" rIns="0" bIns="0" rtlCol="0"/>
          <a:lstStyle/>
          <a:p>
            <a:endParaRPr/>
          </a:p>
        </p:txBody>
      </p:sp>
      <p:sp>
        <p:nvSpPr>
          <p:cNvPr id="112" name="object 112"/>
          <p:cNvSpPr/>
          <p:nvPr/>
        </p:nvSpPr>
        <p:spPr>
          <a:xfrm>
            <a:off x="6446520" y="3529584"/>
            <a:ext cx="52069" cy="387350"/>
          </a:xfrm>
          <a:custGeom>
            <a:avLst/>
            <a:gdLst/>
            <a:ahLst/>
            <a:cxnLst/>
            <a:rect l="l" t="t" r="r" b="b"/>
            <a:pathLst>
              <a:path w="52070" h="387350">
                <a:moveTo>
                  <a:pt x="15621" y="0"/>
                </a:moveTo>
                <a:lnTo>
                  <a:pt x="0" y="1397"/>
                </a:lnTo>
                <a:lnTo>
                  <a:pt x="35941" y="386969"/>
                </a:lnTo>
                <a:lnTo>
                  <a:pt x="51562" y="385445"/>
                </a:lnTo>
                <a:lnTo>
                  <a:pt x="15621" y="0"/>
                </a:lnTo>
                <a:close/>
              </a:path>
            </a:pathLst>
          </a:custGeom>
          <a:solidFill>
            <a:srgbClr val="6EAC46"/>
          </a:solidFill>
        </p:spPr>
        <p:txBody>
          <a:bodyPr wrap="square" lIns="0" tIns="0" rIns="0" bIns="0" rtlCol="0"/>
          <a:lstStyle/>
          <a:p>
            <a:endParaRPr/>
          </a:p>
        </p:txBody>
      </p:sp>
      <p:sp>
        <p:nvSpPr>
          <p:cNvPr id="113" name="object 113"/>
          <p:cNvSpPr/>
          <p:nvPr/>
        </p:nvSpPr>
        <p:spPr>
          <a:xfrm>
            <a:off x="6446520" y="3529584"/>
            <a:ext cx="52069" cy="387350"/>
          </a:xfrm>
          <a:custGeom>
            <a:avLst/>
            <a:gdLst/>
            <a:ahLst/>
            <a:cxnLst/>
            <a:rect l="l" t="t" r="r" b="b"/>
            <a:pathLst>
              <a:path w="52070" h="387350">
                <a:moveTo>
                  <a:pt x="15621" y="0"/>
                </a:moveTo>
                <a:lnTo>
                  <a:pt x="0" y="1397"/>
                </a:lnTo>
                <a:lnTo>
                  <a:pt x="35941" y="386969"/>
                </a:lnTo>
                <a:lnTo>
                  <a:pt x="51562" y="385445"/>
                </a:lnTo>
                <a:lnTo>
                  <a:pt x="15621" y="0"/>
                </a:lnTo>
                <a:close/>
              </a:path>
            </a:pathLst>
          </a:custGeom>
          <a:solidFill>
            <a:srgbClr val="000000"/>
          </a:solidFill>
        </p:spPr>
        <p:txBody>
          <a:bodyPr wrap="square" lIns="0" tIns="0" rIns="0" bIns="0" rtlCol="0"/>
          <a:lstStyle/>
          <a:p>
            <a:endParaRPr/>
          </a:p>
        </p:txBody>
      </p:sp>
      <p:sp>
        <p:nvSpPr>
          <p:cNvPr id="114" name="object 114"/>
          <p:cNvSpPr/>
          <p:nvPr/>
        </p:nvSpPr>
        <p:spPr>
          <a:xfrm>
            <a:off x="6428232" y="3499103"/>
            <a:ext cx="51815" cy="33527"/>
          </a:xfrm>
          <a:prstGeom prst="rect">
            <a:avLst/>
          </a:prstGeom>
          <a:blipFill>
            <a:blip r:embed="rId13" cstate="print"/>
            <a:stretch>
              <a:fillRect/>
            </a:stretch>
          </a:blipFill>
        </p:spPr>
        <p:txBody>
          <a:bodyPr wrap="square" lIns="0" tIns="0" rIns="0" bIns="0" rtlCol="0"/>
          <a:lstStyle/>
          <a:p>
            <a:endParaRPr/>
          </a:p>
        </p:txBody>
      </p:sp>
      <p:sp>
        <p:nvSpPr>
          <p:cNvPr id="115" name="object 115"/>
          <p:cNvSpPr/>
          <p:nvPr/>
        </p:nvSpPr>
        <p:spPr>
          <a:xfrm>
            <a:off x="6428232" y="3429000"/>
            <a:ext cx="170687" cy="487680"/>
          </a:xfrm>
          <a:prstGeom prst="rect">
            <a:avLst/>
          </a:prstGeom>
          <a:blipFill>
            <a:blip r:embed="rId14" cstate="print"/>
            <a:stretch>
              <a:fillRect/>
            </a:stretch>
          </a:blipFill>
        </p:spPr>
        <p:txBody>
          <a:bodyPr wrap="square" lIns="0" tIns="0" rIns="0" bIns="0" rtlCol="0"/>
          <a:lstStyle/>
          <a:p>
            <a:endParaRPr/>
          </a:p>
        </p:txBody>
      </p:sp>
      <p:sp>
        <p:nvSpPr>
          <p:cNvPr id="116" name="object 116"/>
          <p:cNvSpPr/>
          <p:nvPr/>
        </p:nvSpPr>
        <p:spPr>
          <a:xfrm>
            <a:off x="8275319" y="3422903"/>
            <a:ext cx="298703" cy="368808"/>
          </a:xfrm>
          <a:prstGeom prst="rect">
            <a:avLst/>
          </a:prstGeom>
          <a:blipFill>
            <a:blip r:embed="rId15" cstate="print"/>
            <a:stretch>
              <a:fillRect/>
            </a:stretch>
          </a:blipFill>
        </p:spPr>
        <p:txBody>
          <a:bodyPr wrap="square" lIns="0" tIns="0" rIns="0" bIns="0" rtlCol="0"/>
          <a:lstStyle/>
          <a:p>
            <a:endParaRPr/>
          </a:p>
        </p:txBody>
      </p:sp>
      <p:sp>
        <p:nvSpPr>
          <p:cNvPr id="117" name="object 117"/>
          <p:cNvSpPr/>
          <p:nvPr/>
        </p:nvSpPr>
        <p:spPr>
          <a:xfrm>
            <a:off x="8153400" y="3675888"/>
            <a:ext cx="377825" cy="237490"/>
          </a:xfrm>
          <a:custGeom>
            <a:avLst/>
            <a:gdLst/>
            <a:ahLst/>
            <a:cxnLst/>
            <a:rect l="l" t="t" r="r" b="b"/>
            <a:pathLst>
              <a:path w="377825" h="237489">
                <a:moveTo>
                  <a:pt x="164592" y="0"/>
                </a:moveTo>
                <a:lnTo>
                  <a:pt x="2921" y="97409"/>
                </a:lnTo>
                <a:lnTo>
                  <a:pt x="0" y="102743"/>
                </a:lnTo>
                <a:lnTo>
                  <a:pt x="127" y="105664"/>
                </a:lnTo>
                <a:lnTo>
                  <a:pt x="211074" y="236220"/>
                </a:lnTo>
                <a:lnTo>
                  <a:pt x="215138" y="237236"/>
                </a:lnTo>
                <a:lnTo>
                  <a:pt x="217043" y="236220"/>
                </a:lnTo>
                <a:lnTo>
                  <a:pt x="374396" y="139827"/>
                </a:lnTo>
                <a:lnTo>
                  <a:pt x="376174" y="138557"/>
                </a:lnTo>
                <a:lnTo>
                  <a:pt x="377317" y="136652"/>
                </a:lnTo>
                <a:lnTo>
                  <a:pt x="377444" y="134366"/>
                </a:lnTo>
                <a:lnTo>
                  <a:pt x="377317" y="131445"/>
                </a:lnTo>
                <a:lnTo>
                  <a:pt x="376301" y="129539"/>
                </a:lnTo>
                <a:lnTo>
                  <a:pt x="374523" y="128270"/>
                </a:lnTo>
                <a:lnTo>
                  <a:pt x="166370" y="1016"/>
                </a:lnTo>
                <a:lnTo>
                  <a:pt x="164592" y="0"/>
                </a:lnTo>
                <a:close/>
              </a:path>
            </a:pathLst>
          </a:custGeom>
          <a:solidFill>
            <a:srgbClr val="6EAC46"/>
          </a:solidFill>
        </p:spPr>
        <p:txBody>
          <a:bodyPr wrap="square" lIns="0" tIns="0" rIns="0" bIns="0" rtlCol="0"/>
          <a:lstStyle/>
          <a:p>
            <a:endParaRPr/>
          </a:p>
        </p:txBody>
      </p:sp>
      <p:sp>
        <p:nvSpPr>
          <p:cNvPr id="118" name="object 118"/>
          <p:cNvSpPr/>
          <p:nvPr/>
        </p:nvSpPr>
        <p:spPr>
          <a:xfrm>
            <a:off x="8153400" y="3675888"/>
            <a:ext cx="377825" cy="237490"/>
          </a:xfrm>
          <a:custGeom>
            <a:avLst/>
            <a:gdLst/>
            <a:ahLst/>
            <a:cxnLst/>
            <a:rect l="l" t="t" r="r" b="b"/>
            <a:pathLst>
              <a:path w="377825" h="237489">
                <a:moveTo>
                  <a:pt x="164592" y="0"/>
                </a:moveTo>
                <a:lnTo>
                  <a:pt x="2921" y="97409"/>
                </a:lnTo>
                <a:lnTo>
                  <a:pt x="0" y="102743"/>
                </a:lnTo>
                <a:lnTo>
                  <a:pt x="127" y="105664"/>
                </a:lnTo>
                <a:lnTo>
                  <a:pt x="211074" y="236220"/>
                </a:lnTo>
                <a:lnTo>
                  <a:pt x="215138" y="237236"/>
                </a:lnTo>
                <a:lnTo>
                  <a:pt x="217043" y="236220"/>
                </a:lnTo>
                <a:lnTo>
                  <a:pt x="374396" y="139827"/>
                </a:lnTo>
                <a:lnTo>
                  <a:pt x="376174" y="138557"/>
                </a:lnTo>
                <a:lnTo>
                  <a:pt x="377317" y="136652"/>
                </a:lnTo>
                <a:lnTo>
                  <a:pt x="377444" y="134366"/>
                </a:lnTo>
                <a:lnTo>
                  <a:pt x="377317" y="131445"/>
                </a:lnTo>
                <a:lnTo>
                  <a:pt x="376301" y="129539"/>
                </a:lnTo>
                <a:lnTo>
                  <a:pt x="374523" y="128270"/>
                </a:lnTo>
                <a:lnTo>
                  <a:pt x="166370" y="1016"/>
                </a:lnTo>
                <a:lnTo>
                  <a:pt x="164592" y="0"/>
                </a:lnTo>
                <a:close/>
              </a:path>
            </a:pathLst>
          </a:custGeom>
          <a:solidFill>
            <a:srgbClr val="000000"/>
          </a:solidFill>
        </p:spPr>
        <p:txBody>
          <a:bodyPr wrap="square" lIns="0" tIns="0" rIns="0" bIns="0" rtlCol="0"/>
          <a:lstStyle/>
          <a:p>
            <a:endParaRPr/>
          </a:p>
        </p:txBody>
      </p:sp>
      <p:sp>
        <p:nvSpPr>
          <p:cNvPr id="119" name="object 119"/>
          <p:cNvSpPr/>
          <p:nvPr/>
        </p:nvSpPr>
        <p:spPr>
          <a:xfrm>
            <a:off x="8153400" y="3672840"/>
            <a:ext cx="375285" cy="234315"/>
          </a:xfrm>
          <a:custGeom>
            <a:avLst/>
            <a:gdLst/>
            <a:ahLst/>
            <a:cxnLst/>
            <a:rect l="l" t="t" r="r" b="b"/>
            <a:pathLst>
              <a:path w="375284" h="234314">
                <a:moveTo>
                  <a:pt x="162814" y="0"/>
                </a:moveTo>
                <a:lnTo>
                  <a:pt x="160401" y="762"/>
                </a:lnTo>
                <a:lnTo>
                  <a:pt x="0" y="100457"/>
                </a:lnTo>
                <a:lnTo>
                  <a:pt x="0" y="102743"/>
                </a:lnTo>
                <a:lnTo>
                  <a:pt x="211455" y="234188"/>
                </a:lnTo>
                <a:lnTo>
                  <a:pt x="214630" y="234188"/>
                </a:lnTo>
                <a:lnTo>
                  <a:pt x="374396" y="134874"/>
                </a:lnTo>
                <a:lnTo>
                  <a:pt x="374777" y="133096"/>
                </a:lnTo>
                <a:lnTo>
                  <a:pt x="373888" y="131318"/>
                </a:lnTo>
                <a:lnTo>
                  <a:pt x="373507" y="130937"/>
                </a:lnTo>
                <a:lnTo>
                  <a:pt x="162814" y="0"/>
                </a:lnTo>
                <a:close/>
              </a:path>
            </a:pathLst>
          </a:custGeom>
          <a:solidFill>
            <a:srgbClr val="6EAC46"/>
          </a:solidFill>
        </p:spPr>
        <p:txBody>
          <a:bodyPr wrap="square" lIns="0" tIns="0" rIns="0" bIns="0" rtlCol="0"/>
          <a:lstStyle/>
          <a:p>
            <a:endParaRPr/>
          </a:p>
        </p:txBody>
      </p:sp>
      <p:sp>
        <p:nvSpPr>
          <p:cNvPr id="120" name="object 120"/>
          <p:cNvSpPr/>
          <p:nvPr/>
        </p:nvSpPr>
        <p:spPr>
          <a:xfrm>
            <a:off x="8366759" y="3803903"/>
            <a:ext cx="164592" cy="109728"/>
          </a:xfrm>
          <a:prstGeom prst="rect">
            <a:avLst/>
          </a:prstGeom>
          <a:blipFill>
            <a:blip r:embed="rId16" cstate="print"/>
            <a:stretch>
              <a:fillRect/>
            </a:stretch>
          </a:blipFill>
        </p:spPr>
        <p:txBody>
          <a:bodyPr wrap="square" lIns="0" tIns="0" rIns="0" bIns="0" rtlCol="0"/>
          <a:lstStyle/>
          <a:p>
            <a:endParaRPr/>
          </a:p>
        </p:txBody>
      </p:sp>
      <p:sp>
        <p:nvSpPr>
          <p:cNvPr id="121" name="object 121"/>
          <p:cNvSpPr/>
          <p:nvPr/>
        </p:nvSpPr>
        <p:spPr>
          <a:xfrm>
            <a:off x="8174735" y="3688079"/>
            <a:ext cx="347345" cy="213360"/>
          </a:xfrm>
          <a:custGeom>
            <a:avLst/>
            <a:gdLst/>
            <a:ahLst/>
            <a:cxnLst/>
            <a:rect l="l" t="t" r="r" b="b"/>
            <a:pathLst>
              <a:path w="347345" h="213360">
                <a:moveTo>
                  <a:pt x="155701" y="0"/>
                </a:moveTo>
                <a:lnTo>
                  <a:pt x="153288" y="889"/>
                </a:lnTo>
                <a:lnTo>
                  <a:pt x="0" y="94361"/>
                </a:lnTo>
                <a:lnTo>
                  <a:pt x="0" y="96647"/>
                </a:lnTo>
                <a:lnTo>
                  <a:pt x="190753" y="212979"/>
                </a:lnTo>
                <a:lnTo>
                  <a:pt x="194055" y="212979"/>
                </a:lnTo>
                <a:lnTo>
                  <a:pt x="346582" y="120015"/>
                </a:lnTo>
                <a:lnTo>
                  <a:pt x="347090" y="118110"/>
                </a:lnTo>
                <a:lnTo>
                  <a:pt x="346074" y="116205"/>
                </a:lnTo>
                <a:lnTo>
                  <a:pt x="345693" y="115824"/>
                </a:lnTo>
                <a:lnTo>
                  <a:pt x="155701" y="0"/>
                </a:lnTo>
                <a:close/>
              </a:path>
            </a:pathLst>
          </a:custGeom>
          <a:solidFill>
            <a:srgbClr val="000000"/>
          </a:solidFill>
        </p:spPr>
        <p:txBody>
          <a:bodyPr wrap="square" lIns="0" tIns="0" rIns="0" bIns="0" rtlCol="0"/>
          <a:lstStyle/>
          <a:p>
            <a:endParaRPr/>
          </a:p>
        </p:txBody>
      </p:sp>
      <p:sp>
        <p:nvSpPr>
          <p:cNvPr id="122" name="object 122"/>
          <p:cNvSpPr/>
          <p:nvPr/>
        </p:nvSpPr>
        <p:spPr>
          <a:xfrm>
            <a:off x="8177783" y="3685032"/>
            <a:ext cx="338455" cy="213360"/>
          </a:xfrm>
          <a:custGeom>
            <a:avLst/>
            <a:gdLst/>
            <a:ahLst/>
            <a:cxnLst/>
            <a:rect l="l" t="t" r="r" b="b"/>
            <a:pathLst>
              <a:path w="338454" h="213360">
                <a:moveTo>
                  <a:pt x="149859" y="0"/>
                </a:moveTo>
                <a:lnTo>
                  <a:pt x="148970" y="0"/>
                </a:lnTo>
                <a:lnTo>
                  <a:pt x="507" y="91821"/>
                </a:lnTo>
                <a:lnTo>
                  <a:pt x="0" y="92710"/>
                </a:lnTo>
                <a:lnTo>
                  <a:pt x="0" y="96393"/>
                </a:lnTo>
                <a:lnTo>
                  <a:pt x="507" y="97282"/>
                </a:lnTo>
                <a:lnTo>
                  <a:pt x="188213" y="213360"/>
                </a:lnTo>
                <a:lnTo>
                  <a:pt x="189229" y="213360"/>
                </a:lnTo>
                <a:lnTo>
                  <a:pt x="189991" y="212979"/>
                </a:lnTo>
                <a:lnTo>
                  <a:pt x="337565" y="121539"/>
                </a:lnTo>
                <a:lnTo>
                  <a:pt x="338073" y="120650"/>
                </a:lnTo>
                <a:lnTo>
                  <a:pt x="338073" y="116967"/>
                </a:lnTo>
                <a:lnTo>
                  <a:pt x="337565" y="116078"/>
                </a:lnTo>
                <a:lnTo>
                  <a:pt x="149859" y="0"/>
                </a:lnTo>
                <a:close/>
              </a:path>
            </a:pathLst>
          </a:custGeom>
          <a:solidFill>
            <a:srgbClr val="FFFFFF"/>
          </a:solidFill>
        </p:spPr>
        <p:txBody>
          <a:bodyPr wrap="square" lIns="0" tIns="0" rIns="0" bIns="0" rtlCol="0"/>
          <a:lstStyle/>
          <a:p>
            <a:endParaRPr/>
          </a:p>
        </p:txBody>
      </p:sp>
      <p:sp>
        <p:nvSpPr>
          <p:cNvPr id="123" name="object 123"/>
          <p:cNvSpPr/>
          <p:nvPr/>
        </p:nvSpPr>
        <p:spPr>
          <a:xfrm>
            <a:off x="8177783" y="3776471"/>
            <a:ext cx="188595" cy="121920"/>
          </a:xfrm>
          <a:custGeom>
            <a:avLst/>
            <a:gdLst/>
            <a:ahLst/>
            <a:cxnLst/>
            <a:rect l="l" t="t" r="r" b="b"/>
            <a:pathLst>
              <a:path w="188595" h="121920">
                <a:moveTo>
                  <a:pt x="507" y="0"/>
                </a:moveTo>
                <a:lnTo>
                  <a:pt x="253" y="381"/>
                </a:lnTo>
                <a:lnTo>
                  <a:pt x="126" y="889"/>
                </a:lnTo>
                <a:lnTo>
                  <a:pt x="0" y="4445"/>
                </a:lnTo>
                <a:lnTo>
                  <a:pt x="507" y="5207"/>
                </a:lnTo>
                <a:lnTo>
                  <a:pt x="1269" y="5715"/>
                </a:lnTo>
                <a:lnTo>
                  <a:pt x="187705" y="121920"/>
                </a:lnTo>
                <a:lnTo>
                  <a:pt x="188467" y="121920"/>
                </a:lnTo>
                <a:lnTo>
                  <a:pt x="188467" y="116967"/>
                </a:lnTo>
                <a:lnTo>
                  <a:pt x="187832" y="116967"/>
                </a:lnTo>
                <a:lnTo>
                  <a:pt x="187197" y="116713"/>
                </a:lnTo>
                <a:lnTo>
                  <a:pt x="634" y="635"/>
                </a:lnTo>
                <a:lnTo>
                  <a:pt x="507" y="0"/>
                </a:lnTo>
                <a:close/>
              </a:path>
            </a:pathLst>
          </a:custGeom>
          <a:solidFill>
            <a:srgbClr val="DFDFDF"/>
          </a:solidFill>
        </p:spPr>
        <p:txBody>
          <a:bodyPr wrap="square" lIns="0" tIns="0" rIns="0" bIns="0" rtlCol="0"/>
          <a:lstStyle/>
          <a:p>
            <a:endParaRPr/>
          </a:p>
        </p:txBody>
      </p:sp>
      <p:sp>
        <p:nvSpPr>
          <p:cNvPr id="124" name="object 124"/>
          <p:cNvSpPr/>
          <p:nvPr/>
        </p:nvSpPr>
        <p:spPr>
          <a:xfrm>
            <a:off x="8366759" y="3800855"/>
            <a:ext cx="149225" cy="97155"/>
          </a:xfrm>
          <a:custGeom>
            <a:avLst/>
            <a:gdLst/>
            <a:ahLst/>
            <a:cxnLst/>
            <a:rect l="l" t="t" r="r" b="b"/>
            <a:pathLst>
              <a:path w="149225" h="97154">
                <a:moveTo>
                  <a:pt x="147954" y="0"/>
                </a:moveTo>
                <a:lnTo>
                  <a:pt x="148335" y="381"/>
                </a:lnTo>
                <a:lnTo>
                  <a:pt x="148208" y="889"/>
                </a:lnTo>
                <a:lnTo>
                  <a:pt x="888" y="92202"/>
                </a:lnTo>
                <a:lnTo>
                  <a:pt x="0" y="92329"/>
                </a:lnTo>
                <a:lnTo>
                  <a:pt x="0" y="97155"/>
                </a:lnTo>
                <a:lnTo>
                  <a:pt x="888" y="97028"/>
                </a:lnTo>
                <a:lnTo>
                  <a:pt x="148462" y="5588"/>
                </a:lnTo>
                <a:lnTo>
                  <a:pt x="148970" y="4826"/>
                </a:lnTo>
                <a:lnTo>
                  <a:pt x="148843" y="1270"/>
                </a:lnTo>
                <a:lnTo>
                  <a:pt x="148589" y="508"/>
                </a:lnTo>
                <a:lnTo>
                  <a:pt x="147954" y="0"/>
                </a:lnTo>
                <a:close/>
              </a:path>
            </a:pathLst>
          </a:custGeom>
          <a:solidFill>
            <a:srgbClr val="EEEEEE"/>
          </a:solidFill>
        </p:spPr>
        <p:txBody>
          <a:bodyPr wrap="square" lIns="0" tIns="0" rIns="0" bIns="0" rtlCol="0"/>
          <a:lstStyle/>
          <a:p>
            <a:endParaRPr/>
          </a:p>
        </p:txBody>
      </p:sp>
      <p:sp>
        <p:nvSpPr>
          <p:cNvPr id="125" name="object 125"/>
          <p:cNvSpPr/>
          <p:nvPr/>
        </p:nvSpPr>
        <p:spPr>
          <a:xfrm>
            <a:off x="8177783" y="3685032"/>
            <a:ext cx="198120" cy="124968"/>
          </a:xfrm>
          <a:prstGeom prst="rect">
            <a:avLst/>
          </a:prstGeom>
          <a:blipFill>
            <a:blip r:embed="rId17" cstate="print"/>
            <a:stretch>
              <a:fillRect/>
            </a:stretch>
          </a:blipFill>
        </p:spPr>
        <p:txBody>
          <a:bodyPr wrap="square" lIns="0" tIns="0" rIns="0" bIns="0" rtlCol="0"/>
          <a:lstStyle/>
          <a:p>
            <a:endParaRPr/>
          </a:p>
        </p:txBody>
      </p:sp>
      <p:sp>
        <p:nvSpPr>
          <p:cNvPr id="126" name="object 126"/>
          <p:cNvSpPr/>
          <p:nvPr/>
        </p:nvSpPr>
        <p:spPr>
          <a:xfrm>
            <a:off x="8177783" y="3697223"/>
            <a:ext cx="381000" cy="207263"/>
          </a:xfrm>
          <a:prstGeom prst="rect">
            <a:avLst/>
          </a:prstGeom>
          <a:blipFill>
            <a:blip r:embed="rId18" cstate="print"/>
            <a:stretch>
              <a:fillRect/>
            </a:stretch>
          </a:blipFill>
        </p:spPr>
        <p:txBody>
          <a:bodyPr wrap="square" lIns="0" tIns="0" rIns="0" bIns="0" rtlCol="0"/>
          <a:lstStyle/>
          <a:p>
            <a:endParaRPr/>
          </a:p>
        </p:txBody>
      </p:sp>
      <p:sp>
        <p:nvSpPr>
          <p:cNvPr id="127" name="object 127"/>
          <p:cNvSpPr/>
          <p:nvPr/>
        </p:nvSpPr>
        <p:spPr>
          <a:xfrm>
            <a:off x="8497823" y="3863975"/>
            <a:ext cx="4445" cy="8890"/>
          </a:xfrm>
          <a:custGeom>
            <a:avLst/>
            <a:gdLst/>
            <a:ahLst/>
            <a:cxnLst/>
            <a:rect l="l" t="t" r="r" b="b"/>
            <a:pathLst>
              <a:path w="4445" h="8889">
                <a:moveTo>
                  <a:pt x="3936" y="0"/>
                </a:moveTo>
                <a:lnTo>
                  <a:pt x="126" y="3175"/>
                </a:lnTo>
                <a:lnTo>
                  <a:pt x="0" y="6350"/>
                </a:lnTo>
                <a:lnTo>
                  <a:pt x="3174" y="8382"/>
                </a:lnTo>
                <a:lnTo>
                  <a:pt x="888" y="3175"/>
                </a:lnTo>
                <a:lnTo>
                  <a:pt x="3936" y="0"/>
                </a:lnTo>
                <a:close/>
              </a:path>
            </a:pathLst>
          </a:custGeom>
          <a:solidFill>
            <a:srgbClr val="F5F5F5"/>
          </a:solidFill>
        </p:spPr>
        <p:txBody>
          <a:bodyPr wrap="square" lIns="0" tIns="0" rIns="0" bIns="0" rtlCol="0"/>
          <a:lstStyle/>
          <a:p>
            <a:endParaRPr/>
          </a:p>
        </p:txBody>
      </p:sp>
      <p:sp>
        <p:nvSpPr>
          <p:cNvPr id="128" name="object 128"/>
          <p:cNvSpPr/>
          <p:nvPr/>
        </p:nvSpPr>
        <p:spPr>
          <a:xfrm>
            <a:off x="8500998" y="3872357"/>
            <a:ext cx="4445" cy="2540"/>
          </a:xfrm>
          <a:custGeom>
            <a:avLst/>
            <a:gdLst/>
            <a:ahLst/>
            <a:cxnLst/>
            <a:rect l="l" t="t" r="r" b="b"/>
            <a:pathLst>
              <a:path w="4445" h="2539">
                <a:moveTo>
                  <a:pt x="0" y="0"/>
                </a:moveTo>
                <a:lnTo>
                  <a:pt x="127" y="380"/>
                </a:lnTo>
                <a:lnTo>
                  <a:pt x="1143" y="761"/>
                </a:lnTo>
                <a:lnTo>
                  <a:pt x="3048" y="1904"/>
                </a:lnTo>
                <a:lnTo>
                  <a:pt x="4191" y="2158"/>
                </a:lnTo>
                <a:lnTo>
                  <a:pt x="2159" y="1269"/>
                </a:lnTo>
                <a:lnTo>
                  <a:pt x="0" y="0"/>
                </a:lnTo>
                <a:close/>
              </a:path>
            </a:pathLst>
          </a:custGeom>
          <a:solidFill>
            <a:srgbClr val="F5F5F5"/>
          </a:solidFill>
        </p:spPr>
        <p:txBody>
          <a:bodyPr wrap="square" lIns="0" tIns="0" rIns="0" bIns="0" rtlCol="0"/>
          <a:lstStyle/>
          <a:p>
            <a:endParaRPr/>
          </a:p>
        </p:txBody>
      </p:sp>
      <p:sp>
        <p:nvSpPr>
          <p:cNvPr id="129" name="object 129"/>
          <p:cNvSpPr/>
          <p:nvPr/>
        </p:nvSpPr>
        <p:spPr>
          <a:xfrm>
            <a:off x="8497951" y="3858767"/>
            <a:ext cx="8890" cy="3175"/>
          </a:xfrm>
          <a:custGeom>
            <a:avLst/>
            <a:gdLst/>
            <a:ahLst/>
            <a:cxnLst/>
            <a:rect l="l" t="t" r="r" b="b"/>
            <a:pathLst>
              <a:path w="8890" h="3175">
                <a:moveTo>
                  <a:pt x="4571" y="0"/>
                </a:moveTo>
                <a:lnTo>
                  <a:pt x="0" y="2793"/>
                </a:lnTo>
                <a:lnTo>
                  <a:pt x="4698" y="634"/>
                </a:lnTo>
                <a:lnTo>
                  <a:pt x="5574" y="634"/>
                </a:lnTo>
                <a:lnTo>
                  <a:pt x="4571" y="0"/>
                </a:lnTo>
                <a:close/>
              </a:path>
              <a:path w="8890" h="3175">
                <a:moveTo>
                  <a:pt x="5574" y="634"/>
                </a:moveTo>
                <a:lnTo>
                  <a:pt x="4698" y="634"/>
                </a:lnTo>
                <a:lnTo>
                  <a:pt x="8381" y="2412"/>
                </a:lnTo>
                <a:lnTo>
                  <a:pt x="5574" y="634"/>
                </a:lnTo>
                <a:close/>
              </a:path>
            </a:pathLst>
          </a:custGeom>
          <a:solidFill>
            <a:srgbClr val="F5F5F5"/>
          </a:solidFill>
        </p:spPr>
        <p:txBody>
          <a:bodyPr wrap="square" lIns="0" tIns="0" rIns="0" bIns="0" rtlCol="0"/>
          <a:lstStyle/>
          <a:p>
            <a:endParaRPr/>
          </a:p>
        </p:txBody>
      </p:sp>
      <p:sp>
        <p:nvSpPr>
          <p:cNvPr id="130" name="object 130"/>
          <p:cNvSpPr/>
          <p:nvPr/>
        </p:nvSpPr>
        <p:spPr>
          <a:xfrm>
            <a:off x="8505190" y="3874515"/>
            <a:ext cx="3810" cy="635"/>
          </a:xfrm>
          <a:custGeom>
            <a:avLst/>
            <a:gdLst/>
            <a:ahLst/>
            <a:cxnLst/>
            <a:rect l="l" t="t" r="r" b="b"/>
            <a:pathLst>
              <a:path w="3809" h="635">
                <a:moveTo>
                  <a:pt x="0" y="0"/>
                </a:moveTo>
                <a:lnTo>
                  <a:pt x="1269" y="380"/>
                </a:lnTo>
                <a:lnTo>
                  <a:pt x="3301" y="380"/>
                </a:lnTo>
                <a:lnTo>
                  <a:pt x="0" y="0"/>
                </a:lnTo>
                <a:close/>
              </a:path>
            </a:pathLst>
          </a:custGeom>
          <a:solidFill>
            <a:srgbClr val="F5F5F5"/>
          </a:solidFill>
        </p:spPr>
        <p:txBody>
          <a:bodyPr wrap="square" lIns="0" tIns="0" rIns="0" bIns="0" rtlCol="0"/>
          <a:lstStyle/>
          <a:p>
            <a:endParaRPr/>
          </a:p>
        </p:txBody>
      </p:sp>
      <p:sp>
        <p:nvSpPr>
          <p:cNvPr id="131" name="object 131"/>
          <p:cNvSpPr/>
          <p:nvPr/>
        </p:nvSpPr>
        <p:spPr>
          <a:xfrm>
            <a:off x="8505190" y="3865626"/>
            <a:ext cx="6985" cy="5080"/>
          </a:xfrm>
          <a:custGeom>
            <a:avLst/>
            <a:gdLst/>
            <a:ahLst/>
            <a:cxnLst/>
            <a:rect l="l" t="t" r="r" b="b"/>
            <a:pathLst>
              <a:path w="6984" h="5079">
                <a:moveTo>
                  <a:pt x="2793" y="0"/>
                </a:moveTo>
                <a:lnTo>
                  <a:pt x="761" y="1143"/>
                </a:lnTo>
                <a:lnTo>
                  <a:pt x="0" y="2413"/>
                </a:lnTo>
                <a:lnTo>
                  <a:pt x="2539" y="4826"/>
                </a:lnTo>
                <a:lnTo>
                  <a:pt x="5079" y="4826"/>
                </a:lnTo>
                <a:lnTo>
                  <a:pt x="6070" y="4445"/>
                </a:lnTo>
                <a:lnTo>
                  <a:pt x="5206" y="4445"/>
                </a:lnTo>
                <a:lnTo>
                  <a:pt x="3682" y="4318"/>
                </a:lnTo>
                <a:lnTo>
                  <a:pt x="2920" y="4064"/>
                </a:lnTo>
                <a:lnTo>
                  <a:pt x="888" y="2794"/>
                </a:lnTo>
                <a:lnTo>
                  <a:pt x="634" y="1397"/>
                </a:lnTo>
                <a:lnTo>
                  <a:pt x="2793" y="0"/>
                </a:lnTo>
                <a:close/>
              </a:path>
              <a:path w="6984" h="5079">
                <a:moveTo>
                  <a:pt x="6730" y="4191"/>
                </a:moveTo>
                <a:lnTo>
                  <a:pt x="5206" y="4445"/>
                </a:lnTo>
                <a:lnTo>
                  <a:pt x="6070" y="4445"/>
                </a:lnTo>
                <a:lnTo>
                  <a:pt x="6730" y="4191"/>
                </a:lnTo>
                <a:close/>
              </a:path>
            </a:pathLst>
          </a:custGeom>
          <a:solidFill>
            <a:srgbClr val="F5F5F5"/>
          </a:solidFill>
        </p:spPr>
        <p:txBody>
          <a:bodyPr wrap="square" lIns="0" tIns="0" rIns="0" bIns="0" rtlCol="0"/>
          <a:lstStyle/>
          <a:p>
            <a:endParaRPr/>
          </a:p>
        </p:txBody>
      </p:sp>
      <p:sp>
        <p:nvSpPr>
          <p:cNvPr id="132" name="object 132"/>
          <p:cNvSpPr/>
          <p:nvPr/>
        </p:nvSpPr>
        <p:spPr>
          <a:xfrm>
            <a:off x="8509127" y="3858895"/>
            <a:ext cx="11430" cy="5715"/>
          </a:xfrm>
          <a:custGeom>
            <a:avLst/>
            <a:gdLst/>
            <a:ahLst/>
            <a:cxnLst/>
            <a:rect l="l" t="t" r="r" b="b"/>
            <a:pathLst>
              <a:path w="11429" h="5714">
                <a:moveTo>
                  <a:pt x="8559" y="507"/>
                </a:moveTo>
                <a:lnTo>
                  <a:pt x="3302" y="507"/>
                </a:lnTo>
                <a:lnTo>
                  <a:pt x="6604" y="634"/>
                </a:lnTo>
                <a:lnTo>
                  <a:pt x="9779" y="1523"/>
                </a:lnTo>
                <a:lnTo>
                  <a:pt x="7239" y="5587"/>
                </a:lnTo>
                <a:lnTo>
                  <a:pt x="11049" y="1396"/>
                </a:lnTo>
                <a:lnTo>
                  <a:pt x="8559" y="507"/>
                </a:lnTo>
                <a:close/>
              </a:path>
              <a:path w="11429" h="5714">
                <a:moveTo>
                  <a:pt x="3683" y="0"/>
                </a:moveTo>
                <a:lnTo>
                  <a:pt x="0" y="1142"/>
                </a:lnTo>
                <a:lnTo>
                  <a:pt x="3302" y="507"/>
                </a:lnTo>
                <a:lnTo>
                  <a:pt x="8559" y="507"/>
                </a:lnTo>
                <a:lnTo>
                  <a:pt x="7493" y="126"/>
                </a:lnTo>
                <a:lnTo>
                  <a:pt x="3683" y="0"/>
                </a:lnTo>
                <a:close/>
              </a:path>
            </a:pathLst>
          </a:custGeom>
          <a:solidFill>
            <a:srgbClr val="F5F5F5"/>
          </a:solidFill>
        </p:spPr>
        <p:txBody>
          <a:bodyPr wrap="square" lIns="0" tIns="0" rIns="0" bIns="0" rtlCol="0"/>
          <a:lstStyle/>
          <a:p>
            <a:endParaRPr/>
          </a:p>
        </p:txBody>
      </p:sp>
      <p:sp>
        <p:nvSpPr>
          <p:cNvPr id="133" name="object 133"/>
          <p:cNvSpPr/>
          <p:nvPr/>
        </p:nvSpPr>
        <p:spPr>
          <a:xfrm>
            <a:off x="8513953" y="3876421"/>
            <a:ext cx="12065" cy="4445"/>
          </a:xfrm>
          <a:custGeom>
            <a:avLst/>
            <a:gdLst/>
            <a:ahLst/>
            <a:cxnLst/>
            <a:rect l="l" t="t" r="r" b="b"/>
            <a:pathLst>
              <a:path w="12065" h="4445">
                <a:moveTo>
                  <a:pt x="4063" y="126"/>
                </a:moveTo>
                <a:lnTo>
                  <a:pt x="0" y="4444"/>
                </a:lnTo>
                <a:lnTo>
                  <a:pt x="4317" y="761"/>
                </a:lnTo>
                <a:lnTo>
                  <a:pt x="5572" y="761"/>
                </a:lnTo>
                <a:lnTo>
                  <a:pt x="4063" y="126"/>
                </a:lnTo>
                <a:close/>
              </a:path>
              <a:path w="12065" h="4445">
                <a:moveTo>
                  <a:pt x="5572" y="761"/>
                </a:moveTo>
                <a:lnTo>
                  <a:pt x="4317" y="761"/>
                </a:lnTo>
                <a:lnTo>
                  <a:pt x="6730" y="1523"/>
                </a:lnTo>
                <a:lnTo>
                  <a:pt x="9397" y="1269"/>
                </a:lnTo>
                <a:lnTo>
                  <a:pt x="9613" y="1142"/>
                </a:lnTo>
                <a:lnTo>
                  <a:pt x="6476" y="1142"/>
                </a:lnTo>
                <a:lnTo>
                  <a:pt x="5572" y="761"/>
                </a:lnTo>
                <a:close/>
              </a:path>
              <a:path w="12065" h="4445">
                <a:moveTo>
                  <a:pt x="11556" y="0"/>
                </a:moveTo>
                <a:lnTo>
                  <a:pt x="9143" y="1142"/>
                </a:lnTo>
                <a:lnTo>
                  <a:pt x="9613" y="1142"/>
                </a:lnTo>
                <a:lnTo>
                  <a:pt x="11556" y="0"/>
                </a:lnTo>
                <a:close/>
              </a:path>
            </a:pathLst>
          </a:custGeom>
          <a:solidFill>
            <a:srgbClr val="F5F5F5"/>
          </a:solidFill>
        </p:spPr>
        <p:txBody>
          <a:bodyPr wrap="square" lIns="0" tIns="0" rIns="0" bIns="0" rtlCol="0"/>
          <a:lstStyle/>
          <a:p>
            <a:endParaRPr/>
          </a:p>
        </p:txBody>
      </p:sp>
      <p:sp>
        <p:nvSpPr>
          <p:cNvPr id="134" name="object 134"/>
          <p:cNvSpPr/>
          <p:nvPr/>
        </p:nvSpPr>
        <p:spPr>
          <a:xfrm>
            <a:off x="8532494" y="3877309"/>
            <a:ext cx="4445" cy="5715"/>
          </a:xfrm>
          <a:custGeom>
            <a:avLst/>
            <a:gdLst/>
            <a:ahLst/>
            <a:cxnLst/>
            <a:rect l="l" t="t" r="r" b="b"/>
            <a:pathLst>
              <a:path w="4445" h="5714">
                <a:moveTo>
                  <a:pt x="762" y="0"/>
                </a:moveTo>
                <a:lnTo>
                  <a:pt x="3683" y="2412"/>
                </a:lnTo>
                <a:lnTo>
                  <a:pt x="0" y="5206"/>
                </a:lnTo>
                <a:lnTo>
                  <a:pt x="4445" y="2412"/>
                </a:lnTo>
                <a:lnTo>
                  <a:pt x="762" y="0"/>
                </a:lnTo>
                <a:close/>
              </a:path>
            </a:pathLst>
          </a:custGeom>
          <a:solidFill>
            <a:srgbClr val="F5F5F5"/>
          </a:solidFill>
        </p:spPr>
        <p:txBody>
          <a:bodyPr wrap="square" lIns="0" tIns="0" rIns="0" bIns="0" rtlCol="0"/>
          <a:lstStyle/>
          <a:p>
            <a:endParaRPr/>
          </a:p>
        </p:txBody>
      </p:sp>
      <p:sp>
        <p:nvSpPr>
          <p:cNvPr id="135" name="object 135"/>
          <p:cNvSpPr/>
          <p:nvPr/>
        </p:nvSpPr>
        <p:spPr>
          <a:xfrm>
            <a:off x="8521065" y="3865371"/>
            <a:ext cx="16510" cy="12065"/>
          </a:xfrm>
          <a:custGeom>
            <a:avLst/>
            <a:gdLst/>
            <a:ahLst/>
            <a:cxnLst/>
            <a:rect l="l" t="t" r="r" b="b"/>
            <a:pathLst>
              <a:path w="16509" h="12064">
                <a:moveTo>
                  <a:pt x="9089" y="761"/>
                </a:moveTo>
                <a:lnTo>
                  <a:pt x="7619" y="761"/>
                </a:lnTo>
                <a:lnTo>
                  <a:pt x="14858" y="5206"/>
                </a:lnTo>
                <a:lnTo>
                  <a:pt x="15493" y="8000"/>
                </a:lnTo>
                <a:lnTo>
                  <a:pt x="12191" y="11937"/>
                </a:lnTo>
                <a:lnTo>
                  <a:pt x="16001" y="8762"/>
                </a:lnTo>
                <a:lnTo>
                  <a:pt x="16382" y="5333"/>
                </a:lnTo>
                <a:lnTo>
                  <a:pt x="9089" y="761"/>
                </a:lnTo>
                <a:close/>
              </a:path>
              <a:path w="16509" h="12064">
                <a:moveTo>
                  <a:pt x="7873" y="0"/>
                </a:moveTo>
                <a:lnTo>
                  <a:pt x="3682" y="380"/>
                </a:lnTo>
                <a:lnTo>
                  <a:pt x="0" y="1396"/>
                </a:lnTo>
                <a:lnTo>
                  <a:pt x="2920" y="761"/>
                </a:lnTo>
                <a:lnTo>
                  <a:pt x="9089" y="761"/>
                </a:lnTo>
                <a:lnTo>
                  <a:pt x="7873" y="0"/>
                </a:lnTo>
                <a:close/>
              </a:path>
            </a:pathLst>
          </a:custGeom>
          <a:solidFill>
            <a:srgbClr val="F5F5F5"/>
          </a:solidFill>
        </p:spPr>
        <p:txBody>
          <a:bodyPr wrap="square" lIns="0" tIns="0" rIns="0" bIns="0" rtlCol="0"/>
          <a:lstStyle/>
          <a:p>
            <a:endParaRPr/>
          </a:p>
        </p:txBody>
      </p:sp>
      <p:sp>
        <p:nvSpPr>
          <p:cNvPr id="136" name="object 136"/>
          <p:cNvSpPr/>
          <p:nvPr/>
        </p:nvSpPr>
        <p:spPr>
          <a:xfrm>
            <a:off x="8214359" y="3742944"/>
            <a:ext cx="69850" cy="54610"/>
          </a:xfrm>
          <a:custGeom>
            <a:avLst/>
            <a:gdLst/>
            <a:ahLst/>
            <a:cxnLst/>
            <a:rect l="l" t="t" r="r" b="b"/>
            <a:pathLst>
              <a:path w="69850" h="54610">
                <a:moveTo>
                  <a:pt x="53340" y="0"/>
                </a:moveTo>
                <a:lnTo>
                  <a:pt x="0" y="32130"/>
                </a:lnTo>
                <a:lnTo>
                  <a:pt x="12446" y="54355"/>
                </a:lnTo>
                <a:lnTo>
                  <a:pt x="64770" y="25145"/>
                </a:lnTo>
                <a:lnTo>
                  <a:pt x="69596" y="10032"/>
                </a:lnTo>
                <a:lnTo>
                  <a:pt x="53340" y="0"/>
                </a:lnTo>
                <a:close/>
              </a:path>
            </a:pathLst>
          </a:custGeom>
          <a:solidFill>
            <a:srgbClr val="C5DEB5"/>
          </a:solidFill>
        </p:spPr>
        <p:txBody>
          <a:bodyPr wrap="square" lIns="0" tIns="0" rIns="0" bIns="0" rtlCol="0"/>
          <a:lstStyle/>
          <a:p>
            <a:endParaRPr/>
          </a:p>
        </p:txBody>
      </p:sp>
      <p:sp>
        <p:nvSpPr>
          <p:cNvPr id="137" name="object 137"/>
          <p:cNvSpPr/>
          <p:nvPr/>
        </p:nvSpPr>
        <p:spPr>
          <a:xfrm>
            <a:off x="9841992" y="3563111"/>
            <a:ext cx="149860" cy="283210"/>
          </a:xfrm>
          <a:custGeom>
            <a:avLst/>
            <a:gdLst/>
            <a:ahLst/>
            <a:cxnLst/>
            <a:rect l="l" t="t" r="r" b="b"/>
            <a:pathLst>
              <a:path w="149859" h="283210">
                <a:moveTo>
                  <a:pt x="80693" y="3810"/>
                </a:moveTo>
                <a:lnTo>
                  <a:pt x="79628" y="3810"/>
                </a:lnTo>
                <a:lnTo>
                  <a:pt x="148462" y="282956"/>
                </a:lnTo>
                <a:lnTo>
                  <a:pt x="149351" y="282702"/>
                </a:lnTo>
                <a:lnTo>
                  <a:pt x="80693" y="3810"/>
                </a:lnTo>
                <a:close/>
              </a:path>
              <a:path w="149859" h="283210">
                <a:moveTo>
                  <a:pt x="79755" y="0"/>
                </a:moveTo>
                <a:lnTo>
                  <a:pt x="0" y="281432"/>
                </a:lnTo>
                <a:lnTo>
                  <a:pt x="888" y="281813"/>
                </a:lnTo>
                <a:lnTo>
                  <a:pt x="79628" y="3810"/>
                </a:lnTo>
                <a:lnTo>
                  <a:pt x="80693" y="3810"/>
                </a:lnTo>
                <a:lnTo>
                  <a:pt x="79755" y="0"/>
                </a:lnTo>
                <a:close/>
              </a:path>
            </a:pathLst>
          </a:custGeom>
          <a:solidFill>
            <a:srgbClr val="243038"/>
          </a:solidFill>
        </p:spPr>
        <p:txBody>
          <a:bodyPr wrap="square" lIns="0" tIns="0" rIns="0" bIns="0" rtlCol="0"/>
          <a:lstStyle/>
          <a:p>
            <a:endParaRPr/>
          </a:p>
        </p:txBody>
      </p:sp>
      <p:sp>
        <p:nvSpPr>
          <p:cNvPr id="138" name="object 138"/>
          <p:cNvSpPr/>
          <p:nvPr/>
        </p:nvSpPr>
        <p:spPr>
          <a:xfrm>
            <a:off x="9890759" y="3755135"/>
            <a:ext cx="91440" cy="100330"/>
          </a:xfrm>
          <a:custGeom>
            <a:avLst/>
            <a:gdLst/>
            <a:ahLst/>
            <a:cxnLst/>
            <a:rect l="l" t="t" r="r" b="b"/>
            <a:pathLst>
              <a:path w="91440" h="100329">
                <a:moveTo>
                  <a:pt x="44196" y="0"/>
                </a:moveTo>
                <a:lnTo>
                  <a:pt x="8763" y="29337"/>
                </a:lnTo>
                <a:lnTo>
                  <a:pt x="0" y="59436"/>
                </a:lnTo>
                <a:lnTo>
                  <a:pt x="381" y="70866"/>
                </a:lnTo>
                <a:lnTo>
                  <a:pt x="2286" y="82550"/>
                </a:lnTo>
                <a:lnTo>
                  <a:pt x="6223" y="92710"/>
                </a:lnTo>
                <a:lnTo>
                  <a:pt x="12573" y="99949"/>
                </a:lnTo>
                <a:lnTo>
                  <a:pt x="84328" y="99949"/>
                </a:lnTo>
                <a:lnTo>
                  <a:pt x="85344" y="97790"/>
                </a:lnTo>
                <a:lnTo>
                  <a:pt x="87757" y="92075"/>
                </a:lnTo>
                <a:lnTo>
                  <a:pt x="90043" y="83566"/>
                </a:lnTo>
                <a:lnTo>
                  <a:pt x="90932" y="73406"/>
                </a:lnTo>
                <a:lnTo>
                  <a:pt x="85471" y="52577"/>
                </a:lnTo>
                <a:lnTo>
                  <a:pt x="74041" y="29591"/>
                </a:lnTo>
                <a:lnTo>
                  <a:pt x="62865" y="10922"/>
                </a:lnTo>
                <a:lnTo>
                  <a:pt x="57785" y="3302"/>
                </a:lnTo>
                <a:lnTo>
                  <a:pt x="44196" y="0"/>
                </a:lnTo>
                <a:close/>
              </a:path>
            </a:pathLst>
          </a:custGeom>
          <a:solidFill>
            <a:srgbClr val="DFDFDF"/>
          </a:solidFill>
        </p:spPr>
        <p:txBody>
          <a:bodyPr wrap="square" lIns="0" tIns="0" rIns="0" bIns="0" rtlCol="0"/>
          <a:lstStyle/>
          <a:p>
            <a:endParaRPr/>
          </a:p>
        </p:txBody>
      </p:sp>
      <p:sp>
        <p:nvSpPr>
          <p:cNvPr id="139" name="object 139"/>
          <p:cNvSpPr/>
          <p:nvPr/>
        </p:nvSpPr>
        <p:spPr>
          <a:xfrm>
            <a:off x="9890759" y="3755135"/>
            <a:ext cx="49530" cy="100965"/>
          </a:xfrm>
          <a:custGeom>
            <a:avLst/>
            <a:gdLst/>
            <a:ahLst/>
            <a:cxnLst/>
            <a:rect l="l" t="t" r="r" b="b"/>
            <a:pathLst>
              <a:path w="49529" h="100964">
                <a:moveTo>
                  <a:pt x="10384" y="97436"/>
                </a:moveTo>
                <a:lnTo>
                  <a:pt x="10541" y="97917"/>
                </a:lnTo>
                <a:lnTo>
                  <a:pt x="13335" y="100457"/>
                </a:lnTo>
                <a:lnTo>
                  <a:pt x="10384" y="97436"/>
                </a:lnTo>
                <a:close/>
              </a:path>
              <a:path w="49529" h="100964">
                <a:moveTo>
                  <a:pt x="13433" y="25616"/>
                </a:moveTo>
                <a:lnTo>
                  <a:pt x="10160" y="28194"/>
                </a:lnTo>
                <a:lnTo>
                  <a:pt x="0" y="61341"/>
                </a:lnTo>
                <a:lnTo>
                  <a:pt x="508" y="67818"/>
                </a:lnTo>
                <a:lnTo>
                  <a:pt x="762" y="72263"/>
                </a:lnTo>
                <a:lnTo>
                  <a:pt x="7747" y="94615"/>
                </a:lnTo>
                <a:lnTo>
                  <a:pt x="8001" y="94996"/>
                </a:lnTo>
                <a:lnTo>
                  <a:pt x="10384" y="97436"/>
                </a:lnTo>
                <a:lnTo>
                  <a:pt x="762" y="67818"/>
                </a:lnTo>
                <a:lnTo>
                  <a:pt x="254" y="61341"/>
                </a:lnTo>
                <a:lnTo>
                  <a:pt x="13433" y="25616"/>
                </a:lnTo>
                <a:close/>
              </a:path>
              <a:path w="49529" h="100964">
                <a:moveTo>
                  <a:pt x="39325" y="5233"/>
                </a:moveTo>
                <a:lnTo>
                  <a:pt x="14732" y="22098"/>
                </a:lnTo>
                <a:lnTo>
                  <a:pt x="13433" y="25616"/>
                </a:lnTo>
                <a:lnTo>
                  <a:pt x="39325" y="5233"/>
                </a:lnTo>
                <a:close/>
              </a:path>
              <a:path w="49529" h="100964">
                <a:moveTo>
                  <a:pt x="45974" y="0"/>
                </a:moveTo>
                <a:lnTo>
                  <a:pt x="39325" y="5233"/>
                </a:lnTo>
                <a:lnTo>
                  <a:pt x="45847" y="762"/>
                </a:lnTo>
                <a:lnTo>
                  <a:pt x="49149" y="762"/>
                </a:lnTo>
                <a:lnTo>
                  <a:pt x="45974" y="0"/>
                </a:lnTo>
                <a:close/>
              </a:path>
            </a:pathLst>
          </a:custGeom>
          <a:solidFill>
            <a:srgbClr val="243038"/>
          </a:solidFill>
        </p:spPr>
        <p:txBody>
          <a:bodyPr wrap="square" lIns="0" tIns="0" rIns="0" bIns="0" rtlCol="0"/>
          <a:lstStyle/>
          <a:p>
            <a:endParaRPr/>
          </a:p>
        </p:txBody>
      </p:sp>
      <p:sp>
        <p:nvSpPr>
          <p:cNvPr id="140" name="object 140"/>
          <p:cNvSpPr/>
          <p:nvPr/>
        </p:nvSpPr>
        <p:spPr>
          <a:xfrm>
            <a:off x="9936606" y="3755897"/>
            <a:ext cx="48895" cy="99695"/>
          </a:xfrm>
          <a:custGeom>
            <a:avLst/>
            <a:gdLst/>
            <a:ahLst/>
            <a:cxnLst/>
            <a:rect l="l" t="t" r="r" b="b"/>
            <a:pathLst>
              <a:path w="48895" h="99695">
                <a:moveTo>
                  <a:pt x="3301" y="0"/>
                </a:moveTo>
                <a:lnTo>
                  <a:pt x="0" y="0"/>
                </a:lnTo>
                <a:lnTo>
                  <a:pt x="13842" y="3175"/>
                </a:lnTo>
                <a:lnTo>
                  <a:pt x="18160" y="9525"/>
                </a:lnTo>
                <a:lnTo>
                  <a:pt x="22605" y="16256"/>
                </a:lnTo>
                <a:lnTo>
                  <a:pt x="30606" y="29591"/>
                </a:lnTo>
                <a:lnTo>
                  <a:pt x="34162" y="35814"/>
                </a:lnTo>
                <a:lnTo>
                  <a:pt x="37337" y="42164"/>
                </a:lnTo>
                <a:lnTo>
                  <a:pt x="40512" y="48387"/>
                </a:lnTo>
                <a:lnTo>
                  <a:pt x="43179" y="54864"/>
                </a:lnTo>
                <a:lnTo>
                  <a:pt x="46481" y="64516"/>
                </a:lnTo>
                <a:lnTo>
                  <a:pt x="46481" y="64897"/>
                </a:lnTo>
                <a:lnTo>
                  <a:pt x="47243" y="67945"/>
                </a:lnTo>
                <a:lnTo>
                  <a:pt x="47243" y="68199"/>
                </a:lnTo>
                <a:lnTo>
                  <a:pt x="47624" y="71501"/>
                </a:lnTo>
                <a:lnTo>
                  <a:pt x="47624" y="77597"/>
                </a:lnTo>
                <a:lnTo>
                  <a:pt x="40893" y="99695"/>
                </a:lnTo>
                <a:lnTo>
                  <a:pt x="41401" y="99695"/>
                </a:lnTo>
                <a:lnTo>
                  <a:pt x="44322" y="94488"/>
                </a:lnTo>
                <a:lnTo>
                  <a:pt x="44322" y="94234"/>
                </a:lnTo>
                <a:lnTo>
                  <a:pt x="46481" y="88138"/>
                </a:lnTo>
                <a:lnTo>
                  <a:pt x="48132" y="78486"/>
                </a:lnTo>
                <a:lnTo>
                  <a:pt x="48386" y="75057"/>
                </a:lnTo>
                <a:lnTo>
                  <a:pt x="47116" y="64897"/>
                </a:lnTo>
                <a:lnTo>
                  <a:pt x="47116" y="64516"/>
                </a:lnTo>
                <a:lnTo>
                  <a:pt x="43814" y="54483"/>
                </a:lnTo>
                <a:lnTo>
                  <a:pt x="41020" y="47879"/>
                </a:lnTo>
                <a:lnTo>
                  <a:pt x="37845" y="41656"/>
                </a:lnTo>
                <a:lnTo>
                  <a:pt x="34670" y="35306"/>
                </a:lnTo>
                <a:lnTo>
                  <a:pt x="14223" y="2540"/>
                </a:lnTo>
                <a:lnTo>
                  <a:pt x="14350" y="2540"/>
                </a:lnTo>
                <a:lnTo>
                  <a:pt x="3301" y="0"/>
                </a:lnTo>
                <a:close/>
              </a:path>
            </a:pathLst>
          </a:custGeom>
          <a:solidFill>
            <a:srgbClr val="243038"/>
          </a:solidFill>
        </p:spPr>
        <p:txBody>
          <a:bodyPr wrap="square" lIns="0" tIns="0" rIns="0" bIns="0" rtlCol="0"/>
          <a:lstStyle/>
          <a:p>
            <a:endParaRPr/>
          </a:p>
        </p:txBody>
      </p:sp>
      <p:sp>
        <p:nvSpPr>
          <p:cNvPr id="141" name="object 141"/>
          <p:cNvSpPr/>
          <p:nvPr/>
        </p:nvSpPr>
        <p:spPr>
          <a:xfrm>
            <a:off x="9925177" y="3697223"/>
            <a:ext cx="41275" cy="57785"/>
          </a:xfrm>
          <a:custGeom>
            <a:avLst/>
            <a:gdLst/>
            <a:ahLst/>
            <a:cxnLst/>
            <a:rect l="l" t="t" r="r" b="b"/>
            <a:pathLst>
              <a:path w="41275" h="57785">
                <a:moveTo>
                  <a:pt x="20574" y="0"/>
                </a:moveTo>
                <a:lnTo>
                  <a:pt x="10795" y="127"/>
                </a:lnTo>
                <a:lnTo>
                  <a:pt x="5207" y="1397"/>
                </a:lnTo>
                <a:lnTo>
                  <a:pt x="2032" y="3048"/>
                </a:lnTo>
                <a:lnTo>
                  <a:pt x="5334" y="9144"/>
                </a:lnTo>
                <a:lnTo>
                  <a:pt x="0" y="13970"/>
                </a:lnTo>
                <a:lnTo>
                  <a:pt x="12192" y="53975"/>
                </a:lnTo>
                <a:lnTo>
                  <a:pt x="24384" y="57403"/>
                </a:lnTo>
                <a:lnTo>
                  <a:pt x="28448" y="48006"/>
                </a:lnTo>
                <a:lnTo>
                  <a:pt x="32512" y="39243"/>
                </a:lnTo>
                <a:lnTo>
                  <a:pt x="36830" y="30480"/>
                </a:lnTo>
                <a:lnTo>
                  <a:pt x="40259" y="24130"/>
                </a:lnTo>
                <a:lnTo>
                  <a:pt x="41275" y="16256"/>
                </a:lnTo>
                <a:lnTo>
                  <a:pt x="39751" y="9144"/>
                </a:lnTo>
                <a:lnTo>
                  <a:pt x="39624" y="8890"/>
                </a:lnTo>
                <a:lnTo>
                  <a:pt x="31242" y="2413"/>
                </a:lnTo>
                <a:lnTo>
                  <a:pt x="20574" y="0"/>
                </a:lnTo>
                <a:close/>
              </a:path>
            </a:pathLst>
          </a:custGeom>
          <a:solidFill>
            <a:srgbClr val="DFDFDF"/>
          </a:solidFill>
        </p:spPr>
        <p:txBody>
          <a:bodyPr wrap="square" lIns="0" tIns="0" rIns="0" bIns="0" rtlCol="0"/>
          <a:lstStyle/>
          <a:p>
            <a:endParaRPr/>
          </a:p>
        </p:txBody>
      </p:sp>
      <p:sp>
        <p:nvSpPr>
          <p:cNvPr id="142" name="object 142"/>
          <p:cNvSpPr/>
          <p:nvPr/>
        </p:nvSpPr>
        <p:spPr>
          <a:xfrm>
            <a:off x="9929494" y="3791203"/>
            <a:ext cx="18415" cy="36830"/>
          </a:xfrm>
          <a:custGeom>
            <a:avLst/>
            <a:gdLst/>
            <a:ahLst/>
            <a:cxnLst/>
            <a:rect l="l" t="t" r="r" b="b"/>
            <a:pathLst>
              <a:path w="18415" h="36829">
                <a:moveTo>
                  <a:pt x="1523" y="25146"/>
                </a:moveTo>
                <a:lnTo>
                  <a:pt x="0" y="29083"/>
                </a:lnTo>
                <a:lnTo>
                  <a:pt x="1650" y="30861"/>
                </a:lnTo>
                <a:lnTo>
                  <a:pt x="4698" y="32131"/>
                </a:lnTo>
                <a:lnTo>
                  <a:pt x="7873" y="32385"/>
                </a:lnTo>
                <a:lnTo>
                  <a:pt x="7873" y="36703"/>
                </a:lnTo>
                <a:lnTo>
                  <a:pt x="10540" y="36703"/>
                </a:lnTo>
                <a:lnTo>
                  <a:pt x="10540" y="32385"/>
                </a:lnTo>
                <a:lnTo>
                  <a:pt x="10159" y="32385"/>
                </a:lnTo>
                <a:lnTo>
                  <a:pt x="15493" y="31750"/>
                </a:lnTo>
                <a:lnTo>
                  <a:pt x="18033" y="28448"/>
                </a:lnTo>
                <a:lnTo>
                  <a:pt x="18033" y="28194"/>
                </a:lnTo>
                <a:lnTo>
                  <a:pt x="7873" y="28194"/>
                </a:lnTo>
                <a:lnTo>
                  <a:pt x="5587" y="27940"/>
                </a:lnTo>
                <a:lnTo>
                  <a:pt x="3428" y="26924"/>
                </a:lnTo>
                <a:lnTo>
                  <a:pt x="1523" y="25146"/>
                </a:lnTo>
                <a:close/>
              </a:path>
              <a:path w="18415" h="36829">
                <a:moveTo>
                  <a:pt x="8127" y="4445"/>
                </a:moveTo>
                <a:lnTo>
                  <a:pt x="7492" y="4445"/>
                </a:lnTo>
                <a:lnTo>
                  <a:pt x="3174" y="4953"/>
                </a:lnTo>
                <a:lnTo>
                  <a:pt x="634" y="8382"/>
                </a:lnTo>
                <a:lnTo>
                  <a:pt x="634" y="17780"/>
                </a:lnTo>
                <a:lnTo>
                  <a:pt x="4444" y="19304"/>
                </a:lnTo>
                <a:lnTo>
                  <a:pt x="8000" y="20320"/>
                </a:lnTo>
                <a:lnTo>
                  <a:pt x="7873" y="28194"/>
                </a:lnTo>
                <a:lnTo>
                  <a:pt x="18033" y="28194"/>
                </a:lnTo>
                <a:lnTo>
                  <a:pt x="18033" y="28067"/>
                </a:lnTo>
                <a:lnTo>
                  <a:pt x="10540" y="28067"/>
                </a:lnTo>
                <a:lnTo>
                  <a:pt x="10540" y="21209"/>
                </a:lnTo>
                <a:lnTo>
                  <a:pt x="13842" y="21209"/>
                </a:lnTo>
                <a:lnTo>
                  <a:pt x="13842" y="17399"/>
                </a:lnTo>
                <a:lnTo>
                  <a:pt x="10667" y="16383"/>
                </a:lnTo>
                <a:lnTo>
                  <a:pt x="10667" y="15621"/>
                </a:lnTo>
                <a:lnTo>
                  <a:pt x="8000" y="15621"/>
                </a:lnTo>
                <a:lnTo>
                  <a:pt x="6222" y="14859"/>
                </a:lnTo>
                <a:lnTo>
                  <a:pt x="4825" y="13843"/>
                </a:lnTo>
                <a:lnTo>
                  <a:pt x="4825" y="10414"/>
                </a:lnTo>
                <a:lnTo>
                  <a:pt x="5841" y="9017"/>
                </a:lnTo>
                <a:lnTo>
                  <a:pt x="8127" y="8636"/>
                </a:lnTo>
                <a:lnTo>
                  <a:pt x="8127" y="4445"/>
                </a:lnTo>
                <a:close/>
              </a:path>
              <a:path w="18415" h="36829">
                <a:moveTo>
                  <a:pt x="13842" y="17399"/>
                </a:moveTo>
                <a:lnTo>
                  <a:pt x="13842" y="26416"/>
                </a:lnTo>
                <a:lnTo>
                  <a:pt x="12826" y="27686"/>
                </a:lnTo>
                <a:lnTo>
                  <a:pt x="10540" y="28067"/>
                </a:lnTo>
                <a:lnTo>
                  <a:pt x="18033" y="28067"/>
                </a:lnTo>
                <a:lnTo>
                  <a:pt x="18033" y="18923"/>
                </a:lnTo>
                <a:lnTo>
                  <a:pt x="13842" y="17399"/>
                </a:lnTo>
                <a:close/>
              </a:path>
              <a:path w="18415" h="36829">
                <a:moveTo>
                  <a:pt x="13842" y="21209"/>
                </a:moveTo>
                <a:lnTo>
                  <a:pt x="10540" y="21209"/>
                </a:lnTo>
                <a:lnTo>
                  <a:pt x="12572" y="21844"/>
                </a:lnTo>
                <a:lnTo>
                  <a:pt x="13842" y="22733"/>
                </a:lnTo>
                <a:lnTo>
                  <a:pt x="13842" y="21209"/>
                </a:lnTo>
                <a:close/>
              </a:path>
              <a:path w="18415" h="36829">
                <a:moveTo>
                  <a:pt x="10794" y="0"/>
                </a:moveTo>
                <a:lnTo>
                  <a:pt x="8127" y="0"/>
                </a:lnTo>
                <a:lnTo>
                  <a:pt x="8125" y="8763"/>
                </a:lnTo>
                <a:lnTo>
                  <a:pt x="8000" y="15621"/>
                </a:lnTo>
                <a:lnTo>
                  <a:pt x="10667" y="15621"/>
                </a:lnTo>
                <a:lnTo>
                  <a:pt x="10667" y="8636"/>
                </a:lnTo>
                <a:lnTo>
                  <a:pt x="16636" y="8636"/>
                </a:lnTo>
                <a:lnTo>
                  <a:pt x="17271" y="6731"/>
                </a:lnTo>
                <a:lnTo>
                  <a:pt x="15239" y="5334"/>
                </a:lnTo>
                <a:lnTo>
                  <a:pt x="13080" y="4445"/>
                </a:lnTo>
                <a:lnTo>
                  <a:pt x="10794" y="4445"/>
                </a:lnTo>
                <a:lnTo>
                  <a:pt x="10794" y="0"/>
                </a:lnTo>
                <a:close/>
              </a:path>
              <a:path w="18415" h="36829">
                <a:moveTo>
                  <a:pt x="16636" y="8636"/>
                </a:moveTo>
                <a:lnTo>
                  <a:pt x="11429" y="8636"/>
                </a:lnTo>
                <a:lnTo>
                  <a:pt x="12572" y="8763"/>
                </a:lnTo>
                <a:lnTo>
                  <a:pt x="14350" y="9525"/>
                </a:lnTo>
                <a:lnTo>
                  <a:pt x="15874" y="10668"/>
                </a:lnTo>
                <a:lnTo>
                  <a:pt x="16636" y="8636"/>
                </a:lnTo>
                <a:close/>
              </a:path>
            </a:pathLst>
          </a:custGeom>
          <a:solidFill>
            <a:srgbClr val="243038"/>
          </a:solidFill>
        </p:spPr>
        <p:txBody>
          <a:bodyPr wrap="square" lIns="0" tIns="0" rIns="0" bIns="0" rtlCol="0"/>
          <a:lstStyle/>
          <a:p>
            <a:endParaRPr/>
          </a:p>
        </p:txBody>
      </p:sp>
      <p:sp>
        <p:nvSpPr>
          <p:cNvPr id="143" name="object 143"/>
          <p:cNvSpPr/>
          <p:nvPr/>
        </p:nvSpPr>
        <p:spPr>
          <a:xfrm>
            <a:off x="9924288" y="3697223"/>
            <a:ext cx="43180" cy="60960"/>
          </a:xfrm>
          <a:custGeom>
            <a:avLst/>
            <a:gdLst/>
            <a:ahLst/>
            <a:cxnLst/>
            <a:rect l="l" t="t" r="r" b="b"/>
            <a:pathLst>
              <a:path w="43179" h="60960">
                <a:moveTo>
                  <a:pt x="6477" y="2158"/>
                </a:moveTo>
                <a:lnTo>
                  <a:pt x="5588" y="2158"/>
                </a:lnTo>
                <a:lnTo>
                  <a:pt x="5207" y="2539"/>
                </a:lnTo>
                <a:lnTo>
                  <a:pt x="4826" y="3301"/>
                </a:lnTo>
                <a:lnTo>
                  <a:pt x="4826" y="6349"/>
                </a:lnTo>
                <a:lnTo>
                  <a:pt x="6096" y="9778"/>
                </a:lnTo>
                <a:lnTo>
                  <a:pt x="762" y="14731"/>
                </a:lnTo>
                <a:lnTo>
                  <a:pt x="127" y="15366"/>
                </a:lnTo>
                <a:lnTo>
                  <a:pt x="0" y="17144"/>
                </a:lnTo>
                <a:lnTo>
                  <a:pt x="762" y="20192"/>
                </a:lnTo>
                <a:lnTo>
                  <a:pt x="889" y="20446"/>
                </a:lnTo>
                <a:lnTo>
                  <a:pt x="4953" y="32003"/>
                </a:lnTo>
                <a:lnTo>
                  <a:pt x="8382" y="41528"/>
                </a:lnTo>
                <a:lnTo>
                  <a:pt x="11811" y="50672"/>
                </a:lnTo>
                <a:lnTo>
                  <a:pt x="11411" y="50672"/>
                </a:lnTo>
                <a:lnTo>
                  <a:pt x="10414" y="57530"/>
                </a:lnTo>
                <a:lnTo>
                  <a:pt x="26797" y="60578"/>
                </a:lnTo>
                <a:lnTo>
                  <a:pt x="26924" y="58165"/>
                </a:lnTo>
                <a:lnTo>
                  <a:pt x="27305" y="55117"/>
                </a:lnTo>
                <a:lnTo>
                  <a:pt x="26924" y="54990"/>
                </a:lnTo>
                <a:lnTo>
                  <a:pt x="12065" y="50672"/>
                </a:lnTo>
                <a:lnTo>
                  <a:pt x="11811" y="50672"/>
                </a:lnTo>
                <a:lnTo>
                  <a:pt x="11430" y="50545"/>
                </a:lnTo>
                <a:lnTo>
                  <a:pt x="12019" y="50545"/>
                </a:lnTo>
                <a:lnTo>
                  <a:pt x="3344" y="26288"/>
                </a:lnTo>
                <a:lnTo>
                  <a:pt x="1397" y="20446"/>
                </a:lnTo>
                <a:lnTo>
                  <a:pt x="1270" y="20192"/>
                </a:lnTo>
                <a:lnTo>
                  <a:pt x="508" y="17144"/>
                </a:lnTo>
                <a:lnTo>
                  <a:pt x="381" y="16890"/>
                </a:lnTo>
                <a:lnTo>
                  <a:pt x="381" y="15874"/>
                </a:lnTo>
                <a:lnTo>
                  <a:pt x="889" y="15366"/>
                </a:lnTo>
                <a:lnTo>
                  <a:pt x="6604" y="10032"/>
                </a:lnTo>
                <a:lnTo>
                  <a:pt x="6858" y="10032"/>
                </a:lnTo>
                <a:lnTo>
                  <a:pt x="6705" y="9651"/>
                </a:lnTo>
                <a:lnTo>
                  <a:pt x="6350" y="9651"/>
                </a:lnTo>
                <a:lnTo>
                  <a:pt x="6350" y="9397"/>
                </a:lnTo>
                <a:lnTo>
                  <a:pt x="6604" y="9397"/>
                </a:lnTo>
                <a:lnTo>
                  <a:pt x="6223" y="8889"/>
                </a:lnTo>
                <a:lnTo>
                  <a:pt x="5334" y="3301"/>
                </a:lnTo>
                <a:lnTo>
                  <a:pt x="5588" y="2920"/>
                </a:lnTo>
                <a:lnTo>
                  <a:pt x="5969" y="2539"/>
                </a:lnTo>
                <a:lnTo>
                  <a:pt x="6477" y="2158"/>
                </a:lnTo>
                <a:close/>
              </a:path>
              <a:path w="43179" h="60960">
                <a:moveTo>
                  <a:pt x="40224" y="26375"/>
                </a:moveTo>
                <a:lnTo>
                  <a:pt x="40005" y="26923"/>
                </a:lnTo>
                <a:lnTo>
                  <a:pt x="39370" y="28701"/>
                </a:lnTo>
                <a:lnTo>
                  <a:pt x="36830" y="33781"/>
                </a:lnTo>
                <a:lnTo>
                  <a:pt x="30931" y="45719"/>
                </a:lnTo>
                <a:lnTo>
                  <a:pt x="27889" y="52577"/>
                </a:lnTo>
                <a:lnTo>
                  <a:pt x="26924" y="54990"/>
                </a:lnTo>
                <a:lnTo>
                  <a:pt x="27178" y="54990"/>
                </a:lnTo>
                <a:lnTo>
                  <a:pt x="28250" y="52450"/>
                </a:lnTo>
                <a:lnTo>
                  <a:pt x="31304" y="45592"/>
                </a:lnTo>
                <a:lnTo>
                  <a:pt x="35052" y="37972"/>
                </a:lnTo>
                <a:lnTo>
                  <a:pt x="36068" y="36067"/>
                </a:lnTo>
                <a:lnTo>
                  <a:pt x="38608" y="30987"/>
                </a:lnTo>
                <a:lnTo>
                  <a:pt x="39624" y="28828"/>
                </a:lnTo>
                <a:lnTo>
                  <a:pt x="40224" y="26375"/>
                </a:lnTo>
                <a:close/>
              </a:path>
              <a:path w="43179" h="60960">
                <a:moveTo>
                  <a:pt x="42092" y="18738"/>
                </a:moveTo>
                <a:lnTo>
                  <a:pt x="40224" y="26375"/>
                </a:lnTo>
                <a:lnTo>
                  <a:pt x="40386" y="25780"/>
                </a:lnTo>
                <a:lnTo>
                  <a:pt x="40640" y="25272"/>
                </a:lnTo>
                <a:lnTo>
                  <a:pt x="41967" y="20446"/>
                </a:lnTo>
                <a:lnTo>
                  <a:pt x="42092" y="18738"/>
                </a:lnTo>
                <a:close/>
              </a:path>
              <a:path w="43179" h="60960">
                <a:moveTo>
                  <a:pt x="42151" y="14146"/>
                </a:moveTo>
                <a:lnTo>
                  <a:pt x="42253" y="15366"/>
                </a:lnTo>
                <a:lnTo>
                  <a:pt x="42164" y="16890"/>
                </a:lnTo>
                <a:lnTo>
                  <a:pt x="42092" y="18738"/>
                </a:lnTo>
                <a:lnTo>
                  <a:pt x="42482" y="17144"/>
                </a:lnTo>
                <a:lnTo>
                  <a:pt x="42604" y="15874"/>
                </a:lnTo>
                <a:lnTo>
                  <a:pt x="42672" y="14731"/>
                </a:lnTo>
                <a:lnTo>
                  <a:pt x="42151" y="14146"/>
                </a:lnTo>
                <a:close/>
              </a:path>
              <a:path w="43179" h="60960">
                <a:moveTo>
                  <a:pt x="35903" y="7116"/>
                </a:moveTo>
                <a:lnTo>
                  <a:pt x="42151" y="14146"/>
                </a:lnTo>
                <a:lnTo>
                  <a:pt x="41021" y="9397"/>
                </a:lnTo>
                <a:lnTo>
                  <a:pt x="40513" y="8889"/>
                </a:lnTo>
                <a:lnTo>
                  <a:pt x="35903" y="7116"/>
                </a:lnTo>
                <a:close/>
              </a:path>
              <a:path w="43179" h="60960">
                <a:moveTo>
                  <a:pt x="6604" y="9397"/>
                </a:moveTo>
                <a:lnTo>
                  <a:pt x="6350" y="9651"/>
                </a:lnTo>
                <a:lnTo>
                  <a:pt x="6705" y="9651"/>
                </a:lnTo>
                <a:lnTo>
                  <a:pt x="6604" y="9397"/>
                </a:lnTo>
                <a:close/>
              </a:path>
              <a:path w="43179" h="60960">
                <a:moveTo>
                  <a:pt x="17907" y="0"/>
                </a:moveTo>
                <a:lnTo>
                  <a:pt x="11811" y="634"/>
                </a:lnTo>
                <a:lnTo>
                  <a:pt x="19050" y="634"/>
                </a:lnTo>
                <a:lnTo>
                  <a:pt x="35903" y="7116"/>
                </a:lnTo>
                <a:lnTo>
                  <a:pt x="31496" y="2158"/>
                </a:lnTo>
                <a:lnTo>
                  <a:pt x="32131" y="2158"/>
                </a:lnTo>
                <a:lnTo>
                  <a:pt x="22987" y="253"/>
                </a:lnTo>
                <a:lnTo>
                  <a:pt x="17907" y="0"/>
                </a:lnTo>
                <a:close/>
              </a:path>
              <a:path w="43179" h="60960">
                <a:moveTo>
                  <a:pt x="12954" y="761"/>
                </a:moveTo>
                <a:lnTo>
                  <a:pt x="8509" y="761"/>
                </a:lnTo>
                <a:lnTo>
                  <a:pt x="5080" y="2158"/>
                </a:lnTo>
                <a:lnTo>
                  <a:pt x="5588" y="2158"/>
                </a:lnTo>
                <a:lnTo>
                  <a:pt x="12954" y="761"/>
                </a:lnTo>
                <a:close/>
              </a:path>
              <a:path w="43179" h="60960">
                <a:moveTo>
                  <a:pt x="17272" y="634"/>
                </a:moveTo>
                <a:lnTo>
                  <a:pt x="11557" y="634"/>
                </a:lnTo>
                <a:lnTo>
                  <a:pt x="10033" y="761"/>
                </a:lnTo>
                <a:lnTo>
                  <a:pt x="14986" y="761"/>
                </a:lnTo>
                <a:lnTo>
                  <a:pt x="17272" y="634"/>
                </a:lnTo>
                <a:close/>
              </a:path>
            </a:pathLst>
          </a:custGeom>
          <a:solidFill>
            <a:srgbClr val="243038"/>
          </a:solidFill>
        </p:spPr>
        <p:txBody>
          <a:bodyPr wrap="square" lIns="0" tIns="0" rIns="0" bIns="0" rtlCol="0"/>
          <a:lstStyle/>
          <a:p>
            <a:endParaRPr/>
          </a:p>
        </p:txBody>
      </p:sp>
      <p:sp>
        <p:nvSpPr>
          <p:cNvPr id="144" name="object 144"/>
          <p:cNvSpPr/>
          <p:nvPr/>
        </p:nvSpPr>
        <p:spPr>
          <a:xfrm>
            <a:off x="9893807" y="3776471"/>
            <a:ext cx="36195" cy="45720"/>
          </a:xfrm>
          <a:custGeom>
            <a:avLst/>
            <a:gdLst/>
            <a:ahLst/>
            <a:cxnLst/>
            <a:rect l="l" t="t" r="r" b="b"/>
            <a:pathLst>
              <a:path w="36195" h="45720">
                <a:moveTo>
                  <a:pt x="18288" y="0"/>
                </a:moveTo>
                <a:lnTo>
                  <a:pt x="10922" y="1778"/>
                </a:lnTo>
                <a:lnTo>
                  <a:pt x="11176" y="1778"/>
                </a:lnTo>
                <a:lnTo>
                  <a:pt x="5207" y="6731"/>
                </a:lnTo>
                <a:lnTo>
                  <a:pt x="1397" y="13970"/>
                </a:lnTo>
                <a:lnTo>
                  <a:pt x="0" y="22352"/>
                </a:lnTo>
                <a:lnTo>
                  <a:pt x="1397" y="31242"/>
                </a:lnTo>
                <a:lnTo>
                  <a:pt x="5334" y="38735"/>
                </a:lnTo>
                <a:lnTo>
                  <a:pt x="11176" y="43561"/>
                </a:lnTo>
                <a:lnTo>
                  <a:pt x="11303" y="43561"/>
                </a:lnTo>
                <a:lnTo>
                  <a:pt x="17907" y="45339"/>
                </a:lnTo>
                <a:lnTo>
                  <a:pt x="24892" y="43561"/>
                </a:lnTo>
                <a:lnTo>
                  <a:pt x="30734" y="38735"/>
                </a:lnTo>
                <a:lnTo>
                  <a:pt x="34798" y="31368"/>
                </a:lnTo>
                <a:lnTo>
                  <a:pt x="36195" y="22860"/>
                </a:lnTo>
                <a:lnTo>
                  <a:pt x="34798" y="14097"/>
                </a:lnTo>
                <a:lnTo>
                  <a:pt x="30861" y="6731"/>
                </a:lnTo>
                <a:lnTo>
                  <a:pt x="25019" y="1778"/>
                </a:lnTo>
                <a:lnTo>
                  <a:pt x="18288" y="0"/>
                </a:lnTo>
                <a:close/>
              </a:path>
            </a:pathLst>
          </a:custGeom>
          <a:solidFill>
            <a:srgbClr val="6EAC46"/>
          </a:solidFill>
        </p:spPr>
        <p:txBody>
          <a:bodyPr wrap="square" lIns="0" tIns="0" rIns="0" bIns="0" rtlCol="0"/>
          <a:lstStyle/>
          <a:p>
            <a:endParaRPr/>
          </a:p>
        </p:txBody>
      </p:sp>
      <p:sp>
        <p:nvSpPr>
          <p:cNvPr id="145" name="object 145"/>
          <p:cNvSpPr/>
          <p:nvPr/>
        </p:nvSpPr>
        <p:spPr>
          <a:xfrm>
            <a:off x="9890759" y="3779520"/>
            <a:ext cx="33527" cy="39624"/>
          </a:xfrm>
          <a:prstGeom prst="rect">
            <a:avLst/>
          </a:prstGeom>
          <a:blipFill>
            <a:blip r:embed="rId19" cstate="print"/>
            <a:stretch>
              <a:fillRect/>
            </a:stretch>
          </a:blipFill>
        </p:spPr>
        <p:txBody>
          <a:bodyPr wrap="square" lIns="0" tIns="0" rIns="0" bIns="0" rtlCol="0"/>
          <a:lstStyle/>
          <a:p>
            <a:endParaRPr/>
          </a:p>
        </p:txBody>
      </p:sp>
      <p:sp>
        <p:nvSpPr>
          <p:cNvPr id="146" name="object 146"/>
          <p:cNvSpPr/>
          <p:nvPr/>
        </p:nvSpPr>
        <p:spPr>
          <a:xfrm>
            <a:off x="9863328" y="3779520"/>
            <a:ext cx="64007" cy="67056"/>
          </a:xfrm>
          <a:prstGeom prst="rect">
            <a:avLst/>
          </a:prstGeom>
          <a:blipFill>
            <a:blip r:embed="rId20" cstate="print"/>
            <a:stretch>
              <a:fillRect/>
            </a:stretch>
          </a:blipFill>
        </p:spPr>
        <p:txBody>
          <a:bodyPr wrap="square" lIns="0" tIns="0" rIns="0" bIns="0" rtlCol="0"/>
          <a:lstStyle/>
          <a:p>
            <a:endParaRPr/>
          </a:p>
        </p:txBody>
      </p:sp>
      <p:sp>
        <p:nvSpPr>
          <p:cNvPr id="147" name="object 147"/>
          <p:cNvSpPr/>
          <p:nvPr/>
        </p:nvSpPr>
        <p:spPr>
          <a:xfrm>
            <a:off x="9866376" y="3828288"/>
            <a:ext cx="33655" cy="1905"/>
          </a:xfrm>
          <a:custGeom>
            <a:avLst/>
            <a:gdLst/>
            <a:ahLst/>
            <a:cxnLst/>
            <a:rect l="l" t="t" r="r" b="b"/>
            <a:pathLst>
              <a:path w="33654" h="1904">
                <a:moveTo>
                  <a:pt x="0" y="888"/>
                </a:moveTo>
                <a:lnTo>
                  <a:pt x="33147" y="888"/>
                </a:lnTo>
              </a:path>
            </a:pathLst>
          </a:custGeom>
          <a:ln w="3175">
            <a:solidFill>
              <a:srgbClr val="243038"/>
            </a:solidFill>
          </a:ln>
        </p:spPr>
        <p:txBody>
          <a:bodyPr wrap="square" lIns="0" tIns="0" rIns="0" bIns="0" rtlCol="0"/>
          <a:lstStyle/>
          <a:p>
            <a:endParaRPr/>
          </a:p>
        </p:txBody>
      </p:sp>
      <p:sp>
        <p:nvSpPr>
          <p:cNvPr id="148" name="object 148"/>
          <p:cNvSpPr/>
          <p:nvPr/>
        </p:nvSpPr>
        <p:spPr>
          <a:xfrm>
            <a:off x="9863328" y="3837470"/>
            <a:ext cx="33655" cy="8890"/>
          </a:xfrm>
          <a:custGeom>
            <a:avLst/>
            <a:gdLst/>
            <a:ahLst/>
            <a:cxnLst/>
            <a:rect l="l" t="t" r="r" b="b"/>
            <a:pathLst>
              <a:path w="33654" h="8889">
                <a:moveTo>
                  <a:pt x="0" y="4298"/>
                </a:moveTo>
                <a:lnTo>
                  <a:pt x="33248" y="4298"/>
                </a:lnTo>
              </a:path>
            </a:pathLst>
          </a:custGeom>
          <a:ln w="9867">
            <a:solidFill>
              <a:srgbClr val="6EAC46"/>
            </a:solidFill>
          </a:ln>
        </p:spPr>
        <p:txBody>
          <a:bodyPr wrap="square" lIns="0" tIns="0" rIns="0" bIns="0" rtlCol="0"/>
          <a:lstStyle/>
          <a:p>
            <a:endParaRPr/>
          </a:p>
        </p:txBody>
      </p:sp>
      <p:sp>
        <p:nvSpPr>
          <p:cNvPr id="149" name="object 149"/>
          <p:cNvSpPr/>
          <p:nvPr/>
        </p:nvSpPr>
        <p:spPr>
          <a:xfrm>
            <a:off x="9863328" y="3837559"/>
            <a:ext cx="34925" cy="8890"/>
          </a:xfrm>
          <a:custGeom>
            <a:avLst/>
            <a:gdLst/>
            <a:ahLst/>
            <a:cxnLst/>
            <a:rect l="l" t="t" r="r" b="b"/>
            <a:pathLst>
              <a:path w="34925" h="8889">
                <a:moveTo>
                  <a:pt x="762" y="380"/>
                </a:moveTo>
                <a:lnTo>
                  <a:pt x="634" y="3047"/>
                </a:lnTo>
                <a:lnTo>
                  <a:pt x="634" y="5841"/>
                </a:lnTo>
                <a:lnTo>
                  <a:pt x="762" y="8635"/>
                </a:lnTo>
                <a:lnTo>
                  <a:pt x="1016" y="5841"/>
                </a:lnTo>
                <a:lnTo>
                  <a:pt x="1016" y="3047"/>
                </a:lnTo>
                <a:lnTo>
                  <a:pt x="762" y="380"/>
                </a:lnTo>
                <a:close/>
              </a:path>
              <a:path w="34925" h="8889">
                <a:moveTo>
                  <a:pt x="3937" y="380"/>
                </a:moveTo>
                <a:lnTo>
                  <a:pt x="3809" y="3047"/>
                </a:lnTo>
                <a:lnTo>
                  <a:pt x="3809" y="5841"/>
                </a:lnTo>
                <a:lnTo>
                  <a:pt x="3937" y="8635"/>
                </a:lnTo>
                <a:lnTo>
                  <a:pt x="4191" y="5841"/>
                </a:lnTo>
                <a:lnTo>
                  <a:pt x="4191" y="3047"/>
                </a:lnTo>
                <a:lnTo>
                  <a:pt x="3937" y="380"/>
                </a:lnTo>
                <a:close/>
              </a:path>
              <a:path w="34925" h="8889">
                <a:moveTo>
                  <a:pt x="7112" y="380"/>
                </a:moveTo>
                <a:lnTo>
                  <a:pt x="6984" y="3047"/>
                </a:lnTo>
                <a:lnTo>
                  <a:pt x="6984" y="5841"/>
                </a:lnTo>
                <a:lnTo>
                  <a:pt x="7112" y="8635"/>
                </a:lnTo>
                <a:lnTo>
                  <a:pt x="7366" y="5841"/>
                </a:lnTo>
                <a:lnTo>
                  <a:pt x="7366" y="3047"/>
                </a:lnTo>
                <a:lnTo>
                  <a:pt x="7112" y="380"/>
                </a:lnTo>
                <a:close/>
              </a:path>
              <a:path w="34925" h="8889">
                <a:moveTo>
                  <a:pt x="10287" y="380"/>
                </a:moveTo>
                <a:lnTo>
                  <a:pt x="10160" y="3047"/>
                </a:lnTo>
                <a:lnTo>
                  <a:pt x="10160" y="5841"/>
                </a:lnTo>
                <a:lnTo>
                  <a:pt x="10287" y="8635"/>
                </a:lnTo>
                <a:lnTo>
                  <a:pt x="10541" y="5841"/>
                </a:lnTo>
                <a:lnTo>
                  <a:pt x="10541" y="3047"/>
                </a:lnTo>
                <a:lnTo>
                  <a:pt x="10287" y="380"/>
                </a:lnTo>
                <a:close/>
              </a:path>
              <a:path w="34925" h="8889">
                <a:moveTo>
                  <a:pt x="13588" y="380"/>
                </a:moveTo>
                <a:lnTo>
                  <a:pt x="13335" y="3047"/>
                </a:lnTo>
                <a:lnTo>
                  <a:pt x="13335" y="5841"/>
                </a:lnTo>
                <a:lnTo>
                  <a:pt x="13588" y="8635"/>
                </a:lnTo>
                <a:lnTo>
                  <a:pt x="13842" y="5841"/>
                </a:lnTo>
                <a:lnTo>
                  <a:pt x="13842" y="3047"/>
                </a:lnTo>
                <a:lnTo>
                  <a:pt x="13588" y="380"/>
                </a:lnTo>
                <a:close/>
              </a:path>
              <a:path w="34925" h="8889">
                <a:moveTo>
                  <a:pt x="16764" y="380"/>
                </a:moveTo>
                <a:lnTo>
                  <a:pt x="16510" y="3047"/>
                </a:lnTo>
                <a:lnTo>
                  <a:pt x="16510" y="5841"/>
                </a:lnTo>
                <a:lnTo>
                  <a:pt x="16764" y="8635"/>
                </a:lnTo>
                <a:lnTo>
                  <a:pt x="16891" y="5841"/>
                </a:lnTo>
                <a:lnTo>
                  <a:pt x="16891" y="3047"/>
                </a:lnTo>
                <a:lnTo>
                  <a:pt x="16764" y="380"/>
                </a:lnTo>
                <a:close/>
              </a:path>
              <a:path w="34925" h="8889">
                <a:moveTo>
                  <a:pt x="19939" y="380"/>
                </a:moveTo>
                <a:lnTo>
                  <a:pt x="19685" y="3047"/>
                </a:lnTo>
                <a:lnTo>
                  <a:pt x="19685" y="5841"/>
                </a:lnTo>
                <a:lnTo>
                  <a:pt x="19939" y="8635"/>
                </a:lnTo>
                <a:lnTo>
                  <a:pt x="20066" y="5841"/>
                </a:lnTo>
                <a:lnTo>
                  <a:pt x="20066" y="3047"/>
                </a:lnTo>
                <a:lnTo>
                  <a:pt x="19939" y="380"/>
                </a:lnTo>
                <a:close/>
              </a:path>
              <a:path w="34925" h="8889">
                <a:moveTo>
                  <a:pt x="23113" y="380"/>
                </a:moveTo>
                <a:lnTo>
                  <a:pt x="22860" y="3047"/>
                </a:lnTo>
                <a:lnTo>
                  <a:pt x="22860" y="5841"/>
                </a:lnTo>
                <a:lnTo>
                  <a:pt x="23113" y="8635"/>
                </a:lnTo>
                <a:lnTo>
                  <a:pt x="23241" y="5841"/>
                </a:lnTo>
                <a:lnTo>
                  <a:pt x="23241" y="3047"/>
                </a:lnTo>
                <a:lnTo>
                  <a:pt x="23113" y="380"/>
                </a:lnTo>
                <a:close/>
              </a:path>
              <a:path w="34925" h="8889">
                <a:moveTo>
                  <a:pt x="26288" y="380"/>
                </a:moveTo>
                <a:lnTo>
                  <a:pt x="26034" y="3047"/>
                </a:lnTo>
                <a:lnTo>
                  <a:pt x="26034" y="5841"/>
                </a:lnTo>
                <a:lnTo>
                  <a:pt x="26288" y="8635"/>
                </a:lnTo>
                <a:lnTo>
                  <a:pt x="26543" y="5841"/>
                </a:lnTo>
                <a:lnTo>
                  <a:pt x="26543" y="3047"/>
                </a:lnTo>
                <a:lnTo>
                  <a:pt x="26288" y="380"/>
                </a:lnTo>
                <a:close/>
              </a:path>
              <a:path w="34925" h="8889">
                <a:moveTo>
                  <a:pt x="29463" y="380"/>
                </a:moveTo>
                <a:lnTo>
                  <a:pt x="29337" y="3047"/>
                </a:lnTo>
                <a:lnTo>
                  <a:pt x="29337" y="5841"/>
                </a:lnTo>
                <a:lnTo>
                  <a:pt x="29463" y="8635"/>
                </a:lnTo>
                <a:lnTo>
                  <a:pt x="29718" y="5841"/>
                </a:lnTo>
                <a:lnTo>
                  <a:pt x="29718" y="3047"/>
                </a:lnTo>
                <a:lnTo>
                  <a:pt x="29463" y="380"/>
                </a:lnTo>
                <a:close/>
              </a:path>
              <a:path w="34925" h="8889">
                <a:moveTo>
                  <a:pt x="32766" y="380"/>
                </a:moveTo>
                <a:lnTo>
                  <a:pt x="32512" y="3047"/>
                </a:lnTo>
                <a:lnTo>
                  <a:pt x="32512" y="5841"/>
                </a:lnTo>
                <a:lnTo>
                  <a:pt x="32766" y="8635"/>
                </a:lnTo>
                <a:lnTo>
                  <a:pt x="32893" y="5841"/>
                </a:lnTo>
                <a:lnTo>
                  <a:pt x="32893" y="3047"/>
                </a:lnTo>
                <a:lnTo>
                  <a:pt x="32766" y="380"/>
                </a:lnTo>
                <a:close/>
              </a:path>
              <a:path w="34925" h="8889">
                <a:moveTo>
                  <a:pt x="7746" y="0"/>
                </a:moveTo>
                <a:lnTo>
                  <a:pt x="0" y="126"/>
                </a:lnTo>
                <a:lnTo>
                  <a:pt x="0" y="380"/>
                </a:lnTo>
                <a:lnTo>
                  <a:pt x="34925" y="380"/>
                </a:lnTo>
                <a:lnTo>
                  <a:pt x="34925" y="126"/>
                </a:lnTo>
                <a:lnTo>
                  <a:pt x="7746" y="0"/>
                </a:lnTo>
                <a:close/>
              </a:path>
            </a:pathLst>
          </a:custGeom>
          <a:solidFill>
            <a:srgbClr val="243038"/>
          </a:solidFill>
        </p:spPr>
        <p:txBody>
          <a:bodyPr wrap="square" lIns="0" tIns="0" rIns="0" bIns="0" rtlCol="0"/>
          <a:lstStyle/>
          <a:p>
            <a:endParaRPr/>
          </a:p>
        </p:txBody>
      </p:sp>
      <p:sp>
        <p:nvSpPr>
          <p:cNvPr id="150" name="object 150"/>
          <p:cNvSpPr/>
          <p:nvPr/>
        </p:nvSpPr>
        <p:spPr>
          <a:xfrm>
            <a:off x="9899395" y="3794696"/>
            <a:ext cx="635" cy="9525"/>
          </a:xfrm>
          <a:custGeom>
            <a:avLst/>
            <a:gdLst/>
            <a:ahLst/>
            <a:cxnLst/>
            <a:rect l="l" t="t" r="r" b="b"/>
            <a:pathLst>
              <a:path w="634" h="9525">
                <a:moveTo>
                  <a:pt x="0" y="4476"/>
                </a:moveTo>
                <a:lnTo>
                  <a:pt x="190" y="4476"/>
                </a:lnTo>
              </a:path>
            </a:pathLst>
          </a:custGeom>
          <a:ln w="10223">
            <a:solidFill>
              <a:srgbClr val="243038"/>
            </a:solidFill>
          </a:ln>
        </p:spPr>
        <p:txBody>
          <a:bodyPr wrap="square" lIns="0" tIns="0" rIns="0" bIns="0" rtlCol="0"/>
          <a:lstStyle/>
          <a:p>
            <a:endParaRPr/>
          </a:p>
        </p:txBody>
      </p:sp>
      <p:sp>
        <p:nvSpPr>
          <p:cNvPr id="151" name="object 151"/>
          <p:cNvSpPr/>
          <p:nvPr/>
        </p:nvSpPr>
        <p:spPr>
          <a:xfrm>
            <a:off x="9845040" y="3846576"/>
            <a:ext cx="146050" cy="24765"/>
          </a:xfrm>
          <a:custGeom>
            <a:avLst/>
            <a:gdLst/>
            <a:ahLst/>
            <a:cxnLst/>
            <a:rect l="l" t="t" r="r" b="b"/>
            <a:pathLst>
              <a:path w="146050" h="24764">
                <a:moveTo>
                  <a:pt x="0" y="0"/>
                </a:moveTo>
                <a:lnTo>
                  <a:pt x="48006" y="24257"/>
                </a:lnTo>
                <a:lnTo>
                  <a:pt x="104013" y="24257"/>
                </a:lnTo>
                <a:lnTo>
                  <a:pt x="108839" y="23622"/>
                </a:lnTo>
                <a:lnTo>
                  <a:pt x="120142" y="20574"/>
                </a:lnTo>
                <a:lnTo>
                  <a:pt x="133858" y="13589"/>
                </a:lnTo>
                <a:lnTo>
                  <a:pt x="146050" y="1143"/>
                </a:lnTo>
                <a:lnTo>
                  <a:pt x="0" y="0"/>
                </a:lnTo>
                <a:close/>
              </a:path>
            </a:pathLst>
          </a:custGeom>
          <a:solidFill>
            <a:srgbClr val="455A62"/>
          </a:solidFill>
        </p:spPr>
        <p:txBody>
          <a:bodyPr wrap="square" lIns="0" tIns="0" rIns="0" bIns="0" rtlCol="0"/>
          <a:lstStyle/>
          <a:p>
            <a:endParaRPr/>
          </a:p>
        </p:txBody>
      </p:sp>
      <p:sp>
        <p:nvSpPr>
          <p:cNvPr id="152" name="object 152"/>
          <p:cNvSpPr/>
          <p:nvPr/>
        </p:nvSpPr>
        <p:spPr>
          <a:xfrm>
            <a:off x="9937750" y="3756152"/>
            <a:ext cx="3810" cy="9525"/>
          </a:xfrm>
          <a:custGeom>
            <a:avLst/>
            <a:gdLst/>
            <a:ahLst/>
            <a:cxnLst/>
            <a:rect l="l" t="t" r="r" b="b"/>
            <a:pathLst>
              <a:path w="3809" h="9525">
                <a:moveTo>
                  <a:pt x="3555" y="0"/>
                </a:moveTo>
                <a:lnTo>
                  <a:pt x="2539" y="1143"/>
                </a:lnTo>
                <a:lnTo>
                  <a:pt x="1777" y="2540"/>
                </a:lnTo>
                <a:lnTo>
                  <a:pt x="1269" y="4191"/>
                </a:lnTo>
                <a:lnTo>
                  <a:pt x="634" y="5715"/>
                </a:lnTo>
                <a:lnTo>
                  <a:pt x="126" y="7365"/>
                </a:lnTo>
                <a:lnTo>
                  <a:pt x="0" y="9144"/>
                </a:lnTo>
                <a:lnTo>
                  <a:pt x="126" y="9144"/>
                </a:lnTo>
                <a:lnTo>
                  <a:pt x="761" y="6985"/>
                </a:lnTo>
                <a:lnTo>
                  <a:pt x="2666" y="1905"/>
                </a:lnTo>
                <a:lnTo>
                  <a:pt x="3555" y="0"/>
                </a:lnTo>
                <a:close/>
              </a:path>
            </a:pathLst>
          </a:custGeom>
          <a:solidFill>
            <a:srgbClr val="243038"/>
          </a:solidFill>
        </p:spPr>
        <p:txBody>
          <a:bodyPr wrap="square" lIns="0" tIns="0" rIns="0" bIns="0" rtlCol="0"/>
          <a:lstStyle/>
          <a:p>
            <a:endParaRPr/>
          </a:p>
        </p:txBody>
      </p:sp>
      <p:sp>
        <p:nvSpPr>
          <p:cNvPr id="153" name="object 153"/>
          <p:cNvSpPr/>
          <p:nvPr/>
        </p:nvSpPr>
        <p:spPr>
          <a:xfrm>
            <a:off x="9930383" y="3708780"/>
            <a:ext cx="11430" cy="43815"/>
          </a:xfrm>
          <a:custGeom>
            <a:avLst/>
            <a:gdLst/>
            <a:ahLst/>
            <a:cxnLst/>
            <a:rect l="l" t="t" r="r" b="b"/>
            <a:pathLst>
              <a:path w="11429" h="43814">
                <a:moveTo>
                  <a:pt x="10839" y="41579"/>
                </a:moveTo>
                <a:lnTo>
                  <a:pt x="11302" y="43561"/>
                </a:lnTo>
                <a:lnTo>
                  <a:pt x="11048" y="42418"/>
                </a:lnTo>
                <a:lnTo>
                  <a:pt x="10839" y="41579"/>
                </a:lnTo>
                <a:close/>
              </a:path>
              <a:path w="11429" h="43814">
                <a:moveTo>
                  <a:pt x="0" y="0"/>
                </a:moveTo>
                <a:lnTo>
                  <a:pt x="253" y="508"/>
                </a:lnTo>
                <a:lnTo>
                  <a:pt x="761" y="1651"/>
                </a:lnTo>
                <a:lnTo>
                  <a:pt x="1142" y="2794"/>
                </a:lnTo>
                <a:lnTo>
                  <a:pt x="10839" y="41579"/>
                </a:lnTo>
                <a:lnTo>
                  <a:pt x="2031" y="3937"/>
                </a:lnTo>
                <a:lnTo>
                  <a:pt x="0" y="0"/>
                </a:lnTo>
                <a:close/>
              </a:path>
            </a:pathLst>
          </a:custGeom>
          <a:solidFill>
            <a:srgbClr val="243038"/>
          </a:solidFill>
        </p:spPr>
        <p:txBody>
          <a:bodyPr wrap="square" lIns="0" tIns="0" rIns="0" bIns="0" rtlCol="0"/>
          <a:lstStyle/>
          <a:p>
            <a:endParaRPr/>
          </a:p>
        </p:txBody>
      </p:sp>
      <p:sp>
        <p:nvSpPr>
          <p:cNvPr id="154" name="object 154"/>
          <p:cNvSpPr/>
          <p:nvPr/>
        </p:nvSpPr>
        <p:spPr>
          <a:xfrm>
            <a:off x="9944322" y="3756533"/>
            <a:ext cx="1270" cy="17145"/>
          </a:xfrm>
          <a:custGeom>
            <a:avLst/>
            <a:gdLst/>
            <a:ahLst/>
            <a:cxnLst/>
            <a:rect l="l" t="t" r="r" b="b"/>
            <a:pathLst>
              <a:path w="1270" h="17145">
                <a:moveTo>
                  <a:pt x="0" y="8382"/>
                </a:moveTo>
                <a:lnTo>
                  <a:pt x="1174" y="8382"/>
                </a:lnTo>
              </a:path>
            </a:pathLst>
          </a:custGeom>
          <a:ln w="18033">
            <a:solidFill>
              <a:srgbClr val="243038"/>
            </a:solidFill>
          </a:ln>
        </p:spPr>
        <p:txBody>
          <a:bodyPr wrap="square" lIns="0" tIns="0" rIns="0" bIns="0" rtlCol="0"/>
          <a:lstStyle/>
          <a:p>
            <a:endParaRPr/>
          </a:p>
        </p:txBody>
      </p:sp>
      <p:sp>
        <p:nvSpPr>
          <p:cNvPr id="155" name="object 155"/>
          <p:cNvSpPr/>
          <p:nvPr/>
        </p:nvSpPr>
        <p:spPr>
          <a:xfrm>
            <a:off x="9944100" y="3728465"/>
            <a:ext cx="6350" cy="26670"/>
          </a:xfrm>
          <a:custGeom>
            <a:avLst/>
            <a:gdLst/>
            <a:ahLst/>
            <a:cxnLst/>
            <a:rect l="l" t="t" r="r" b="b"/>
            <a:pathLst>
              <a:path w="6350" h="26670">
                <a:moveTo>
                  <a:pt x="644" y="23907"/>
                </a:moveTo>
                <a:lnTo>
                  <a:pt x="0" y="26669"/>
                </a:lnTo>
                <a:lnTo>
                  <a:pt x="381" y="25399"/>
                </a:lnTo>
                <a:lnTo>
                  <a:pt x="644" y="23907"/>
                </a:lnTo>
                <a:close/>
              </a:path>
              <a:path w="6350" h="26670">
                <a:moveTo>
                  <a:pt x="5645" y="2476"/>
                </a:moveTo>
                <a:lnTo>
                  <a:pt x="644" y="23907"/>
                </a:lnTo>
                <a:lnTo>
                  <a:pt x="5645" y="2476"/>
                </a:lnTo>
                <a:close/>
              </a:path>
              <a:path w="6350" h="26670">
                <a:moveTo>
                  <a:pt x="6223" y="0"/>
                </a:moveTo>
                <a:lnTo>
                  <a:pt x="5645" y="2476"/>
                </a:lnTo>
                <a:lnTo>
                  <a:pt x="5969" y="1396"/>
                </a:lnTo>
                <a:lnTo>
                  <a:pt x="6223" y="0"/>
                </a:lnTo>
                <a:close/>
              </a:path>
            </a:pathLst>
          </a:custGeom>
          <a:solidFill>
            <a:srgbClr val="243038"/>
          </a:solidFill>
        </p:spPr>
        <p:txBody>
          <a:bodyPr wrap="square" lIns="0" tIns="0" rIns="0" bIns="0" rtlCol="0"/>
          <a:lstStyle/>
          <a:p>
            <a:endParaRPr/>
          </a:p>
        </p:txBody>
      </p:sp>
      <p:sp>
        <p:nvSpPr>
          <p:cNvPr id="156" name="object 156"/>
          <p:cNvSpPr/>
          <p:nvPr/>
        </p:nvSpPr>
        <p:spPr>
          <a:xfrm>
            <a:off x="10066655" y="3569208"/>
            <a:ext cx="147320" cy="283210"/>
          </a:xfrm>
          <a:custGeom>
            <a:avLst/>
            <a:gdLst/>
            <a:ahLst/>
            <a:cxnLst/>
            <a:rect l="l" t="t" r="r" b="b"/>
            <a:pathLst>
              <a:path w="147320" h="283210">
                <a:moveTo>
                  <a:pt x="79312" y="3936"/>
                </a:moveTo>
                <a:lnTo>
                  <a:pt x="78231" y="3936"/>
                </a:lnTo>
                <a:lnTo>
                  <a:pt x="145795" y="283082"/>
                </a:lnTo>
                <a:lnTo>
                  <a:pt x="146811" y="282701"/>
                </a:lnTo>
                <a:lnTo>
                  <a:pt x="79312" y="3936"/>
                </a:lnTo>
                <a:close/>
              </a:path>
              <a:path w="147320" h="283210">
                <a:moveTo>
                  <a:pt x="78358" y="0"/>
                </a:moveTo>
                <a:lnTo>
                  <a:pt x="0" y="281431"/>
                </a:lnTo>
                <a:lnTo>
                  <a:pt x="888" y="281812"/>
                </a:lnTo>
                <a:lnTo>
                  <a:pt x="78231" y="3936"/>
                </a:lnTo>
                <a:lnTo>
                  <a:pt x="79312" y="3936"/>
                </a:lnTo>
                <a:lnTo>
                  <a:pt x="78358" y="0"/>
                </a:lnTo>
                <a:close/>
              </a:path>
            </a:pathLst>
          </a:custGeom>
          <a:solidFill>
            <a:srgbClr val="243038"/>
          </a:solidFill>
        </p:spPr>
        <p:txBody>
          <a:bodyPr wrap="square" lIns="0" tIns="0" rIns="0" bIns="0" rtlCol="0"/>
          <a:lstStyle/>
          <a:p>
            <a:endParaRPr/>
          </a:p>
        </p:txBody>
      </p:sp>
      <p:sp>
        <p:nvSpPr>
          <p:cNvPr id="157" name="object 157"/>
          <p:cNvSpPr/>
          <p:nvPr/>
        </p:nvSpPr>
        <p:spPr>
          <a:xfrm>
            <a:off x="10079735" y="3715511"/>
            <a:ext cx="121920" cy="152400"/>
          </a:xfrm>
          <a:prstGeom prst="rect">
            <a:avLst/>
          </a:prstGeom>
          <a:blipFill>
            <a:blip r:embed="rId21" cstate="print"/>
            <a:stretch>
              <a:fillRect/>
            </a:stretch>
          </a:blipFill>
        </p:spPr>
        <p:txBody>
          <a:bodyPr wrap="square" lIns="0" tIns="0" rIns="0" bIns="0" rtlCol="0"/>
          <a:lstStyle/>
          <a:p>
            <a:endParaRPr/>
          </a:p>
        </p:txBody>
      </p:sp>
      <p:sp>
        <p:nvSpPr>
          <p:cNvPr id="158" name="object 158"/>
          <p:cNvSpPr/>
          <p:nvPr/>
        </p:nvSpPr>
        <p:spPr>
          <a:xfrm>
            <a:off x="10104119" y="3795648"/>
            <a:ext cx="29209" cy="36195"/>
          </a:xfrm>
          <a:custGeom>
            <a:avLst/>
            <a:gdLst/>
            <a:ahLst/>
            <a:cxnLst/>
            <a:rect l="l" t="t" r="r" b="b"/>
            <a:pathLst>
              <a:path w="29209" h="36195">
                <a:moveTo>
                  <a:pt x="2920" y="0"/>
                </a:moveTo>
                <a:lnTo>
                  <a:pt x="0" y="634"/>
                </a:lnTo>
                <a:lnTo>
                  <a:pt x="21335" y="36067"/>
                </a:lnTo>
                <a:lnTo>
                  <a:pt x="28066" y="32130"/>
                </a:lnTo>
                <a:lnTo>
                  <a:pt x="28701" y="15239"/>
                </a:lnTo>
                <a:lnTo>
                  <a:pt x="14604" y="2285"/>
                </a:lnTo>
                <a:lnTo>
                  <a:pt x="2920" y="0"/>
                </a:lnTo>
                <a:close/>
              </a:path>
            </a:pathLst>
          </a:custGeom>
          <a:solidFill>
            <a:srgbClr val="455A62"/>
          </a:solidFill>
        </p:spPr>
        <p:txBody>
          <a:bodyPr wrap="square" lIns="0" tIns="0" rIns="0" bIns="0" rtlCol="0"/>
          <a:lstStyle/>
          <a:p>
            <a:endParaRPr/>
          </a:p>
        </p:txBody>
      </p:sp>
      <p:sp>
        <p:nvSpPr>
          <p:cNvPr id="159" name="object 159"/>
          <p:cNvSpPr/>
          <p:nvPr/>
        </p:nvSpPr>
        <p:spPr>
          <a:xfrm>
            <a:off x="10117581" y="3761232"/>
            <a:ext cx="22860" cy="106680"/>
          </a:xfrm>
          <a:custGeom>
            <a:avLst/>
            <a:gdLst/>
            <a:ahLst/>
            <a:cxnLst/>
            <a:rect l="l" t="t" r="r" b="b"/>
            <a:pathLst>
              <a:path w="22859" h="106679">
                <a:moveTo>
                  <a:pt x="1269" y="0"/>
                </a:moveTo>
                <a:lnTo>
                  <a:pt x="0" y="6223"/>
                </a:lnTo>
                <a:lnTo>
                  <a:pt x="12445" y="44704"/>
                </a:lnTo>
                <a:lnTo>
                  <a:pt x="15620" y="45212"/>
                </a:lnTo>
                <a:lnTo>
                  <a:pt x="15874" y="51943"/>
                </a:lnTo>
                <a:lnTo>
                  <a:pt x="13257" y="98679"/>
                </a:lnTo>
                <a:lnTo>
                  <a:pt x="12826" y="103632"/>
                </a:lnTo>
                <a:lnTo>
                  <a:pt x="16382" y="106172"/>
                </a:lnTo>
                <a:lnTo>
                  <a:pt x="16128" y="98679"/>
                </a:lnTo>
                <a:lnTo>
                  <a:pt x="16128" y="97790"/>
                </a:lnTo>
                <a:lnTo>
                  <a:pt x="16382" y="87249"/>
                </a:lnTo>
                <a:lnTo>
                  <a:pt x="17271" y="60960"/>
                </a:lnTo>
                <a:lnTo>
                  <a:pt x="17144" y="52451"/>
                </a:lnTo>
                <a:lnTo>
                  <a:pt x="16763" y="45339"/>
                </a:lnTo>
                <a:lnTo>
                  <a:pt x="16975" y="45339"/>
                </a:lnTo>
                <a:lnTo>
                  <a:pt x="16890" y="45085"/>
                </a:lnTo>
                <a:lnTo>
                  <a:pt x="20065" y="41910"/>
                </a:lnTo>
                <a:lnTo>
                  <a:pt x="21589" y="36449"/>
                </a:lnTo>
                <a:lnTo>
                  <a:pt x="21970" y="31115"/>
                </a:lnTo>
                <a:lnTo>
                  <a:pt x="22351" y="27305"/>
                </a:lnTo>
                <a:lnTo>
                  <a:pt x="1269" y="0"/>
                </a:lnTo>
                <a:close/>
              </a:path>
              <a:path w="22859" h="106679">
                <a:moveTo>
                  <a:pt x="16975" y="45339"/>
                </a:moveTo>
                <a:lnTo>
                  <a:pt x="16763" y="45339"/>
                </a:lnTo>
                <a:lnTo>
                  <a:pt x="17017" y="45466"/>
                </a:lnTo>
                <a:close/>
              </a:path>
            </a:pathLst>
          </a:custGeom>
          <a:solidFill>
            <a:srgbClr val="455A62"/>
          </a:solidFill>
        </p:spPr>
        <p:txBody>
          <a:bodyPr wrap="square" lIns="0" tIns="0" rIns="0" bIns="0" rtlCol="0"/>
          <a:lstStyle/>
          <a:p>
            <a:endParaRPr/>
          </a:p>
        </p:txBody>
      </p:sp>
      <p:sp>
        <p:nvSpPr>
          <p:cNvPr id="160" name="object 160"/>
          <p:cNvSpPr/>
          <p:nvPr/>
        </p:nvSpPr>
        <p:spPr>
          <a:xfrm>
            <a:off x="10135996" y="3796029"/>
            <a:ext cx="29209" cy="29845"/>
          </a:xfrm>
          <a:custGeom>
            <a:avLst/>
            <a:gdLst/>
            <a:ahLst/>
            <a:cxnLst/>
            <a:rect l="l" t="t" r="r" b="b"/>
            <a:pathLst>
              <a:path w="29209" h="29845">
                <a:moveTo>
                  <a:pt x="13207" y="0"/>
                </a:moveTo>
                <a:lnTo>
                  <a:pt x="0" y="15875"/>
                </a:lnTo>
                <a:lnTo>
                  <a:pt x="888" y="24257"/>
                </a:lnTo>
                <a:lnTo>
                  <a:pt x="11810" y="29464"/>
                </a:lnTo>
                <a:lnTo>
                  <a:pt x="24002" y="17272"/>
                </a:lnTo>
                <a:lnTo>
                  <a:pt x="28701" y="5080"/>
                </a:lnTo>
                <a:lnTo>
                  <a:pt x="28955" y="1651"/>
                </a:lnTo>
                <a:lnTo>
                  <a:pt x="29082" y="1143"/>
                </a:lnTo>
                <a:lnTo>
                  <a:pt x="13207" y="0"/>
                </a:lnTo>
                <a:close/>
              </a:path>
            </a:pathLst>
          </a:custGeom>
          <a:solidFill>
            <a:srgbClr val="455A62"/>
          </a:solidFill>
        </p:spPr>
        <p:txBody>
          <a:bodyPr wrap="square" lIns="0" tIns="0" rIns="0" bIns="0" rtlCol="0"/>
          <a:lstStyle/>
          <a:p>
            <a:endParaRPr/>
          </a:p>
        </p:txBody>
      </p:sp>
      <p:sp>
        <p:nvSpPr>
          <p:cNvPr id="161" name="object 161"/>
          <p:cNvSpPr/>
          <p:nvPr/>
        </p:nvSpPr>
        <p:spPr>
          <a:xfrm>
            <a:off x="10076688" y="3834384"/>
            <a:ext cx="106680" cy="30480"/>
          </a:xfrm>
          <a:custGeom>
            <a:avLst/>
            <a:gdLst/>
            <a:ahLst/>
            <a:cxnLst/>
            <a:rect l="l" t="t" r="r" b="b"/>
            <a:pathLst>
              <a:path w="106679" h="30479">
                <a:moveTo>
                  <a:pt x="13589" y="7747"/>
                </a:moveTo>
                <a:lnTo>
                  <a:pt x="5334" y="10414"/>
                </a:lnTo>
                <a:lnTo>
                  <a:pt x="0" y="17780"/>
                </a:lnTo>
                <a:lnTo>
                  <a:pt x="22860" y="30099"/>
                </a:lnTo>
                <a:lnTo>
                  <a:pt x="96266" y="30099"/>
                </a:lnTo>
                <a:lnTo>
                  <a:pt x="106172" y="22733"/>
                </a:lnTo>
                <a:lnTo>
                  <a:pt x="100076" y="15621"/>
                </a:lnTo>
                <a:lnTo>
                  <a:pt x="95960" y="13462"/>
                </a:lnTo>
                <a:lnTo>
                  <a:pt x="75946" y="13462"/>
                </a:lnTo>
                <a:lnTo>
                  <a:pt x="73107" y="11049"/>
                </a:lnTo>
                <a:lnTo>
                  <a:pt x="21082" y="11049"/>
                </a:lnTo>
                <a:lnTo>
                  <a:pt x="13589" y="7747"/>
                </a:lnTo>
                <a:close/>
              </a:path>
              <a:path w="106679" h="30479">
                <a:moveTo>
                  <a:pt x="83947" y="10668"/>
                </a:moveTo>
                <a:lnTo>
                  <a:pt x="75946" y="13462"/>
                </a:lnTo>
                <a:lnTo>
                  <a:pt x="95960" y="13462"/>
                </a:lnTo>
                <a:lnTo>
                  <a:pt x="92329" y="11557"/>
                </a:lnTo>
                <a:lnTo>
                  <a:pt x="83947" y="10668"/>
                </a:lnTo>
                <a:close/>
              </a:path>
              <a:path w="106679" h="30479">
                <a:moveTo>
                  <a:pt x="39370" y="0"/>
                </a:moveTo>
                <a:lnTo>
                  <a:pt x="21082" y="11049"/>
                </a:lnTo>
                <a:lnTo>
                  <a:pt x="73107" y="11049"/>
                </a:lnTo>
                <a:lnTo>
                  <a:pt x="70866" y="9144"/>
                </a:lnTo>
                <a:lnTo>
                  <a:pt x="53340" y="9144"/>
                </a:lnTo>
                <a:lnTo>
                  <a:pt x="46990" y="2667"/>
                </a:lnTo>
                <a:lnTo>
                  <a:pt x="39370" y="0"/>
                </a:lnTo>
                <a:close/>
              </a:path>
              <a:path w="106679" h="30479">
                <a:moveTo>
                  <a:pt x="65151" y="6858"/>
                </a:moveTo>
                <a:lnTo>
                  <a:pt x="59182" y="6858"/>
                </a:lnTo>
                <a:lnTo>
                  <a:pt x="53340" y="9144"/>
                </a:lnTo>
                <a:lnTo>
                  <a:pt x="70866" y="9144"/>
                </a:lnTo>
                <a:lnTo>
                  <a:pt x="65151" y="6858"/>
                </a:lnTo>
                <a:close/>
              </a:path>
            </a:pathLst>
          </a:custGeom>
          <a:solidFill>
            <a:srgbClr val="AC745F"/>
          </a:solidFill>
        </p:spPr>
        <p:txBody>
          <a:bodyPr wrap="square" lIns="0" tIns="0" rIns="0" bIns="0" rtlCol="0"/>
          <a:lstStyle/>
          <a:p>
            <a:endParaRPr/>
          </a:p>
        </p:txBody>
      </p:sp>
      <p:sp>
        <p:nvSpPr>
          <p:cNvPr id="162" name="object 162"/>
          <p:cNvSpPr/>
          <p:nvPr/>
        </p:nvSpPr>
        <p:spPr>
          <a:xfrm>
            <a:off x="10067543" y="3849623"/>
            <a:ext cx="146050" cy="24765"/>
          </a:xfrm>
          <a:custGeom>
            <a:avLst/>
            <a:gdLst/>
            <a:ahLst/>
            <a:cxnLst/>
            <a:rect l="l" t="t" r="r" b="b"/>
            <a:pathLst>
              <a:path w="146050" h="24764">
                <a:moveTo>
                  <a:pt x="0" y="0"/>
                </a:moveTo>
                <a:lnTo>
                  <a:pt x="48006" y="24257"/>
                </a:lnTo>
                <a:lnTo>
                  <a:pt x="104139" y="24257"/>
                </a:lnTo>
                <a:lnTo>
                  <a:pt x="108839" y="23622"/>
                </a:lnTo>
                <a:lnTo>
                  <a:pt x="120142" y="20574"/>
                </a:lnTo>
                <a:lnTo>
                  <a:pt x="133858" y="13589"/>
                </a:lnTo>
                <a:lnTo>
                  <a:pt x="146050" y="1143"/>
                </a:lnTo>
                <a:lnTo>
                  <a:pt x="0" y="0"/>
                </a:lnTo>
                <a:close/>
              </a:path>
            </a:pathLst>
          </a:custGeom>
          <a:solidFill>
            <a:srgbClr val="455A62"/>
          </a:solidFill>
        </p:spPr>
        <p:txBody>
          <a:bodyPr wrap="square" lIns="0" tIns="0" rIns="0" bIns="0" rtlCol="0"/>
          <a:lstStyle/>
          <a:p>
            <a:endParaRPr/>
          </a:p>
        </p:txBody>
      </p:sp>
      <p:sp>
        <p:nvSpPr>
          <p:cNvPr id="163" name="object 163"/>
          <p:cNvSpPr/>
          <p:nvPr/>
        </p:nvSpPr>
        <p:spPr>
          <a:xfrm>
            <a:off x="10113264" y="3805935"/>
            <a:ext cx="22225" cy="25400"/>
          </a:xfrm>
          <a:custGeom>
            <a:avLst/>
            <a:gdLst/>
            <a:ahLst/>
            <a:cxnLst/>
            <a:rect l="l" t="t" r="r" b="b"/>
            <a:pathLst>
              <a:path w="22225" h="25400">
                <a:moveTo>
                  <a:pt x="0" y="0"/>
                </a:moveTo>
                <a:lnTo>
                  <a:pt x="508" y="889"/>
                </a:lnTo>
                <a:lnTo>
                  <a:pt x="762" y="1143"/>
                </a:lnTo>
                <a:lnTo>
                  <a:pt x="1270" y="1905"/>
                </a:lnTo>
                <a:lnTo>
                  <a:pt x="3048" y="3937"/>
                </a:lnTo>
                <a:lnTo>
                  <a:pt x="4953" y="6223"/>
                </a:lnTo>
                <a:lnTo>
                  <a:pt x="21717" y="24892"/>
                </a:lnTo>
                <a:lnTo>
                  <a:pt x="21463" y="24003"/>
                </a:lnTo>
                <a:lnTo>
                  <a:pt x="21209" y="23622"/>
                </a:lnTo>
                <a:lnTo>
                  <a:pt x="20955" y="23114"/>
                </a:lnTo>
                <a:lnTo>
                  <a:pt x="5334" y="5842"/>
                </a:lnTo>
                <a:lnTo>
                  <a:pt x="1397" y="1651"/>
                </a:lnTo>
                <a:lnTo>
                  <a:pt x="635" y="635"/>
                </a:lnTo>
                <a:lnTo>
                  <a:pt x="0" y="0"/>
                </a:lnTo>
                <a:close/>
              </a:path>
            </a:pathLst>
          </a:custGeom>
          <a:solidFill>
            <a:srgbClr val="243038"/>
          </a:solidFill>
        </p:spPr>
        <p:txBody>
          <a:bodyPr wrap="square" lIns="0" tIns="0" rIns="0" bIns="0" rtlCol="0"/>
          <a:lstStyle/>
          <a:p>
            <a:endParaRPr/>
          </a:p>
        </p:txBody>
      </p:sp>
      <p:sp>
        <p:nvSpPr>
          <p:cNvPr id="164" name="object 164"/>
          <p:cNvSpPr/>
          <p:nvPr/>
        </p:nvSpPr>
        <p:spPr>
          <a:xfrm>
            <a:off x="10128377" y="3779520"/>
            <a:ext cx="6985" cy="27940"/>
          </a:xfrm>
          <a:custGeom>
            <a:avLst/>
            <a:gdLst/>
            <a:ahLst/>
            <a:cxnLst/>
            <a:rect l="l" t="t" r="r" b="b"/>
            <a:pathLst>
              <a:path w="6984" h="27939">
                <a:moveTo>
                  <a:pt x="6368" y="25118"/>
                </a:moveTo>
                <a:lnTo>
                  <a:pt x="6857" y="27812"/>
                </a:lnTo>
                <a:lnTo>
                  <a:pt x="6857" y="27050"/>
                </a:lnTo>
                <a:lnTo>
                  <a:pt x="6368" y="25118"/>
                </a:lnTo>
                <a:close/>
              </a:path>
              <a:path w="6984" h="27939">
                <a:moveTo>
                  <a:pt x="0" y="0"/>
                </a:moveTo>
                <a:lnTo>
                  <a:pt x="6368" y="25118"/>
                </a:lnTo>
                <a:lnTo>
                  <a:pt x="2539" y="7111"/>
                </a:lnTo>
                <a:lnTo>
                  <a:pt x="507" y="1523"/>
                </a:lnTo>
                <a:lnTo>
                  <a:pt x="0" y="0"/>
                </a:lnTo>
                <a:close/>
              </a:path>
            </a:pathLst>
          </a:custGeom>
          <a:solidFill>
            <a:srgbClr val="243038"/>
          </a:solidFill>
        </p:spPr>
        <p:txBody>
          <a:bodyPr wrap="square" lIns="0" tIns="0" rIns="0" bIns="0" rtlCol="0"/>
          <a:lstStyle/>
          <a:p>
            <a:endParaRPr/>
          </a:p>
        </p:txBody>
      </p:sp>
      <p:sp>
        <p:nvSpPr>
          <p:cNvPr id="165" name="object 165"/>
          <p:cNvSpPr/>
          <p:nvPr/>
        </p:nvSpPr>
        <p:spPr>
          <a:xfrm>
            <a:off x="10136378" y="3806952"/>
            <a:ext cx="22225" cy="17780"/>
          </a:xfrm>
          <a:custGeom>
            <a:avLst/>
            <a:gdLst/>
            <a:ahLst/>
            <a:cxnLst/>
            <a:rect l="l" t="t" r="r" b="b"/>
            <a:pathLst>
              <a:path w="22225" h="17779">
                <a:moveTo>
                  <a:pt x="4304" y="12826"/>
                </a:moveTo>
                <a:lnTo>
                  <a:pt x="2794" y="13970"/>
                </a:lnTo>
                <a:lnTo>
                  <a:pt x="1905" y="14859"/>
                </a:lnTo>
                <a:lnTo>
                  <a:pt x="1143" y="15748"/>
                </a:lnTo>
                <a:lnTo>
                  <a:pt x="762" y="16256"/>
                </a:lnTo>
                <a:lnTo>
                  <a:pt x="381" y="16637"/>
                </a:lnTo>
                <a:lnTo>
                  <a:pt x="254" y="16891"/>
                </a:lnTo>
                <a:lnTo>
                  <a:pt x="0" y="17272"/>
                </a:lnTo>
                <a:lnTo>
                  <a:pt x="4304" y="12826"/>
                </a:lnTo>
                <a:close/>
              </a:path>
              <a:path w="22225" h="17779">
                <a:moveTo>
                  <a:pt x="18764" y="1878"/>
                </a:moveTo>
                <a:lnTo>
                  <a:pt x="13081" y="5207"/>
                </a:lnTo>
                <a:lnTo>
                  <a:pt x="7747" y="9271"/>
                </a:lnTo>
                <a:lnTo>
                  <a:pt x="4304" y="12826"/>
                </a:lnTo>
                <a:lnTo>
                  <a:pt x="18764" y="1878"/>
                </a:lnTo>
                <a:close/>
              </a:path>
              <a:path w="22225" h="17779">
                <a:moveTo>
                  <a:pt x="21971" y="0"/>
                </a:moveTo>
                <a:lnTo>
                  <a:pt x="21844" y="0"/>
                </a:lnTo>
                <a:lnTo>
                  <a:pt x="21463" y="127"/>
                </a:lnTo>
                <a:lnTo>
                  <a:pt x="21209" y="254"/>
                </a:lnTo>
                <a:lnTo>
                  <a:pt x="20574" y="508"/>
                </a:lnTo>
                <a:lnTo>
                  <a:pt x="18764" y="1878"/>
                </a:lnTo>
                <a:lnTo>
                  <a:pt x="21971" y="0"/>
                </a:lnTo>
                <a:close/>
              </a:path>
            </a:pathLst>
          </a:custGeom>
          <a:solidFill>
            <a:srgbClr val="243038"/>
          </a:solidFill>
        </p:spPr>
        <p:txBody>
          <a:bodyPr wrap="square" lIns="0" tIns="0" rIns="0" bIns="0" rtlCol="0"/>
          <a:lstStyle/>
          <a:p>
            <a:endParaRPr/>
          </a:p>
        </p:txBody>
      </p:sp>
      <p:sp>
        <p:nvSpPr>
          <p:cNvPr id="166" name="object 166"/>
          <p:cNvSpPr/>
          <p:nvPr/>
        </p:nvSpPr>
        <p:spPr>
          <a:xfrm>
            <a:off x="9896856" y="3567690"/>
            <a:ext cx="277495" cy="0"/>
          </a:xfrm>
          <a:custGeom>
            <a:avLst/>
            <a:gdLst/>
            <a:ahLst/>
            <a:cxnLst/>
            <a:rect l="l" t="t" r="r" b="b"/>
            <a:pathLst>
              <a:path w="277495">
                <a:moveTo>
                  <a:pt x="0" y="0"/>
                </a:moveTo>
                <a:lnTo>
                  <a:pt x="276898" y="0"/>
                </a:lnTo>
              </a:path>
            </a:pathLst>
          </a:custGeom>
          <a:ln w="10401">
            <a:solidFill>
              <a:srgbClr val="455A62"/>
            </a:solidFill>
          </a:ln>
        </p:spPr>
        <p:txBody>
          <a:bodyPr wrap="square" lIns="0" tIns="0" rIns="0" bIns="0" rtlCol="0"/>
          <a:lstStyle/>
          <a:p>
            <a:endParaRPr/>
          </a:p>
        </p:txBody>
      </p:sp>
      <p:sp>
        <p:nvSpPr>
          <p:cNvPr id="167" name="object 167"/>
          <p:cNvSpPr/>
          <p:nvPr/>
        </p:nvSpPr>
        <p:spPr>
          <a:xfrm>
            <a:off x="9960864" y="3886200"/>
            <a:ext cx="137159" cy="73151"/>
          </a:xfrm>
          <a:prstGeom prst="rect">
            <a:avLst/>
          </a:prstGeom>
          <a:blipFill>
            <a:blip r:embed="rId22" cstate="print"/>
            <a:stretch>
              <a:fillRect/>
            </a:stretch>
          </a:blipFill>
        </p:spPr>
        <p:txBody>
          <a:bodyPr wrap="square" lIns="0" tIns="0" rIns="0" bIns="0" rtlCol="0"/>
          <a:lstStyle/>
          <a:p>
            <a:endParaRPr/>
          </a:p>
        </p:txBody>
      </p:sp>
      <p:sp>
        <p:nvSpPr>
          <p:cNvPr id="168" name="object 168"/>
          <p:cNvSpPr/>
          <p:nvPr/>
        </p:nvSpPr>
        <p:spPr>
          <a:xfrm>
            <a:off x="10006583" y="3550920"/>
            <a:ext cx="45720" cy="347980"/>
          </a:xfrm>
          <a:custGeom>
            <a:avLst/>
            <a:gdLst/>
            <a:ahLst/>
            <a:cxnLst/>
            <a:rect l="l" t="t" r="r" b="b"/>
            <a:pathLst>
              <a:path w="45720" h="347979">
                <a:moveTo>
                  <a:pt x="30606" y="307594"/>
                </a:moveTo>
                <a:lnTo>
                  <a:pt x="14477" y="307594"/>
                </a:lnTo>
                <a:lnTo>
                  <a:pt x="8000" y="316484"/>
                </a:lnTo>
                <a:lnTo>
                  <a:pt x="8000" y="338582"/>
                </a:lnTo>
                <a:lnTo>
                  <a:pt x="14477" y="347472"/>
                </a:lnTo>
                <a:lnTo>
                  <a:pt x="30606" y="347472"/>
                </a:lnTo>
                <a:lnTo>
                  <a:pt x="37210" y="338582"/>
                </a:lnTo>
                <a:lnTo>
                  <a:pt x="37210" y="316484"/>
                </a:lnTo>
                <a:lnTo>
                  <a:pt x="30606" y="307594"/>
                </a:lnTo>
                <a:close/>
              </a:path>
              <a:path w="45720" h="347979">
                <a:moveTo>
                  <a:pt x="16128" y="0"/>
                </a:moveTo>
                <a:lnTo>
                  <a:pt x="10794" y="6731"/>
                </a:lnTo>
                <a:lnTo>
                  <a:pt x="10413" y="23876"/>
                </a:lnTo>
                <a:lnTo>
                  <a:pt x="15620" y="31115"/>
                </a:lnTo>
                <a:lnTo>
                  <a:pt x="16763" y="31242"/>
                </a:lnTo>
                <a:lnTo>
                  <a:pt x="11302" y="237744"/>
                </a:lnTo>
                <a:lnTo>
                  <a:pt x="16636" y="248920"/>
                </a:lnTo>
                <a:lnTo>
                  <a:pt x="0" y="279908"/>
                </a:lnTo>
                <a:lnTo>
                  <a:pt x="15620" y="307594"/>
                </a:lnTo>
                <a:lnTo>
                  <a:pt x="29463" y="307594"/>
                </a:lnTo>
                <a:lnTo>
                  <a:pt x="45211" y="279908"/>
                </a:lnTo>
                <a:lnTo>
                  <a:pt x="28574" y="248920"/>
                </a:lnTo>
                <a:lnTo>
                  <a:pt x="33908" y="237744"/>
                </a:lnTo>
                <a:lnTo>
                  <a:pt x="28320" y="31750"/>
                </a:lnTo>
                <a:lnTo>
                  <a:pt x="28701" y="31750"/>
                </a:lnTo>
                <a:lnTo>
                  <a:pt x="34289" y="24892"/>
                </a:lnTo>
                <a:lnTo>
                  <a:pt x="34543" y="16256"/>
                </a:lnTo>
                <a:lnTo>
                  <a:pt x="34543" y="7366"/>
                </a:lnTo>
                <a:lnTo>
                  <a:pt x="29209" y="127"/>
                </a:lnTo>
                <a:lnTo>
                  <a:pt x="16128" y="0"/>
                </a:lnTo>
                <a:close/>
              </a:path>
            </a:pathLst>
          </a:custGeom>
          <a:solidFill>
            <a:srgbClr val="455A62"/>
          </a:solidFill>
        </p:spPr>
        <p:txBody>
          <a:bodyPr wrap="square" lIns="0" tIns="0" rIns="0" bIns="0" rtlCol="0"/>
          <a:lstStyle/>
          <a:p>
            <a:endParaRPr/>
          </a:p>
        </p:txBody>
      </p:sp>
      <p:sp>
        <p:nvSpPr>
          <p:cNvPr id="169" name="object 169"/>
          <p:cNvSpPr/>
          <p:nvPr/>
        </p:nvSpPr>
        <p:spPr>
          <a:xfrm>
            <a:off x="10015728" y="3550920"/>
            <a:ext cx="16510" cy="33655"/>
          </a:xfrm>
          <a:custGeom>
            <a:avLst/>
            <a:gdLst/>
            <a:ahLst/>
            <a:cxnLst/>
            <a:rect l="l" t="t" r="r" b="b"/>
            <a:pathLst>
              <a:path w="16509" h="33654">
                <a:moveTo>
                  <a:pt x="13236" y="32815"/>
                </a:moveTo>
                <a:lnTo>
                  <a:pt x="13970" y="33401"/>
                </a:lnTo>
                <a:lnTo>
                  <a:pt x="16256" y="32893"/>
                </a:lnTo>
                <a:lnTo>
                  <a:pt x="13970" y="32893"/>
                </a:lnTo>
                <a:lnTo>
                  <a:pt x="13236" y="32815"/>
                </a:lnTo>
                <a:close/>
              </a:path>
              <a:path w="16509" h="33654">
                <a:moveTo>
                  <a:pt x="3947" y="25403"/>
                </a:moveTo>
                <a:lnTo>
                  <a:pt x="13236" y="32815"/>
                </a:lnTo>
                <a:lnTo>
                  <a:pt x="3947" y="25403"/>
                </a:lnTo>
                <a:close/>
              </a:path>
              <a:path w="16509" h="33654">
                <a:moveTo>
                  <a:pt x="820" y="15931"/>
                </a:moveTo>
                <a:lnTo>
                  <a:pt x="0" y="18415"/>
                </a:lnTo>
                <a:lnTo>
                  <a:pt x="1270" y="23241"/>
                </a:lnTo>
                <a:lnTo>
                  <a:pt x="1397" y="23368"/>
                </a:lnTo>
                <a:lnTo>
                  <a:pt x="3947" y="25403"/>
                </a:lnTo>
                <a:lnTo>
                  <a:pt x="820" y="15931"/>
                </a:lnTo>
                <a:close/>
              </a:path>
              <a:path w="16509" h="33654">
                <a:moveTo>
                  <a:pt x="4069" y="6092"/>
                </a:moveTo>
                <a:lnTo>
                  <a:pt x="3937" y="6350"/>
                </a:lnTo>
                <a:lnTo>
                  <a:pt x="2413" y="8763"/>
                </a:lnTo>
                <a:lnTo>
                  <a:pt x="1778" y="10160"/>
                </a:lnTo>
                <a:lnTo>
                  <a:pt x="508" y="14986"/>
                </a:lnTo>
                <a:lnTo>
                  <a:pt x="820" y="15931"/>
                </a:lnTo>
                <a:lnTo>
                  <a:pt x="4069" y="6092"/>
                </a:lnTo>
                <a:close/>
              </a:path>
              <a:path w="16509" h="33654">
                <a:moveTo>
                  <a:pt x="14097" y="0"/>
                </a:moveTo>
                <a:lnTo>
                  <a:pt x="5715" y="3556"/>
                </a:lnTo>
                <a:lnTo>
                  <a:pt x="4572" y="4572"/>
                </a:lnTo>
                <a:lnTo>
                  <a:pt x="4069" y="6092"/>
                </a:lnTo>
                <a:lnTo>
                  <a:pt x="13970" y="508"/>
                </a:lnTo>
                <a:lnTo>
                  <a:pt x="16510" y="508"/>
                </a:lnTo>
                <a:lnTo>
                  <a:pt x="14097" y="0"/>
                </a:lnTo>
                <a:close/>
              </a:path>
            </a:pathLst>
          </a:custGeom>
          <a:solidFill>
            <a:srgbClr val="243038"/>
          </a:solidFill>
        </p:spPr>
        <p:txBody>
          <a:bodyPr wrap="square" lIns="0" tIns="0" rIns="0" bIns="0" rtlCol="0"/>
          <a:lstStyle/>
          <a:p>
            <a:endParaRPr/>
          </a:p>
        </p:txBody>
      </p:sp>
      <p:sp>
        <p:nvSpPr>
          <p:cNvPr id="170" name="object 170"/>
          <p:cNvSpPr/>
          <p:nvPr/>
        </p:nvSpPr>
        <p:spPr>
          <a:xfrm>
            <a:off x="10029697" y="3569334"/>
            <a:ext cx="13335" cy="14604"/>
          </a:xfrm>
          <a:custGeom>
            <a:avLst/>
            <a:gdLst/>
            <a:ahLst/>
            <a:cxnLst/>
            <a:rect l="l" t="t" r="r" b="b"/>
            <a:pathLst>
              <a:path w="13334" h="14604">
                <a:moveTo>
                  <a:pt x="2830" y="13831"/>
                </a:moveTo>
                <a:lnTo>
                  <a:pt x="0" y="14478"/>
                </a:lnTo>
                <a:lnTo>
                  <a:pt x="2285" y="14478"/>
                </a:lnTo>
                <a:lnTo>
                  <a:pt x="2830" y="13831"/>
                </a:lnTo>
                <a:close/>
              </a:path>
              <a:path w="13334" h="14604">
                <a:moveTo>
                  <a:pt x="12845" y="1930"/>
                </a:moveTo>
                <a:lnTo>
                  <a:pt x="2830" y="13831"/>
                </a:lnTo>
                <a:lnTo>
                  <a:pt x="4444" y="13462"/>
                </a:lnTo>
                <a:lnTo>
                  <a:pt x="6349" y="12446"/>
                </a:lnTo>
                <a:lnTo>
                  <a:pt x="10413" y="8763"/>
                </a:lnTo>
                <a:lnTo>
                  <a:pt x="12064" y="5715"/>
                </a:lnTo>
                <a:lnTo>
                  <a:pt x="12191" y="4826"/>
                </a:lnTo>
                <a:lnTo>
                  <a:pt x="12845" y="1930"/>
                </a:lnTo>
                <a:close/>
              </a:path>
              <a:path w="13334" h="14604">
                <a:moveTo>
                  <a:pt x="13207" y="0"/>
                </a:moveTo>
                <a:lnTo>
                  <a:pt x="13080" y="889"/>
                </a:lnTo>
                <a:lnTo>
                  <a:pt x="12845" y="1930"/>
                </a:lnTo>
                <a:lnTo>
                  <a:pt x="13080" y="1651"/>
                </a:lnTo>
                <a:lnTo>
                  <a:pt x="13207" y="0"/>
                </a:lnTo>
                <a:close/>
              </a:path>
            </a:pathLst>
          </a:custGeom>
          <a:solidFill>
            <a:srgbClr val="243038"/>
          </a:solidFill>
        </p:spPr>
        <p:txBody>
          <a:bodyPr wrap="square" lIns="0" tIns="0" rIns="0" bIns="0" rtlCol="0"/>
          <a:lstStyle/>
          <a:p>
            <a:endParaRPr/>
          </a:p>
        </p:txBody>
      </p:sp>
      <p:sp>
        <p:nvSpPr>
          <p:cNvPr id="171" name="object 171"/>
          <p:cNvSpPr/>
          <p:nvPr/>
        </p:nvSpPr>
        <p:spPr>
          <a:xfrm>
            <a:off x="10029825" y="3551428"/>
            <a:ext cx="13335" cy="15240"/>
          </a:xfrm>
          <a:custGeom>
            <a:avLst/>
            <a:gdLst/>
            <a:ahLst/>
            <a:cxnLst/>
            <a:rect l="l" t="t" r="r" b="b"/>
            <a:pathLst>
              <a:path w="13334" h="15239">
                <a:moveTo>
                  <a:pt x="2413" y="0"/>
                </a:moveTo>
                <a:lnTo>
                  <a:pt x="0" y="0"/>
                </a:lnTo>
                <a:lnTo>
                  <a:pt x="4318" y="1016"/>
                </a:lnTo>
                <a:lnTo>
                  <a:pt x="6223" y="2032"/>
                </a:lnTo>
                <a:lnTo>
                  <a:pt x="12954" y="13970"/>
                </a:lnTo>
                <a:lnTo>
                  <a:pt x="13081" y="14859"/>
                </a:lnTo>
                <a:lnTo>
                  <a:pt x="13081" y="12827"/>
                </a:lnTo>
                <a:lnTo>
                  <a:pt x="11811" y="6096"/>
                </a:lnTo>
                <a:lnTo>
                  <a:pt x="7620" y="1397"/>
                </a:lnTo>
                <a:lnTo>
                  <a:pt x="2413" y="0"/>
                </a:lnTo>
                <a:close/>
              </a:path>
            </a:pathLst>
          </a:custGeom>
          <a:solidFill>
            <a:srgbClr val="243038"/>
          </a:solidFill>
        </p:spPr>
        <p:txBody>
          <a:bodyPr wrap="square" lIns="0" tIns="0" rIns="0" bIns="0" rtlCol="0"/>
          <a:lstStyle/>
          <a:p>
            <a:endParaRPr/>
          </a:p>
        </p:txBody>
      </p:sp>
      <p:sp>
        <p:nvSpPr>
          <p:cNvPr id="172" name="object 172"/>
          <p:cNvSpPr/>
          <p:nvPr/>
        </p:nvSpPr>
        <p:spPr>
          <a:xfrm>
            <a:off x="10003535" y="3788664"/>
            <a:ext cx="48768" cy="73151"/>
          </a:xfrm>
          <a:prstGeom prst="rect">
            <a:avLst/>
          </a:prstGeom>
          <a:blipFill>
            <a:blip r:embed="rId23" cstate="print"/>
            <a:stretch>
              <a:fillRect/>
            </a:stretch>
          </a:blipFill>
        </p:spPr>
        <p:txBody>
          <a:bodyPr wrap="square" lIns="0" tIns="0" rIns="0" bIns="0" rtlCol="0"/>
          <a:lstStyle/>
          <a:p>
            <a:endParaRPr/>
          </a:p>
        </p:txBody>
      </p:sp>
      <p:sp>
        <p:nvSpPr>
          <p:cNvPr id="173" name="object 173"/>
          <p:cNvSpPr/>
          <p:nvPr/>
        </p:nvSpPr>
        <p:spPr>
          <a:xfrm>
            <a:off x="10022967" y="3859657"/>
            <a:ext cx="13335" cy="1905"/>
          </a:xfrm>
          <a:custGeom>
            <a:avLst/>
            <a:gdLst/>
            <a:ahLst/>
            <a:cxnLst/>
            <a:rect l="l" t="t" r="r" b="b"/>
            <a:pathLst>
              <a:path w="13334" h="1904">
                <a:moveTo>
                  <a:pt x="8000" y="0"/>
                </a:moveTo>
                <a:lnTo>
                  <a:pt x="4825" y="0"/>
                </a:lnTo>
                <a:lnTo>
                  <a:pt x="3301" y="381"/>
                </a:lnTo>
                <a:lnTo>
                  <a:pt x="1777" y="889"/>
                </a:lnTo>
                <a:lnTo>
                  <a:pt x="1142" y="1016"/>
                </a:lnTo>
                <a:lnTo>
                  <a:pt x="507" y="1270"/>
                </a:lnTo>
                <a:lnTo>
                  <a:pt x="0" y="1651"/>
                </a:lnTo>
                <a:lnTo>
                  <a:pt x="0" y="1905"/>
                </a:lnTo>
                <a:lnTo>
                  <a:pt x="2793" y="762"/>
                </a:lnTo>
                <a:lnTo>
                  <a:pt x="8635" y="635"/>
                </a:lnTo>
                <a:lnTo>
                  <a:pt x="10871" y="635"/>
                </a:lnTo>
                <a:lnTo>
                  <a:pt x="9651" y="127"/>
                </a:lnTo>
                <a:lnTo>
                  <a:pt x="8000" y="0"/>
                </a:lnTo>
                <a:close/>
              </a:path>
              <a:path w="13334" h="1904">
                <a:moveTo>
                  <a:pt x="10871" y="635"/>
                </a:moveTo>
                <a:lnTo>
                  <a:pt x="8635" y="635"/>
                </a:lnTo>
                <a:lnTo>
                  <a:pt x="10794" y="1016"/>
                </a:lnTo>
                <a:lnTo>
                  <a:pt x="12953" y="1651"/>
                </a:lnTo>
                <a:lnTo>
                  <a:pt x="12445" y="1270"/>
                </a:lnTo>
                <a:lnTo>
                  <a:pt x="11810" y="889"/>
                </a:lnTo>
                <a:lnTo>
                  <a:pt x="11175" y="762"/>
                </a:lnTo>
                <a:lnTo>
                  <a:pt x="10871" y="635"/>
                </a:lnTo>
                <a:close/>
              </a:path>
            </a:pathLst>
          </a:custGeom>
          <a:solidFill>
            <a:srgbClr val="243038"/>
          </a:solidFill>
        </p:spPr>
        <p:txBody>
          <a:bodyPr wrap="square" lIns="0" tIns="0" rIns="0" bIns="0" rtlCol="0"/>
          <a:lstStyle/>
          <a:p>
            <a:endParaRPr/>
          </a:p>
        </p:txBody>
      </p:sp>
      <p:sp>
        <p:nvSpPr>
          <p:cNvPr id="174" name="object 174"/>
          <p:cNvSpPr/>
          <p:nvPr/>
        </p:nvSpPr>
        <p:spPr>
          <a:xfrm>
            <a:off x="10017125" y="3888866"/>
            <a:ext cx="26034" cy="12065"/>
          </a:xfrm>
          <a:custGeom>
            <a:avLst/>
            <a:gdLst/>
            <a:ahLst/>
            <a:cxnLst/>
            <a:rect l="l" t="t" r="r" b="b"/>
            <a:pathLst>
              <a:path w="26034" h="12064">
                <a:moveTo>
                  <a:pt x="26034" y="0"/>
                </a:moveTo>
                <a:lnTo>
                  <a:pt x="10660" y="10946"/>
                </a:lnTo>
                <a:lnTo>
                  <a:pt x="11810" y="11683"/>
                </a:lnTo>
                <a:lnTo>
                  <a:pt x="16001" y="11175"/>
                </a:lnTo>
                <a:lnTo>
                  <a:pt x="25907" y="507"/>
                </a:lnTo>
                <a:lnTo>
                  <a:pt x="26034" y="0"/>
                </a:lnTo>
                <a:close/>
              </a:path>
              <a:path w="26034" h="12064">
                <a:moveTo>
                  <a:pt x="492" y="4425"/>
                </a:moveTo>
                <a:lnTo>
                  <a:pt x="1015" y="5079"/>
                </a:lnTo>
                <a:lnTo>
                  <a:pt x="2158" y="6349"/>
                </a:lnTo>
                <a:lnTo>
                  <a:pt x="6476" y="10159"/>
                </a:lnTo>
                <a:lnTo>
                  <a:pt x="10159" y="11302"/>
                </a:lnTo>
                <a:lnTo>
                  <a:pt x="10660" y="10946"/>
                </a:lnTo>
                <a:lnTo>
                  <a:pt x="492" y="4425"/>
                </a:lnTo>
                <a:close/>
              </a:path>
              <a:path w="26034" h="12064">
                <a:moveTo>
                  <a:pt x="0" y="3809"/>
                </a:moveTo>
                <a:lnTo>
                  <a:pt x="126" y="4190"/>
                </a:lnTo>
                <a:lnTo>
                  <a:pt x="492" y="4425"/>
                </a:lnTo>
                <a:lnTo>
                  <a:pt x="0" y="3809"/>
                </a:lnTo>
                <a:close/>
              </a:path>
            </a:pathLst>
          </a:custGeom>
          <a:solidFill>
            <a:srgbClr val="243038"/>
          </a:solidFill>
        </p:spPr>
        <p:txBody>
          <a:bodyPr wrap="square" lIns="0" tIns="0" rIns="0" bIns="0" rtlCol="0"/>
          <a:lstStyle/>
          <a:p>
            <a:endParaRPr/>
          </a:p>
        </p:txBody>
      </p:sp>
      <p:sp>
        <p:nvSpPr>
          <p:cNvPr id="175" name="object 175"/>
          <p:cNvSpPr/>
          <p:nvPr/>
        </p:nvSpPr>
        <p:spPr>
          <a:xfrm>
            <a:off x="10005568" y="3831335"/>
            <a:ext cx="47625" cy="635"/>
          </a:xfrm>
          <a:custGeom>
            <a:avLst/>
            <a:gdLst/>
            <a:ahLst/>
            <a:cxnLst/>
            <a:rect l="l" t="t" r="r" b="b"/>
            <a:pathLst>
              <a:path w="47625" h="635">
                <a:moveTo>
                  <a:pt x="0" y="317"/>
                </a:moveTo>
                <a:lnTo>
                  <a:pt x="47498" y="317"/>
                </a:lnTo>
              </a:path>
            </a:pathLst>
          </a:custGeom>
          <a:ln w="3175">
            <a:solidFill>
              <a:srgbClr val="243038"/>
            </a:solidFill>
          </a:ln>
        </p:spPr>
        <p:txBody>
          <a:bodyPr wrap="square" lIns="0" tIns="0" rIns="0" bIns="0" rtlCol="0"/>
          <a:lstStyle/>
          <a:p>
            <a:endParaRPr/>
          </a:p>
        </p:txBody>
      </p:sp>
      <p:sp>
        <p:nvSpPr>
          <p:cNvPr id="176" name="object 176"/>
          <p:cNvSpPr/>
          <p:nvPr/>
        </p:nvSpPr>
        <p:spPr>
          <a:xfrm>
            <a:off x="9987660" y="3926776"/>
            <a:ext cx="84455" cy="0"/>
          </a:xfrm>
          <a:custGeom>
            <a:avLst/>
            <a:gdLst/>
            <a:ahLst/>
            <a:cxnLst/>
            <a:rect l="l" t="t" r="r" b="b"/>
            <a:pathLst>
              <a:path w="84454">
                <a:moveTo>
                  <a:pt x="0" y="0"/>
                </a:moveTo>
                <a:lnTo>
                  <a:pt x="84074" y="0"/>
                </a:lnTo>
              </a:path>
            </a:pathLst>
          </a:custGeom>
          <a:ln w="3175">
            <a:solidFill>
              <a:srgbClr val="243038"/>
            </a:solidFill>
          </a:ln>
        </p:spPr>
        <p:txBody>
          <a:bodyPr wrap="square" lIns="0" tIns="0" rIns="0" bIns="0" rtlCol="0"/>
          <a:lstStyle/>
          <a:p>
            <a:endParaRPr/>
          </a:p>
        </p:txBody>
      </p:sp>
      <p:sp>
        <p:nvSpPr>
          <p:cNvPr id="177" name="object 177"/>
          <p:cNvSpPr/>
          <p:nvPr/>
        </p:nvSpPr>
        <p:spPr>
          <a:xfrm>
            <a:off x="9912095" y="3550920"/>
            <a:ext cx="18415" cy="24765"/>
          </a:xfrm>
          <a:custGeom>
            <a:avLst/>
            <a:gdLst/>
            <a:ahLst/>
            <a:cxnLst/>
            <a:rect l="l" t="t" r="r" b="b"/>
            <a:pathLst>
              <a:path w="18415" h="24764">
                <a:moveTo>
                  <a:pt x="6096" y="0"/>
                </a:moveTo>
                <a:lnTo>
                  <a:pt x="1651" y="4064"/>
                </a:lnTo>
                <a:lnTo>
                  <a:pt x="0" y="16129"/>
                </a:lnTo>
                <a:lnTo>
                  <a:pt x="2921" y="21971"/>
                </a:lnTo>
                <a:lnTo>
                  <a:pt x="12065" y="24257"/>
                </a:lnTo>
                <a:lnTo>
                  <a:pt x="16383" y="20320"/>
                </a:lnTo>
                <a:lnTo>
                  <a:pt x="18034" y="8128"/>
                </a:lnTo>
                <a:lnTo>
                  <a:pt x="15113" y="2286"/>
                </a:lnTo>
                <a:lnTo>
                  <a:pt x="6096" y="0"/>
                </a:lnTo>
                <a:close/>
              </a:path>
            </a:pathLst>
          </a:custGeom>
          <a:solidFill>
            <a:srgbClr val="455A62"/>
          </a:solidFill>
        </p:spPr>
        <p:txBody>
          <a:bodyPr wrap="square" lIns="0" tIns="0" rIns="0" bIns="0" rtlCol="0"/>
          <a:lstStyle/>
          <a:p>
            <a:endParaRPr/>
          </a:p>
        </p:txBody>
      </p:sp>
      <p:sp>
        <p:nvSpPr>
          <p:cNvPr id="178" name="object 178"/>
          <p:cNvSpPr/>
          <p:nvPr/>
        </p:nvSpPr>
        <p:spPr>
          <a:xfrm>
            <a:off x="9912095" y="3550920"/>
            <a:ext cx="12065" cy="24765"/>
          </a:xfrm>
          <a:custGeom>
            <a:avLst/>
            <a:gdLst/>
            <a:ahLst/>
            <a:cxnLst/>
            <a:rect l="l" t="t" r="r" b="b"/>
            <a:pathLst>
              <a:path w="12065" h="24764">
                <a:moveTo>
                  <a:pt x="10169" y="24171"/>
                </a:moveTo>
                <a:lnTo>
                  <a:pt x="9525" y="24257"/>
                </a:lnTo>
                <a:lnTo>
                  <a:pt x="10287" y="24257"/>
                </a:lnTo>
                <a:close/>
              </a:path>
              <a:path w="12065" h="24764">
                <a:moveTo>
                  <a:pt x="9382" y="23593"/>
                </a:moveTo>
                <a:lnTo>
                  <a:pt x="10169" y="24171"/>
                </a:lnTo>
                <a:lnTo>
                  <a:pt x="11430" y="24003"/>
                </a:lnTo>
                <a:lnTo>
                  <a:pt x="9382" y="23593"/>
                </a:lnTo>
                <a:close/>
              </a:path>
              <a:path w="12065" h="24764">
                <a:moveTo>
                  <a:pt x="2065" y="18227"/>
                </a:moveTo>
                <a:lnTo>
                  <a:pt x="9382" y="23593"/>
                </a:lnTo>
                <a:lnTo>
                  <a:pt x="2065" y="18227"/>
                </a:lnTo>
                <a:close/>
              </a:path>
              <a:path w="12065" h="24764">
                <a:moveTo>
                  <a:pt x="10795" y="0"/>
                </a:moveTo>
                <a:lnTo>
                  <a:pt x="0" y="12065"/>
                </a:lnTo>
                <a:lnTo>
                  <a:pt x="762" y="17272"/>
                </a:lnTo>
                <a:lnTo>
                  <a:pt x="2065" y="18227"/>
                </a:lnTo>
                <a:lnTo>
                  <a:pt x="1397" y="17399"/>
                </a:lnTo>
                <a:lnTo>
                  <a:pt x="1270" y="17272"/>
                </a:lnTo>
                <a:lnTo>
                  <a:pt x="508" y="12065"/>
                </a:lnTo>
                <a:lnTo>
                  <a:pt x="2032" y="7620"/>
                </a:lnTo>
                <a:lnTo>
                  <a:pt x="2413" y="6604"/>
                </a:lnTo>
                <a:lnTo>
                  <a:pt x="10795" y="508"/>
                </a:lnTo>
                <a:lnTo>
                  <a:pt x="11684" y="508"/>
                </a:lnTo>
                <a:lnTo>
                  <a:pt x="10795" y="0"/>
                </a:lnTo>
                <a:close/>
              </a:path>
            </a:pathLst>
          </a:custGeom>
          <a:solidFill>
            <a:srgbClr val="243038"/>
          </a:solidFill>
        </p:spPr>
        <p:txBody>
          <a:bodyPr wrap="square" lIns="0" tIns="0" rIns="0" bIns="0" rtlCol="0"/>
          <a:lstStyle/>
          <a:p>
            <a:endParaRPr/>
          </a:p>
        </p:txBody>
      </p:sp>
      <p:sp>
        <p:nvSpPr>
          <p:cNvPr id="179" name="object 179"/>
          <p:cNvSpPr/>
          <p:nvPr/>
        </p:nvSpPr>
        <p:spPr>
          <a:xfrm>
            <a:off x="9923526" y="3572636"/>
            <a:ext cx="4445" cy="2540"/>
          </a:xfrm>
          <a:custGeom>
            <a:avLst/>
            <a:gdLst/>
            <a:ahLst/>
            <a:cxnLst/>
            <a:rect l="l" t="t" r="r" b="b"/>
            <a:pathLst>
              <a:path w="4445" h="2539">
                <a:moveTo>
                  <a:pt x="4318" y="0"/>
                </a:moveTo>
                <a:lnTo>
                  <a:pt x="0" y="2286"/>
                </a:lnTo>
                <a:lnTo>
                  <a:pt x="1651" y="2540"/>
                </a:lnTo>
                <a:lnTo>
                  <a:pt x="4318" y="0"/>
                </a:lnTo>
                <a:close/>
              </a:path>
            </a:pathLst>
          </a:custGeom>
          <a:solidFill>
            <a:srgbClr val="243038"/>
          </a:solidFill>
        </p:spPr>
        <p:txBody>
          <a:bodyPr wrap="square" lIns="0" tIns="0" rIns="0" bIns="0" rtlCol="0"/>
          <a:lstStyle/>
          <a:p>
            <a:endParaRPr/>
          </a:p>
        </p:txBody>
      </p:sp>
      <p:sp>
        <p:nvSpPr>
          <p:cNvPr id="180" name="object 180"/>
          <p:cNvSpPr/>
          <p:nvPr/>
        </p:nvSpPr>
        <p:spPr>
          <a:xfrm>
            <a:off x="9927843" y="3572255"/>
            <a:ext cx="635" cy="635"/>
          </a:xfrm>
          <a:custGeom>
            <a:avLst/>
            <a:gdLst/>
            <a:ahLst/>
            <a:cxnLst/>
            <a:rect l="l" t="t" r="r" b="b"/>
            <a:pathLst>
              <a:path w="634" h="635">
                <a:moveTo>
                  <a:pt x="0" y="190"/>
                </a:moveTo>
                <a:lnTo>
                  <a:pt x="380" y="190"/>
                </a:lnTo>
              </a:path>
            </a:pathLst>
          </a:custGeom>
          <a:ln w="3175">
            <a:solidFill>
              <a:srgbClr val="243038"/>
            </a:solidFill>
          </a:ln>
        </p:spPr>
        <p:txBody>
          <a:bodyPr wrap="square" lIns="0" tIns="0" rIns="0" bIns="0" rtlCol="0"/>
          <a:lstStyle/>
          <a:p>
            <a:endParaRPr/>
          </a:p>
        </p:txBody>
      </p:sp>
      <p:sp>
        <p:nvSpPr>
          <p:cNvPr id="181" name="object 181"/>
          <p:cNvSpPr/>
          <p:nvPr/>
        </p:nvSpPr>
        <p:spPr>
          <a:xfrm>
            <a:off x="9928352" y="3569715"/>
            <a:ext cx="1270" cy="2540"/>
          </a:xfrm>
          <a:custGeom>
            <a:avLst/>
            <a:gdLst/>
            <a:ahLst/>
            <a:cxnLst/>
            <a:rect l="l" t="t" r="r" b="b"/>
            <a:pathLst>
              <a:path w="1270" h="2539">
                <a:moveTo>
                  <a:pt x="1270" y="0"/>
                </a:moveTo>
                <a:lnTo>
                  <a:pt x="0" y="2286"/>
                </a:lnTo>
                <a:lnTo>
                  <a:pt x="1143" y="1270"/>
                </a:lnTo>
                <a:lnTo>
                  <a:pt x="1270" y="0"/>
                </a:lnTo>
                <a:close/>
              </a:path>
            </a:pathLst>
          </a:custGeom>
          <a:solidFill>
            <a:srgbClr val="243038"/>
          </a:solidFill>
        </p:spPr>
        <p:txBody>
          <a:bodyPr wrap="square" lIns="0" tIns="0" rIns="0" bIns="0" rtlCol="0"/>
          <a:lstStyle/>
          <a:p>
            <a:endParaRPr/>
          </a:p>
        </p:txBody>
      </p:sp>
      <p:sp>
        <p:nvSpPr>
          <p:cNvPr id="182" name="object 182"/>
          <p:cNvSpPr/>
          <p:nvPr/>
        </p:nvSpPr>
        <p:spPr>
          <a:xfrm>
            <a:off x="9929621" y="3561969"/>
            <a:ext cx="1270" cy="8255"/>
          </a:xfrm>
          <a:custGeom>
            <a:avLst/>
            <a:gdLst/>
            <a:ahLst/>
            <a:cxnLst/>
            <a:rect l="l" t="t" r="r" b="b"/>
            <a:pathLst>
              <a:path w="1270" h="8254">
                <a:moveTo>
                  <a:pt x="0" y="3873"/>
                </a:moveTo>
                <a:lnTo>
                  <a:pt x="761" y="3873"/>
                </a:lnTo>
              </a:path>
            </a:pathLst>
          </a:custGeom>
          <a:ln w="9017">
            <a:solidFill>
              <a:srgbClr val="243038"/>
            </a:solidFill>
          </a:ln>
        </p:spPr>
        <p:txBody>
          <a:bodyPr wrap="square" lIns="0" tIns="0" rIns="0" bIns="0" rtlCol="0"/>
          <a:lstStyle/>
          <a:p>
            <a:endParaRPr/>
          </a:p>
        </p:txBody>
      </p:sp>
      <p:sp>
        <p:nvSpPr>
          <p:cNvPr id="183" name="object 183"/>
          <p:cNvSpPr/>
          <p:nvPr/>
        </p:nvSpPr>
        <p:spPr>
          <a:xfrm>
            <a:off x="9922891" y="3551428"/>
            <a:ext cx="7620" cy="8890"/>
          </a:xfrm>
          <a:custGeom>
            <a:avLst/>
            <a:gdLst/>
            <a:ahLst/>
            <a:cxnLst/>
            <a:rect l="l" t="t" r="r" b="b"/>
            <a:pathLst>
              <a:path w="7620" h="8889">
                <a:moveTo>
                  <a:pt x="889" y="0"/>
                </a:moveTo>
                <a:lnTo>
                  <a:pt x="0" y="0"/>
                </a:lnTo>
                <a:lnTo>
                  <a:pt x="4318" y="2794"/>
                </a:lnTo>
                <a:lnTo>
                  <a:pt x="5715" y="4572"/>
                </a:lnTo>
                <a:lnTo>
                  <a:pt x="7112" y="8636"/>
                </a:lnTo>
                <a:lnTo>
                  <a:pt x="6985" y="7620"/>
                </a:lnTo>
                <a:lnTo>
                  <a:pt x="5969" y="4445"/>
                </a:lnTo>
                <a:lnTo>
                  <a:pt x="4445" y="2413"/>
                </a:lnTo>
                <a:lnTo>
                  <a:pt x="889" y="0"/>
                </a:lnTo>
                <a:close/>
              </a:path>
            </a:pathLst>
          </a:custGeom>
          <a:solidFill>
            <a:srgbClr val="243038"/>
          </a:solidFill>
        </p:spPr>
        <p:txBody>
          <a:bodyPr wrap="square" lIns="0" tIns="0" rIns="0" bIns="0" rtlCol="0"/>
          <a:lstStyle/>
          <a:p>
            <a:endParaRPr/>
          </a:p>
        </p:txBody>
      </p:sp>
      <p:sp>
        <p:nvSpPr>
          <p:cNvPr id="184" name="object 184"/>
          <p:cNvSpPr/>
          <p:nvPr/>
        </p:nvSpPr>
        <p:spPr>
          <a:xfrm>
            <a:off x="10134600" y="3557015"/>
            <a:ext cx="20955" cy="27305"/>
          </a:xfrm>
          <a:custGeom>
            <a:avLst/>
            <a:gdLst/>
            <a:ahLst/>
            <a:cxnLst/>
            <a:rect l="l" t="t" r="r" b="b"/>
            <a:pathLst>
              <a:path w="20954" h="27304">
                <a:moveTo>
                  <a:pt x="11429" y="0"/>
                </a:moveTo>
                <a:lnTo>
                  <a:pt x="5714" y="1397"/>
                </a:lnTo>
                <a:lnTo>
                  <a:pt x="0" y="12319"/>
                </a:lnTo>
                <a:lnTo>
                  <a:pt x="1015" y="19812"/>
                </a:lnTo>
                <a:lnTo>
                  <a:pt x="9397" y="27178"/>
                </a:lnTo>
                <a:lnTo>
                  <a:pt x="15112" y="25780"/>
                </a:lnTo>
                <a:lnTo>
                  <a:pt x="20827" y="14859"/>
                </a:lnTo>
                <a:lnTo>
                  <a:pt x="19684" y="7493"/>
                </a:lnTo>
                <a:lnTo>
                  <a:pt x="15620" y="3682"/>
                </a:lnTo>
                <a:lnTo>
                  <a:pt x="11429" y="0"/>
                </a:lnTo>
                <a:close/>
              </a:path>
            </a:pathLst>
          </a:custGeom>
          <a:solidFill>
            <a:srgbClr val="455A62"/>
          </a:solidFill>
        </p:spPr>
        <p:txBody>
          <a:bodyPr wrap="square" lIns="0" tIns="0" rIns="0" bIns="0" rtlCol="0"/>
          <a:lstStyle/>
          <a:p>
            <a:endParaRPr/>
          </a:p>
        </p:txBody>
      </p:sp>
      <p:sp>
        <p:nvSpPr>
          <p:cNvPr id="185" name="object 185"/>
          <p:cNvSpPr/>
          <p:nvPr/>
        </p:nvSpPr>
        <p:spPr>
          <a:xfrm>
            <a:off x="10142728" y="3569080"/>
            <a:ext cx="13335" cy="12700"/>
          </a:xfrm>
          <a:custGeom>
            <a:avLst/>
            <a:gdLst/>
            <a:ahLst/>
            <a:cxnLst/>
            <a:rect l="l" t="t" r="r" b="b"/>
            <a:pathLst>
              <a:path w="13334" h="12700">
                <a:moveTo>
                  <a:pt x="13080" y="0"/>
                </a:moveTo>
                <a:lnTo>
                  <a:pt x="12953" y="762"/>
                </a:lnTo>
                <a:lnTo>
                  <a:pt x="12826" y="3429"/>
                </a:lnTo>
                <a:lnTo>
                  <a:pt x="12191" y="5207"/>
                </a:lnTo>
                <a:lnTo>
                  <a:pt x="3301" y="11557"/>
                </a:lnTo>
                <a:lnTo>
                  <a:pt x="0" y="11557"/>
                </a:lnTo>
                <a:lnTo>
                  <a:pt x="1777" y="11938"/>
                </a:lnTo>
                <a:lnTo>
                  <a:pt x="3428" y="12192"/>
                </a:lnTo>
                <a:lnTo>
                  <a:pt x="5206" y="11938"/>
                </a:lnTo>
                <a:lnTo>
                  <a:pt x="8254" y="10541"/>
                </a:lnTo>
                <a:lnTo>
                  <a:pt x="9651" y="9398"/>
                </a:lnTo>
                <a:lnTo>
                  <a:pt x="12318" y="5969"/>
                </a:lnTo>
                <a:lnTo>
                  <a:pt x="13080" y="3429"/>
                </a:lnTo>
                <a:lnTo>
                  <a:pt x="13080" y="0"/>
                </a:lnTo>
                <a:close/>
              </a:path>
            </a:pathLst>
          </a:custGeom>
          <a:solidFill>
            <a:srgbClr val="243038"/>
          </a:solidFill>
        </p:spPr>
        <p:txBody>
          <a:bodyPr wrap="square" lIns="0" tIns="0" rIns="0" bIns="0" rtlCol="0"/>
          <a:lstStyle/>
          <a:p>
            <a:endParaRPr/>
          </a:p>
        </p:txBody>
      </p:sp>
      <p:sp>
        <p:nvSpPr>
          <p:cNvPr id="186" name="object 186"/>
          <p:cNvSpPr/>
          <p:nvPr/>
        </p:nvSpPr>
        <p:spPr>
          <a:xfrm>
            <a:off x="10134600" y="3557015"/>
            <a:ext cx="14604" cy="24130"/>
          </a:xfrm>
          <a:custGeom>
            <a:avLst/>
            <a:gdLst/>
            <a:ahLst/>
            <a:cxnLst/>
            <a:rect l="l" t="t" r="r" b="b"/>
            <a:pathLst>
              <a:path w="14604" h="24129">
                <a:moveTo>
                  <a:pt x="839" y="11259"/>
                </a:moveTo>
                <a:lnTo>
                  <a:pt x="7874" y="23622"/>
                </a:lnTo>
                <a:lnTo>
                  <a:pt x="11430" y="23622"/>
                </a:lnTo>
                <a:lnTo>
                  <a:pt x="8763" y="23241"/>
                </a:lnTo>
                <a:lnTo>
                  <a:pt x="7874" y="22860"/>
                </a:lnTo>
                <a:lnTo>
                  <a:pt x="508" y="12065"/>
                </a:lnTo>
                <a:lnTo>
                  <a:pt x="839" y="11259"/>
                </a:lnTo>
                <a:close/>
              </a:path>
              <a:path w="14604" h="24129">
                <a:moveTo>
                  <a:pt x="11381" y="1143"/>
                </a:moveTo>
                <a:lnTo>
                  <a:pt x="9271" y="1143"/>
                </a:lnTo>
                <a:lnTo>
                  <a:pt x="7620" y="1651"/>
                </a:lnTo>
                <a:lnTo>
                  <a:pt x="4445" y="3937"/>
                </a:lnTo>
                <a:lnTo>
                  <a:pt x="3175" y="5588"/>
                </a:lnTo>
                <a:lnTo>
                  <a:pt x="839" y="11259"/>
                </a:lnTo>
                <a:lnTo>
                  <a:pt x="11381" y="1143"/>
                </a:lnTo>
                <a:close/>
              </a:path>
              <a:path w="14604" h="24129">
                <a:moveTo>
                  <a:pt x="12573" y="0"/>
                </a:moveTo>
                <a:lnTo>
                  <a:pt x="11381" y="1143"/>
                </a:lnTo>
                <a:lnTo>
                  <a:pt x="14605" y="1143"/>
                </a:lnTo>
                <a:lnTo>
                  <a:pt x="12573" y="0"/>
                </a:lnTo>
                <a:close/>
              </a:path>
            </a:pathLst>
          </a:custGeom>
          <a:solidFill>
            <a:srgbClr val="243038"/>
          </a:solidFill>
        </p:spPr>
        <p:txBody>
          <a:bodyPr wrap="square" lIns="0" tIns="0" rIns="0" bIns="0" rtlCol="0"/>
          <a:lstStyle/>
          <a:p>
            <a:endParaRPr/>
          </a:p>
        </p:txBody>
      </p:sp>
      <p:sp>
        <p:nvSpPr>
          <p:cNvPr id="187" name="object 187"/>
          <p:cNvSpPr/>
          <p:nvPr/>
        </p:nvSpPr>
        <p:spPr>
          <a:xfrm>
            <a:off x="10147427" y="3558159"/>
            <a:ext cx="8255" cy="8255"/>
          </a:xfrm>
          <a:custGeom>
            <a:avLst/>
            <a:gdLst/>
            <a:ahLst/>
            <a:cxnLst/>
            <a:rect l="l" t="t" r="r" b="b"/>
            <a:pathLst>
              <a:path w="8254" h="8254">
                <a:moveTo>
                  <a:pt x="1777" y="0"/>
                </a:moveTo>
                <a:lnTo>
                  <a:pt x="0" y="0"/>
                </a:lnTo>
                <a:lnTo>
                  <a:pt x="1269" y="254"/>
                </a:lnTo>
                <a:lnTo>
                  <a:pt x="4698" y="2159"/>
                </a:lnTo>
                <a:lnTo>
                  <a:pt x="6349" y="3937"/>
                </a:lnTo>
                <a:lnTo>
                  <a:pt x="8000" y="8001"/>
                </a:lnTo>
                <a:lnTo>
                  <a:pt x="8000" y="6985"/>
                </a:lnTo>
                <a:lnTo>
                  <a:pt x="7619" y="6096"/>
                </a:lnTo>
                <a:lnTo>
                  <a:pt x="6984" y="4445"/>
                </a:lnTo>
                <a:lnTo>
                  <a:pt x="6603" y="3682"/>
                </a:lnTo>
                <a:lnTo>
                  <a:pt x="4952" y="1778"/>
                </a:lnTo>
                <a:lnTo>
                  <a:pt x="1777" y="0"/>
                </a:lnTo>
                <a:close/>
              </a:path>
            </a:pathLst>
          </a:custGeom>
          <a:solidFill>
            <a:srgbClr val="243038"/>
          </a:solidFill>
        </p:spPr>
        <p:txBody>
          <a:bodyPr wrap="square" lIns="0" tIns="0" rIns="0" bIns="0" rtlCol="0"/>
          <a:lstStyle/>
          <a:p>
            <a:endParaRPr/>
          </a:p>
        </p:txBody>
      </p:sp>
      <p:sp>
        <p:nvSpPr>
          <p:cNvPr id="188" name="object 188"/>
          <p:cNvSpPr/>
          <p:nvPr/>
        </p:nvSpPr>
        <p:spPr>
          <a:xfrm>
            <a:off x="11605386" y="3616833"/>
            <a:ext cx="283210" cy="285750"/>
          </a:xfrm>
          <a:custGeom>
            <a:avLst/>
            <a:gdLst/>
            <a:ahLst/>
            <a:cxnLst/>
            <a:rect l="l" t="t" r="r" b="b"/>
            <a:pathLst>
              <a:path w="283209" h="285750">
                <a:moveTo>
                  <a:pt x="141477" y="0"/>
                </a:moveTo>
                <a:lnTo>
                  <a:pt x="96773" y="7366"/>
                </a:lnTo>
                <a:lnTo>
                  <a:pt x="57911" y="27686"/>
                </a:lnTo>
                <a:lnTo>
                  <a:pt x="27304" y="58547"/>
                </a:lnTo>
                <a:lnTo>
                  <a:pt x="7238" y="97663"/>
                </a:lnTo>
                <a:lnTo>
                  <a:pt x="0" y="142748"/>
                </a:lnTo>
                <a:lnTo>
                  <a:pt x="7238" y="187833"/>
                </a:lnTo>
                <a:lnTo>
                  <a:pt x="27304" y="226949"/>
                </a:lnTo>
                <a:lnTo>
                  <a:pt x="57911" y="257937"/>
                </a:lnTo>
                <a:lnTo>
                  <a:pt x="96773" y="278130"/>
                </a:lnTo>
                <a:lnTo>
                  <a:pt x="141477" y="285496"/>
                </a:lnTo>
                <a:lnTo>
                  <a:pt x="186181" y="278130"/>
                </a:lnTo>
                <a:lnTo>
                  <a:pt x="214248" y="263525"/>
                </a:lnTo>
                <a:lnTo>
                  <a:pt x="141477" y="263525"/>
                </a:lnTo>
                <a:lnTo>
                  <a:pt x="94868" y="254000"/>
                </a:lnTo>
                <a:lnTo>
                  <a:pt x="56895" y="228092"/>
                </a:lnTo>
                <a:lnTo>
                  <a:pt x="31114" y="189738"/>
                </a:lnTo>
                <a:lnTo>
                  <a:pt x="21716" y="142748"/>
                </a:lnTo>
                <a:lnTo>
                  <a:pt x="31114" y="95758"/>
                </a:lnTo>
                <a:lnTo>
                  <a:pt x="56895" y="57404"/>
                </a:lnTo>
                <a:lnTo>
                  <a:pt x="94868" y="31496"/>
                </a:lnTo>
                <a:lnTo>
                  <a:pt x="141477" y="21971"/>
                </a:lnTo>
                <a:lnTo>
                  <a:pt x="214248" y="21971"/>
                </a:lnTo>
                <a:lnTo>
                  <a:pt x="186181" y="7366"/>
                </a:lnTo>
                <a:lnTo>
                  <a:pt x="141477" y="0"/>
                </a:lnTo>
                <a:close/>
              </a:path>
              <a:path w="283209" h="285750">
                <a:moveTo>
                  <a:pt x="261238" y="69342"/>
                </a:moveTo>
                <a:lnTo>
                  <a:pt x="261238" y="142748"/>
                </a:lnTo>
                <a:lnTo>
                  <a:pt x="251840" y="189738"/>
                </a:lnTo>
                <a:lnTo>
                  <a:pt x="226186" y="228092"/>
                </a:lnTo>
                <a:lnTo>
                  <a:pt x="188086" y="254000"/>
                </a:lnTo>
                <a:lnTo>
                  <a:pt x="141477" y="263525"/>
                </a:lnTo>
                <a:lnTo>
                  <a:pt x="214248" y="263525"/>
                </a:lnTo>
                <a:lnTo>
                  <a:pt x="225043" y="257937"/>
                </a:lnTo>
                <a:lnTo>
                  <a:pt x="255650" y="226949"/>
                </a:lnTo>
                <a:lnTo>
                  <a:pt x="275843" y="187833"/>
                </a:lnTo>
                <a:lnTo>
                  <a:pt x="283082" y="142748"/>
                </a:lnTo>
                <a:lnTo>
                  <a:pt x="275843" y="97663"/>
                </a:lnTo>
                <a:lnTo>
                  <a:pt x="261238" y="69342"/>
                </a:lnTo>
                <a:close/>
              </a:path>
              <a:path w="283209" h="285750">
                <a:moveTo>
                  <a:pt x="214248" y="21971"/>
                </a:moveTo>
                <a:lnTo>
                  <a:pt x="141477" y="21971"/>
                </a:lnTo>
                <a:lnTo>
                  <a:pt x="188086" y="31496"/>
                </a:lnTo>
                <a:lnTo>
                  <a:pt x="226186" y="57404"/>
                </a:lnTo>
                <a:lnTo>
                  <a:pt x="251840" y="95758"/>
                </a:lnTo>
                <a:lnTo>
                  <a:pt x="261238" y="142748"/>
                </a:lnTo>
                <a:lnTo>
                  <a:pt x="261238" y="69342"/>
                </a:lnTo>
                <a:lnTo>
                  <a:pt x="255650" y="58547"/>
                </a:lnTo>
                <a:lnTo>
                  <a:pt x="225043" y="27686"/>
                </a:lnTo>
                <a:lnTo>
                  <a:pt x="214248" y="21971"/>
                </a:lnTo>
                <a:close/>
              </a:path>
            </a:pathLst>
          </a:custGeom>
          <a:solidFill>
            <a:srgbClr val="005C2E"/>
          </a:solidFill>
        </p:spPr>
        <p:txBody>
          <a:bodyPr wrap="square" lIns="0" tIns="0" rIns="0" bIns="0" rtlCol="0"/>
          <a:lstStyle/>
          <a:p>
            <a:endParaRPr/>
          </a:p>
        </p:txBody>
      </p:sp>
      <p:sp>
        <p:nvSpPr>
          <p:cNvPr id="189" name="object 189"/>
          <p:cNvSpPr/>
          <p:nvPr/>
        </p:nvSpPr>
        <p:spPr>
          <a:xfrm>
            <a:off x="11561064" y="3572255"/>
            <a:ext cx="372110" cy="374650"/>
          </a:xfrm>
          <a:custGeom>
            <a:avLst/>
            <a:gdLst/>
            <a:ahLst/>
            <a:cxnLst/>
            <a:rect l="l" t="t" r="r" b="b"/>
            <a:pathLst>
              <a:path w="372109" h="374650">
                <a:moveTo>
                  <a:pt x="185800" y="0"/>
                </a:moveTo>
                <a:lnTo>
                  <a:pt x="136524" y="6731"/>
                </a:lnTo>
                <a:lnTo>
                  <a:pt x="92201" y="25654"/>
                </a:lnTo>
                <a:lnTo>
                  <a:pt x="54482" y="54991"/>
                </a:lnTo>
                <a:lnTo>
                  <a:pt x="25399" y="92964"/>
                </a:lnTo>
                <a:lnTo>
                  <a:pt x="6603" y="137668"/>
                </a:lnTo>
                <a:lnTo>
                  <a:pt x="0" y="187325"/>
                </a:lnTo>
                <a:lnTo>
                  <a:pt x="6603" y="236982"/>
                </a:lnTo>
                <a:lnTo>
                  <a:pt x="25399" y="281686"/>
                </a:lnTo>
                <a:lnTo>
                  <a:pt x="54482" y="319659"/>
                </a:lnTo>
                <a:lnTo>
                  <a:pt x="92201" y="348996"/>
                </a:lnTo>
                <a:lnTo>
                  <a:pt x="136524" y="367919"/>
                </a:lnTo>
                <a:lnTo>
                  <a:pt x="185800" y="374650"/>
                </a:lnTo>
                <a:lnTo>
                  <a:pt x="235076" y="367919"/>
                </a:lnTo>
                <a:lnTo>
                  <a:pt x="270890" y="352679"/>
                </a:lnTo>
                <a:lnTo>
                  <a:pt x="185800" y="352679"/>
                </a:lnTo>
                <a:lnTo>
                  <a:pt x="142239" y="346837"/>
                </a:lnTo>
                <a:lnTo>
                  <a:pt x="103123" y="330073"/>
                </a:lnTo>
                <a:lnTo>
                  <a:pt x="69849" y="304165"/>
                </a:lnTo>
                <a:lnTo>
                  <a:pt x="44195" y="270764"/>
                </a:lnTo>
                <a:lnTo>
                  <a:pt x="27685" y="231267"/>
                </a:lnTo>
                <a:lnTo>
                  <a:pt x="21716" y="187325"/>
                </a:lnTo>
                <a:lnTo>
                  <a:pt x="27685" y="143383"/>
                </a:lnTo>
                <a:lnTo>
                  <a:pt x="44195" y="103886"/>
                </a:lnTo>
                <a:lnTo>
                  <a:pt x="69849" y="70485"/>
                </a:lnTo>
                <a:lnTo>
                  <a:pt x="103123" y="44577"/>
                </a:lnTo>
                <a:lnTo>
                  <a:pt x="142239" y="27813"/>
                </a:lnTo>
                <a:lnTo>
                  <a:pt x="185800" y="21971"/>
                </a:lnTo>
                <a:lnTo>
                  <a:pt x="270763" y="21971"/>
                </a:lnTo>
                <a:lnTo>
                  <a:pt x="235076" y="6731"/>
                </a:lnTo>
                <a:lnTo>
                  <a:pt x="185800" y="0"/>
                </a:lnTo>
                <a:close/>
              </a:path>
              <a:path w="372109" h="374650">
                <a:moveTo>
                  <a:pt x="349884" y="101600"/>
                </a:moveTo>
                <a:lnTo>
                  <a:pt x="349884" y="187325"/>
                </a:lnTo>
                <a:lnTo>
                  <a:pt x="344042" y="231267"/>
                </a:lnTo>
                <a:lnTo>
                  <a:pt x="327405" y="270764"/>
                </a:lnTo>
                <a:lnTo>
                  <a:pt x="301751" y="304165"/>
                </a:lnTo>
                <a:lnTo>
                  <a:pt x="268604" y="330073"/>
                </a:lnTo>
                <a:lnTo>
                  <a:pt x="229361" y="346837"/>
                </a:lnTo>
                <a:lnTo>
                  <a:pt x="185800" y="352679"/>
                </a:lnTo>
                <a:lnTo>
                  <a:pt x="270890" y="352679"/>
                </a:lnTo>
                <a:lnTo>
                  <a:pt x="317118" y="319659"/>
                </a:lnTo>
                <a:lnTo>
                  <a:pt x="346201" y="281686"/>
                </a:lnTo>
                <a:lnTo>
                  <a:pt x="364997" y="236982"/>
                </a:lnTo>
                <a:lnTo>
                  <a:pt x="371601" y="187325"/>
                </a:lnTo>
                <a:lnTo>
                  <a:pt x="364997" y="137668"/>
                </a:lnTo>
                <a:lnTo>
                  <a:pt x="349884" y="101600"/>
                </a:lnTo>
                <a:close/>
              </a:path>
              <a:path w="372109" h="374650">
                <a:moveTo>
                  <a:pt x="270763" y="21971"/>
                </a:moveTo>
                <a:lnTo>
                  <a:pt x="185800" y="21971"/>
                </a:lnTo>
                <a:lnTo>
                  <a:pt x="229361" y="27813"/>
                </a:lnTo>
                <a:lnTo>
                  <a:pt x="268604" y="44577"/>
                </a:lnTo>
                <a:lnTo>
                  <a:pt x="301751" y="70485"/>
                </a:lnTo>
                <a:lnTo>
                  <a:pt x="327405" y="103886"/>
                </a:lnTo>
                <a:lnTo>
                  <a:pt x="344042" y="143383"/>
                </a:lnTo>
                <a:lnTo>
                  <a:pt x="349884" y="187325"/>
                </a:lnTo>
                <a:lnTo>
                  <a:pt x="349884" y="101600"/>
                </a:lnTo>
                <a:lnTo>
                  <a:pt x="346201" y="92964"/>
                </a:lnTo>
                <a:lnTo>
                  <a:pt x="317118" y="54991"/>
                </a:lnTo>
                <a:lnTo>
                  <a:pt x="279526" y="25654"/>
                </a:lnTo>
                <a:lnTo>
                  <a:pt x="270763" y="21971"/>
                </a:lnTo>
                <a:close/>
              </a:path>
            </a:pathLst>
          </a:custGeom>
          <a:solidFill>
            <a:srgbClr val="005C2E"/>
          </a:solidFill>
        </p:spPr>
        <p:txBody>
          <a:bodyPr wrap="square" lIns="0" tIns="0" rIns="0" bIns="0" rtlCol="0"/>
          <a:lstStyle/>
          <a:p>
            <a:endParaRPr/>
          </a:p>
        </p:txBody>
      </p:sp>
      <p:sp>
        <p:nvSpPr>
          <p:cNvPr id="190" name="object 190"/>
          <p:cNvSpPr/>
          <p:nvPr/>
        </p:nvSpPr>
        <p:spPr>
          <a:xfrm>
            <a:off x="11692128" y="3660647"/>
            <a:ext cx="109727" cy="198119"/>
          </a:xfrm>
          <a:prstGeom prst="rect">
            <a:avLst/>
          </a:prstGeom>
          <a:blipFill>
            <a:blip r:embed="rId24" cstate="print"/>
            <a:stretch>
              <a:fillRect/>
            </a:stretch>
          </a:blipFill>
        </p:spPr>
        <p:txBody>
          <a:bodyPr wrap="square" lIns="0" tIns="0" rIns="0" bIns="0" rtlCol="0"/>
          <a:lstStyle/>
          <a:p>
            <a:endParaRPr/>
          </a:p>
        </p:txBody>
      </p:sp>
      <p:sp>
        <p:nvSpPr>
          <p:cNvPr id="191" name="object 191"/>
          <p:cNvSpPr/>
          <p:nvPr/>
        </p:nvSpPr>
        <p:spPr>
          <a:xfrm>
            <a:off x="11597640" y="5897879"/>
            <a:ext cx="79248" cy="146303"/>
          </a:xfrm>
          <a:prstGeom prst="rect">
            <a:avLst/>
          </a:prstGeom>
          <a:blipFill>
            <a:blip r:embed="rId25" cstate="print"/>
            <a:stretch>
              <a:fillRect/>
            </a:stretch>
          </a:blipFill>
        </p:spPr>
        <p:txBody>
          <a:bodyPr wrap="square" lIns="0" tIns="0" rIns="0" bIns="0" rtlCol="0"/>
          <a:lstStyle/>
          <a:p>
            <a:endParaRPr/>
          </a:p>
        </p:txBody>
      </p:sp>
      <p:sp>
        <p:nvSpPr>
          <p:cNvPr id="192" name="object 192"/>
          <p:cNvSpPr/>
          <p:nvPr/>
        </p:nvSpPr>
        <p:spPr>
          <a:xfrm>
            <a:off x="11384280" y="5550408"/>
            <a:ext cx="506095" cy="381000"/>
          </a:xfrm>
          <a:custGeom>
            <a:avLst/>
            <a:gdLst/>
            <a:ahLst/>
            <a:cxnLst/>
            <a:rect l="l" t="t" r="r" b="b"/>
            <a:pathLst>
              <a:path w="506095" h="381000">
                <a:moveTo>
                  <a:pt x="505841" y="0"/>
                </a:moveTo>
                <a:lnTo>
                  <a:pt x="0" y="0"/>
                </a:lnTo>
                <a:lnTo>
                  <a:pt x="0" y="373087"/>
                </a:lnTo>
                <a:lnTo>
                  <a:pt x="7874" y="380898"/>
                </a:lnTo>
                <a:lnTo>
                  <a:pt x="497967" y="380898"/>
                </a:lnTo>
                <a:lnTo>
                  <a:pt x="503936" y="374992"/>
                </a:lnTo>
                <a:lnTo>
                  <a:pt x="11176" y="374992"/>
                </a:lnTo>
                <a:lnTo>
                  <a:pt x="5969" y="369823"/>
                </a:lnTo>
                <a:lnTo>
                  <a:pt x="5969" y="5841"/>
                </a:lnTo>
                <a:lnTo>
                  <a:pt x="505841" y="5841"/>
                </a:lnTo>
                <a:lnTo>
                  <a:pt x="505841" y="0"/>
                </a:lnTo>
                <a:close/>
              </a:path>
            </a:pathLst>
          </a:custGeom>
          <a:solidFill>
            <a:srgbClr val="6EAC46"/>
          </a:solidFill>
        </p:spPr>
        <p:txBody>
          <a:bodyPr wrap="square" lIns="0" tIns="0" rIns="0" bIns="0" rtlCol="0"/>
          <a:lstStyle/>
          <a:p>
            <a:endParaRPr/>
          </a:p>
        </p:txBody>
      </p:sp>
      <p:sp>
        <p:nvSpPr>
          <p:cNvPr id="193" name="object 193"/>
          <p:cNvSpPr/>
          <p:nvPr/>
        </p:nvSpPr>
        <p:spPr>
          <a:xfrm>
            <a:off x="11884532" y="5556250"/>
            <a:ext cx="0" cy="369570"/>
          </a:xfrm>
          <a:custGeom>
            <a:avLst/>
            <a:gdLst/>
            <a:ahLst/>
            <a:cxnLst/>
            <a:rect l="l" t="t" r="r" b="b"/>
            <a:pathLst>
              <a:path h="369570">
                <a:moveTo>
                  <a:pt x="0" y="0"/>
                </a:moveTo>
                <a:lnTo>
                  <a:pt x="0" y="369150"/>
                </a:lnTo>
              </a:path>
            </a:pathLst>
          </a:custGeom>
          <a:ln w="12445">
            <a:solidFill>
              <a:srgbClr val="6EAC46"/>
            </a:solidFill>
          </a:ln>
        </p:spPr>
        <p:txBody>
          <a:bodyPr wrap="square" lIns="0" tIns="0" rIns="0" bIns="0" rtlCol="0"/>
          <a:lstStyle/>
          <a:p>
            <a:endParaRPr/>
          </a:p>
        </p:txBody>
      </p:sp>
      <p:sp>
        <p:nvSpPr>
          <p:cNvPr id="194" name="object 194"/>
          <p:cNvSpPr/>
          <p:nvPr/>
        </p:nvSpPr>
        <p:spPr>
          <a:xfrm>
            <a:off x="11384280" y="5550408"/>
            <a:ext cx="506095" cy="381000"/>
          </a:xfrm>
          <a:custGeom>
            <a:avLst/>
            <a:gdLst/>
            <a:ahLst/>
            <a:cxnLst/>
            <a:rect l="l" t="t" r="r" b="b"/>
            <a:pathLst>
              <a:path w="506095" h="381000">
                <a:moveTo>
                  <a:pt x="8382" y="0"/>
                </a:moveTo>
                <a:lnTo>
                  <a:pt x="0" y="0"/>
                </a:lnTo>
                <a:lnTo>
                  <a:pt x="0" y="373087"/>
                </a:lnTo>
                <a:lnTo>
                  <a:pt x="7874" y="380898"/>
                </a:lnTo>
                <a:lnTo>
                  <a:pt x="497967" y="380898"/>
                </a:lnTo>
                <a:lnTo>
                  <a:pt x="503920" y="374992"/>
                </a:lnTo>
                <a:lnTo>
                  <a:pt x="11176" y="374992"/>
                </a:lnTo>
                <a:lnTo>
                  <a:pt x="10922" y="374802"/>
                </a:lnTo>
                <a:lnTo>
                  <a:pt x="494919" y="374802"/>
                </a:lnTo>
                <a:lnTo>
                  <a:pt x="494919" y="372275"/>
                </a:lnTo>
                <a:lnTo>
                  <a:pt x="8382" y="372275"/>
                </a:lnTo>
                <a:lnTo>
                  <a:pt x="5969" y="369823"/>
                </a:lnTo>
                <a:lnTo>
                  <a:pt x="8382" y="369747"/>
                </a:lnTo>
                <a:lnTo>
                  <a:pt x="8382" y="0"/>
                </a:lnTo>
                <a:close/>
              </a:path>
              <a:path w="506095" h="381000">
                <a:moveTo>
                  <a:pt x="499872" y="0"/>
                </a:moveTo>
                <a:lnTo>
                  <a:pt x="494919" y="0"/>
                </a:lnTo>
                <a:lnTo>
                  <a:pt x="494919" y="374802"/>
                </a:lnTo>
                <a:lnTo>
                  <a:pt x="494665" y="374992"/>
                </a:lnTo>
                <a:lnTo>
                  <a:pt x="503920" y="374992"/>
                </a:lnTo>
                <a:lnTo>
                  <a:pt x="505841" y="373087"/>
                </a:lnTo>
                <a:lnTo>
                  <a:pt x="505841" y="372287"/>
                </a:lnTo>
                <a:lnTo>
                  <a:pt x="497459" y="372287"/>
                </a:lnTo>
                <a:lnTo>
                  <a:pt x="497459" y="369747"/>
                </a:lnTo>
                <a:lnTo>
                  <a:pt x="499872" y="369747"/>
                </a:lnTo>
                <a:lnTo>
                  <a:pt x="499872" y="0"/>
                </a:lnTo>
                <a:close/>
              </a:path>
              <a:path w="506095" h="381000">
                <a:moveTo>
                  <a:pt x="505841" y="0"/>
                </a:moveTo>
                <a:lnTo>
                  <a:pt x="499872" y="0"/>
                </a:lnTo>
                <a:lnTo>
                  <a:pt x="499799" y="369823"/>
                </a:lnTo>
                <a:lnTo>
                  <a:pt x="497459" y="372287"/>
                </a:lnTo>
                <a:lnTo>
                  <a:pt x="505841" y="372287"/>
                </a:lnTo>
                <a:lnTo>
                  <a:pt x="505841" y="0"/>
                </a:lnTo>
                <a:close/>
              </a:path>
              <a:path w="506095" h="381000">
                <a:moveTo>
                  <a:pt x="494919" y="0"/>
                </a:moveTo>
                <a:lnTo>
                  <a:pt x="8382" y="0"/>
                </a:lnTo>
                <a:lnTo>
                  <a:pt x="8382" y="372275"/>
                </a:lnTo>
                <a:lnTo>
                  <a:pt x="494919" y="372275"/>
                </a:lnTo>
                <a:lnTo>
                  <a:pt x="494919" y="0"/>
                </a:lnTo>
                <a:close/>
              </a:path>
            </a:pathLst>
          </a:custGeom>
          <a:solidFill>
            <a:srgbClr val="FFFFFF"/>
          </a:solidFill>
        </p:spPr>
        <p:txBody>
          <a:bodyPr wrap="square" lIns="0" tIns="0" rIns="0" bIns="0" rtlCol="0"/>
          <a:lstStyle/>
          <a:p>
            <a:endParaRPr/>
          </a:p>
        </p:txBody>
      </p:sp>
      <p:sp>
        <p:nvSpPr>
          <p:cNvPr id="195" name="object 195"/>
          <p:cNvSpPr/>
          <p:nvPr/>
        </p:nvSpPr>
        <p:spPr>
          <a:xfrm>
            <a:off x="11390376" y="5551932"/>
            <a:ext cx="493395" cy="0"/>
          </a:xfrm>
          <a:custGeom>
            <a:avLst/>
            <a:gdLst/>
            <a:ahLst/>
            <a:cxnLst/>
            <a:rect l="l" t="t" r="r" b="b"/>
            <a:pathLst>
              <a:path w="493395">
                <a:moveTo>
                  <a:pt x="0" y="0"/>
                </a:moveTo>
                <a:lnTo>
                  <a:pt x="493217" y="0"/>
                </a:lnTo>
              </a:path>
            </a:pathLst>
          </a:custGeom>
          <a:ln w="16510">
            <a:solidFill>
              <a:srgbClr val="6EAC46"/>
            </a:solidFill>
          </a:ln>
        </p:spPr>
        <p:txBody>
          <a:bodyPr wrap="square" lIns="0" tIns="0" rIns="0" bIns="0" rtlCol="0"/>
          <a:lstStyle/>
          <a:p>
            <a:endParaRPr/>
          </a:p>
        </p:txBody>
      </p:sp>
      <p:sp>
        <p:nvSpPr>
          <p:cNvPr id="196" name="object 196"/>
          <p:cNvSpPr/>
          <p:nvPr/>
        </p:nvSpPr>
        <p:spPr>
          <a:xfrm>
            <a:off x="11372088" y="5548712"/>
            <a:ext cx="530225" cy="0"/>
          </a:xfrm>
          <a:custGeom>
            <a:avLst/>
            <a:gdLst/>
            <a:ahLst/>
            <a:cxnLst/>
            <a:rect l="l" t="t" r="r" b="b"/>
            <a:pathLst>
              <a:path w="530225">
                <a:moveTo>
                  <a:pt x="0" y="0"/>
                </a:moveTo>
                <a:lnTo>
                  <a:pt x="530212" y="0"/>
                </a:lnTo>
              </a:path>
            </a:pathLst>
          </a:custGeom>
          <a:ln w="9994">
            <a:solidFill>
              <a:srgbClr val="FFFFFF"/>
            </a:solidFill>
          </a:ln>
        </p:spPr>
        <p:txBody>
          <a:bodyPr wrap="square" lIns="0" tIns="0" rIns="0" bIns="0" rtlCol="0"/>
          <a:lstStyle/>
          <a:p>
            <a:endParaRPr/>
          </a:p>
        </p:txBody>
      </p:sp>
      <p:sp>
        <p:nvSpPr>
          <p:cNvPr id="197" name="object 197"/>
          <p:cNvSpPr/>
          <p:nvPr/>
        </p:nvSpPr>
        <p:spPr>
          <a:xfrm>
            <a:off x="11439143" y="5599176"/>
            <a:ext cx="384175" cy="264795"/>
          </a:xfrm>
          <a:custGeom>
            <a:avLst/>
            <a:gdLst/>
            <a:ahLst/>
            <a:cxnLst/>
            <a:rect l="l" t="t" r="r" b="b"/>
            <a:pathLst>
              <a:path w="384175" h="264795">
                <a:moveTo>
                  <a:pt x="384048" y="0"/>
                </a:moveTo>
                <a:lnTo>
                  <a:pt x="285877" y="150266"/>
                </a:lnTo>
                <a:lnTo>
                  <a:pt x="158115" y="228892"/>
                </a:lnTo>
                <a:lnTo>
                  <a:pt x="47244" y="259054"/>
                </a:lnTo>
                <a:lnTo>
                  <a:pt x="0" y="263956"/>
                </a:lnTo>
                <a:lnTo>
                  <a:pt x="380873" y="264553"/>
                </a:lnTo>
                <a:lnTo>
                  <a:pt x="384048" y="0"/>
                </a:lnTo>
                <a:close/>
              </a:path>
            </a:pathLst>
          </a:custGeom>
          <a:solidFill>
            <a:srgbClr val="6EAC46"/>
          </a:solidFill>
        </p:spPr>
        <p:txBody>
          <a:bodyPr wrap="square" lIns="0" tIns="0" rIns="0" bIns="0" rtlCol="0"/>
          <a:lstStyle/>
          <a:p>
            <a:endParaRPr/>
          </a:p>
        </p:txBody>
      </p:sp>
      <p:sp>
        <p:nvSpPr>
          <p:cNvPr id="198" name="object 198"/>
          <p:cNvSpPr/>
          <p:nvPr/>
        </p:nvSpPr>
        <p:spPr>
          <a:xfrm>
            <a:off x="11454383" y="5611367"/>
            <a:ext cx="350520" cy="240665"/>
          </a:xfrm>
          <a:custGeom>
            <a:avLst/>
            <a:gdLst/>
            <a:ahLst/>
            <a:cxnLst/>
            <a:rect l="l" t="t" r="r" b="b"/>
            <a:pathLst>
              <a:path w="350520" h="240664">
                <a:moveTo>
                  <a:pt x="350393" y="0"/>
                </a:moveTo>
                <a:lnTo>
                  <a:pt x="260858" y="136550"/>
                </a:lnTo>
                <a:lnTo>
                  <a:pt x="144272" y="207987"/>
                </a:lnTo>
                <a:lnTo>
                  <a:pt x="43180" y="235407"/>
                </a:lnTo>
                <a:lnTo>
                  <a:pt x="0" y="239852"/>
                </a:lnTo>
                <a:lnTo>
                  <a:pt x="347472" y="240398"/>
                </a:lnTo>
                <a:lnTo>
                  <a:pt x="350393" y="0"/>
                </a:lnTo>
                <a:close/>
              </a:path>
            </a:pathLst>
          </a:custGeom>
          <a:solidFill>
            <a:srgbClr val="FBF8EC"/>
          </a:solidFill>
        </p:spPr>
        <p:txBody>
          <a:bodyPr wrap="square" lIns="0" tIns="0" rIns="0" bIns="0" rtlCol="0"/>
          <a:lstStyle/>
          <a:p>
            <a:endParaRPr/>
          </a:p>
        </p:txBody>
      </p:sp>
      <p:sp>
        <p:nvSpPr>
          <p:cNvPr id="199" name="object 199"/>
          <p:cNvSpPr/>
          <p:nvPr/>
        </p:nvSpPr>
        <p:spPr>
          <a:xfrm>
            <a:off x="11430000" y="5599176"/>
            <a:ext cx="405130" cy="280035"/>
          </a:xfrm>
          <a:custGeom>
            <a:avLst/>
            <a:gdLst/>
            <a:ahLst/>
            <a:cxnLst/>
            <a:rect l="l" t="t" r="r" b="b"/>
            <a:pathLst>
              <a:path w="405129" h="280035">
                <a:moveTo>
                  <a:pt x="385571" y="265328"/>
                </a:moveTo>
                <a:lnTo>
                  <a:pt x="382142" y="265328"/>
                </a:lnTo>
                <a:lnTo>
                  <a:pt x="382142" y="279120"/>
                </a:lnTo>
                <a:lnTo>
                  <a:pt x="382904" y="279869"/>
                </a:lnTo>
                <a:lnTo>
                  <a:pt x="384809" y="279869"/>
                </a:lnTo>
                <a:lnTo>
                  <a:pt x="385571" y="279120"/>
                </a:lnTo>
                <a:lnTo>
                  <a:pt x="385571" y="265328"/>
                </a:lnTo>
                <a:close/>
              </a:path>
              <a:path w="405129" h="280035">
                <a:moveTo>
                  <a:pt x="326008" y="265328"/>
                </a:moveTo>
                <a:lnTo>
                  <a:pt x="322579" y="265328"/>
                </a:lnTo>
                <a:lnTo>
                  <a:pt x="322643" y="279120"/>
                </a:lnTo>
                <a:lnTo>
                  <a:pt x="323341" y="279819"/>
                </a:lnTo>
                <a:lnTo>
                  <a:pt x="325246" y="279819"/>
                </a:lnTo>
                <a:lnTo>
                  <a:pt x="325945" y="279120"/>
                </a:lnTo>
                <a:lnTo>
                  <a:pt x="326008" y="265328"/>
                </a:lnTo>
                <a:close/>
              </a:path>
              <a:path w="405129" h="280035">
                <a:moveTo>
                  <a:pt x="266318" y="265328"/>
                </a:moveTo>
                <a:lnTo>
                  <a:pt x="262889" y="265328"/>
                </a:lnTo>
                <a:lnTo>
                  <a:pt x="263016" y="279120"/>
                </a:lnTo>
                <a:lnTo>
                  <a:pt x="263651" y="279755"/>
                </a:lnTo>
                <a:lnTo>
                  <a:pt x="265556" y="279755"/>
                </a:lnTo>
                <a:lnTo>
                  <a:pt x="266191" y="279120"/>
                </a:lnTo>
                <a:lnTo>
                  <a:pt x="266318" y="265328"/>
                </a:lnTo>
                <a:close/>
              </a:path>
              <a:path w="405129" h="280035">
                <a:moveTo>
                  <a:pt x="206755" y="265328"/>
                </a:moveTo>
                <a:lnTo>
                  <a:pt x="203326" y="265328"/>
                </a:lnTo>
                <a:lnTo>
                  <a:pt x="203377" y="278993"/>
                </a:lnTo>
                <a:lnTo>
                  <a:pt x="204088" y="279704"/>
                </a:lnTo>
                <a:lnTo>
                  <a:pt x="205993" y="279704"/>
                </a:lnTo>
                <a:lnTo>
                  <a:pt x="206705" y="278993"/>
                </a:lnTo>
                <a:lnTo>
                  <a:pt x="206755" y="265328"/>
                </a:lnTo>
                <a:close/>
              </a:path>
              <a:path w="405129" h="280035">
                <a:moveTo>
                  <a:pt x="147065" y="265328"/>
                </a:moveTo>
                <a:lnTo>
                  <a:pt x="143763" y="265328"/>
                </a:lnTo>
                <a:lnTo>
                  <a:pt x="143863" y="278993"/>
                </a:lnTo>
                <a:lnTo>
                  <a:pt x="144525" y="279666"/>
                </a:lnTo>
                <a:lnTo>
                  <a:pt x="146303" y="279666"/>
                </a:lnTo>
                <a:lnTo>
                  <a:pt x="146966" y="278993"/>
                </a:lnTo>
                <a:lnTo>
                  <a:pt x="147065" y="265328"/>
                </a:lnTo>
                <a:close/>
              </a:path>
              <a:path w="405129" h="280035">
                <a:moveTo>
                  <a:pt x="87502" y="265328"/>
                </a:moveTo>
                <a:lnTo>
                  <a:pt x="84073" y="265328"/>
                </a:lnTo>
                <a:lnTo>
                  <a:pt x="84123" y="278892"/>
                </a:lnTo>
                <a:lnTo>
                  <a:pt x="84835" y="279615"/>
                </a:lnTo>
                <a:lnTo>
                  <a:pt x="86740" y="279615"/>
                </a:lnTo>
                <a:lnTo>
                  <a:pt x="87453" y="278892"/>
                </a:lnTo>
                <a:lnTo>
                  <a:pt x="87502" y="265328"/>
                </a:lnTo>
                <a:close/>
              </a:path>
              <a:path w="405129" h="280035">
                <a:moveTo>
                  <a:pt x="27939" y="265328"/>
                </a:moveTo>
                <a:lnTo>
                  <a:pt x="24510" y="265328"/>
                </a:lnTo>
                <a:lnTo>
                  <a:pt x="24635" y="278892"/>
                </a:lnTo>
                <a:lnTo>
                  <a:pt x="25272" y="279539"/>
                </a:lnTo>
                <a:lnTo>
                  <a:pt x="27177" y="279539"/>
                </a:lnTo>
                <a:lnTo>
                  <a:pt x="27815" y="278892"/>
                </a:lnTo>
                <a:lnTo>
                  <a:pt x="27939" y="265328"/>
                </a:lnTo>
                <a:close/>
              </a:path>
              <a:path w="405129" h="280035">
                <a:moveTo>
                  <a:pt x="405002" y="264071"/>
                </a:moveTo>
                <a:lnTo>
                  <a:pt x="9397" y="264071"/>
                </a:lnTo>
                <a:lnTo>
                  <a:pt x="9397" y="265328"/>
                </a:lnTo>
                <a:lnTo>
                  <a:pt x="405002" y="265328"/>
                </a:lnTo>
                <a:lnTo>
                  <a:pt x="405002" y="264071"/>
                </a:lnTo>
                <a:close/>
              </a:path>
              <a:path w="405129" h="280035">
                <a:moveTo>
                  <a:pt x="12572" y="1257"/>
                </a:moveTo>
                <a:lnTo>
                  <a:pt x="9270" y="1257"/>
                </a:lnTo>
                <a:lnTo>
                  <a:pt x="9270" y="14732"/>
                </a:lnTo>
                <a:lnTo>
                  <a:pt x="761" y="14732"/>
                </a:lnTo>
                <a:lnTo>
                  <a:pt x="0" y="15506"/>
                </a:lnTo>
                <a:lnTo>
                  <a:pt x="0" y="17386"/>
                </a:lnTo>
                <a:lnTo>
                  <a:pt x="761" y="18161"/>
                </a:lnTo>
                <a:lnTo>
                  <a:pt x="9270" y="18161"/>
                </a:lnTo>
                <a:lnTo>
                  <a:pt x="9270" y="51955"/>
                </a:lnTo>
                <a:lnTo>
                  <a:pt x="761" y="51955"/>
                </a:lnTo>
                <a:lnTo>
                  <a:pt x="0" y="52730"/>
                </a:lnTo>
                <a:lnTo>
                  <a:pt x="0" y="54610"/>
                </a:lnTo>
                <a:lnTo>
                  <a:pt x="761" y="55372"/>
                </a:lnTo>
                <a:lnTo>
                  <a:pt x="9270" y="55372"/>
                </a:lnTo>
                <a:lnTo>
                  <a:pt x="9270" y="89192"/>
                </a:lnTo>
                <a:lnTo>
                  <a:pt x="761" y="89192"/>
                </a:lnTo>
                <a:lnTo>
                  <a:pt x="0" y="89954"/>
                </a:lnTo>
                <a:lnTo>
                  <a:pt x="0" y="91846"/>
                </a:lnTo>
                <a:lnTo>
                  <a:pt x="761" y="92608"/>
                </a:lnTo>
                <a:lnTo>
                  <a:pt x="9270" y="92608"/>
                </a:lnTo>
                <a:lnTo>
                  <a:pt x="9270" y="126479"/>
                </a:lnTo>
                <a:lnTo>
                  <a:pt x="761" y="126479"/>
                </a:lnTo>
                <a:lnTo>
                  <a:pt x="0" y="127241"/>
                </a:lnTo>
                <a:lnTo>
                  <a:pt x="0" y="129133"/>
                </a:lnTo>
                <a:lnTo>
                  <a:pt x="761" y="129895"/>
                </a:lnTo>
                <a:lnTo>
                  <a:pt x="9270" y="129895"/>
                </a:lnTo>
                <a:lnTo>
                  <a:pt x="9270" y="163664"/>
                </a:lnTo>
                <a:lnTo>
                  <a:pt x="761" y="163664"/>
                </a:lnTo>
                <a:lnTo>
                  <a:pt x="0" y="164426"/>
                </a:lnTo>
                <a:lnTo>
                  <a:pt x="0" y="166306"/>
                </a:lnTo>
                <a:lnTo>
                  <a:pt x="761" y="167081"/>
                </a:lnTo>
                <a:lnTo>
                  <a:pt x="9270" y="167081"/>
                </a:lnTo>
                <a:lnTo>
                  <a:pt x="9270" y="200901"/>
                </a:lnTo>
                <a:lnTo>
                  <a:pt x="761" y="200901"/>
                </a:lnTo>
                <a:lnTo>
                  <a:pt x="0" y="201676"/>
                </a:lnTo>
                <a:lnTo>
                  <a:pt x="0" y="203555"/>
                </a:lnTo>
                <a:lnTo>
                  <a:pt x="761" y="204330"/>
                </a:lnTo>
                <a:lnTo>
                  <a:pt x="9270" y="204330"/>
                </a:lnTo>
                <a:lnTo>
                  <a:pt x="9270" y="238125"/>
                </a:lnTo>
                <a:lnTo>
                  <a:pt x="761" y="238125"/>
                </a:lnTo>
                <a:lnTo>
                  <a:pt x="0" y="238887"/>
                </a:lnTo>
                <a:lnTo>
                  <a:pt x="0" y="240779"/>
                </a:lnTo>
                <a:lnTo>
                  <a:pt x="761" y="241541"/>
                </a:lnTo>
                <a:lnTo>
                  <a:pt x="9270" y="241541"/>
                </a:lnTo>
                <a:lnTo>
                  <a:pt x="9270" y="264071"/>
                </a:lnTo>
                <a:lnTo>
                  <a:pt x="405129" y="264071"/>
                </a:lnTo>
                <a:lnTo>
                  <a:pt x="405129" y="262813"/>
                </a:lnTo>
                <a:lnTo>
                  <a:pt x="404621" y="262813"/>
                </a:lnTo>
                <a:lnTo>
                  <a:pt x="404621" y="261556"/>
                </a:lnTo>
                <a:lnTo>
                  <a:pt x="33781" y="261556"/>
                </a:lnTo>
                <a:lnTo>
                  <a:pt x="44803" y="259918"/>
                </a:lnTo>
                <a:lnTo>
                  <a:pt x="12572" y="259918"/>
                </a:lnTo>
                <a:lnTo>
                  <a:pt x="12572" y="1257"/>
                </a:lnTo>
                <a:close/>
              </a:path>
              <a:path w="405129" h="280035">
                <a:moveTo>
                  <a:pt x="390778" y="419"/>
                </a:moveTo>
                <a:lnTo>
                  <a:pt x="389762" y="787"/>
                </a:lnTo>
                <a:lnTo>
                  <a:pt x="368807" y="49276"/>
                </a:lnTo>
                <a:lnTo>
                  <a:pt x="342391" y="92443"/>
                </a:lnTo>
                <a:lnTo>
                  <a:pt x="310387" y="131076"/>
                </a:lnTo>
                <a:lnTo>
                  <a:pt x="272668" y="165138"/>
                </a:lnTo>
                <a:lnTo>
                  <a:pt x="229488" y="194576"/>
                </a:lnTo>
                <a:lnTo>
                  <a:pt x="180720" y="219316"/>
                </a:lnTo>
                <a:lnTo>
                  <a:pt x="122173" y="240372"/>
                </a:lnTo>
                <a:lnTo>
                  <a:pt x="70865" y="252603"/>
                </a:lnTo>
                <a:lnTo>
                  <a:pt x="32003" y="258394"/>
                </a:lnTo>
                <a:lnTo>
                  <a:pt x="12572" y="259918"/>
                </a:lnTo>
                <a:lnTo>
                  <a:pt x="44803" y="259918"/>
                </a:lnTo>
                <a:lnTo>
                  <a:pt x="123062" y="243662"/>
                </a:lnTo>
                <a:lnTo>
                  <a:pt x="181990" y="222440"/>
                </a:lnTo>
                <a:lnTo>
                  <a:pt x="246506" y="187858"/>
                </a:lnTo>
                <a:lnTo>
                  <a:pt x="301624" y="144411"/>
                </a:lnTo>
                <a:lnTo>
                  <a:pt x="330326" y="113550"/>
                </a:lnTo>
                <a:lnTo>
                  <a:pt x="355091" y="79578"/>
                </a:lnTo>
                <a:lnTo>
                  <a:pt x="375919" y="42621"/>
                </a:lnTo>
                <a:lnTo>
                  <a:pt x="392683" y="2781"/>
                </a:lnTo>
                <a:lnTo>
                  <a:pt x="392810" y="1968"/>
                </a:lnTo>
                <a:lnTo>
                  <a:pt x="392429" y="1143"/>
                </a:lnTo>
                <a:lnTo>
                  <a:pt x="390778" y="419"/>
                </a:lnTo>
                <a:close/>
              </a:path>
              <a:path w="405129" h="280035">
                <a:moveTo>
                  <a:pt x="12445" y="0"/>
                </a:moveTo>
                <a:lnTo>
                  <a:pt x="9397" y="0"/>
                </a:lnTo>
                <a:lnTo>
                  <a:pt x="9397" y="1257"/>
                </a:lnTo>
                <a:lnTo>
                  <a:pt x="12445" y="1257"/>
                </a:lnTo>
                <a:lnTo>
                  <a:pt x="12445" y="0"/>
                </a:lnTo>
                <a:close/>
              </a:path>
            </a:pathLst>
          </a:custGeom>
          <a:solidFill>
            <a:srgbClr val="6EAC46"/>
          </a:solidFill>
        </p:spPr>
        <p:txBody>
          <a:bodyPr wrap="square" lIns="0" tIns="0" rIns="0" bIns="0" rtlCol="0"/>
          <a:lstStyle/>
          <a:p>
            <a:endParaRPr/>
          </a:p>
        </p:txBody>
      </p:sp>
      <p:sp>
        <p:nvSpPr>
          <p:cNvPr id="200" name="object 200"/>
          <p:cNvSpPr/>
          <p:nvPr/>
        </p:nvSpPr>
        <p:spPr>
          <a:xfrm>
            <a:off x="11365992" y="5623559"/>
            <a:ext cx="246888" cy="423672"/>
          </a:xfrm>
          <a:prstGeom prst="rect">
            <a:avLst/>
          </a:prstGeom>
          <a:blipFill>
            <a:blip r:embed="rId26" cstate="print"/>
            <a:stretch>
              <a:fillRect/>
            </a:stretch>
          </a:blipFill>
        </p:spPr>
        <p:txBody>
          <a:bodyPr wrap="square" lIns="0" tIns="0" rIns="0" bIns="0" rtlCol="0"/>
          <a:lstStyle/>
          <a:p>
            <a:endParaRPr/>
          </a:p>
        </p:txBody>
      </p:sp>
      <p:sp>
        <p:nvSpPr>
          <p:cNvPr id="201" name="object 201"/>
          <p:cNvSpPr/>
          <p:nvPr/>
        </p:nvSpPr>
        <p:spPr>
          <a:xfrm>
            <a:off x="6440423" y="5685421"/>
            <a:ext cx="451484" cy="346710"/>
          </a:xfrm>
          <a:custGeom>
            <a:avLst/>
            <a:gdLst/>
            <a:ahLst/>
            <a:cxnLst/>
            <a:rect l="l" t="t" r="r" b="b"/>
            <a:pathLst>
              <a:path w="451484" h="346710">
                <a:moveTo>
                  <a:pt x="140970" y="0"/>
                </a:moveTo>
                <a:lnTo>
                  <a:pt x="0" y="133807"/>
                </a:lnTo>
                <a:lnTo>
                  <a:pt x="0" y="346316"/>
                </a:lnTo>
                <a:lnTo>
                  <a:pt x="450977" y="346316"/>
                </a:lnTo>
                <a:lnTo>
                  <a:pt x="450977" y="314833"/>
                </a:lnTo>
                <a:lnTo>
                  <a:pt x="28321" y="314833"/>
                </a:lnTo>
                <a:lnTo>
                  <a:pt x="28321" y="149542"/>
                </a:lnTo>
                <a:lnTo>
                  <a:pt x="143764" y="40932"/>
                </a:lnTo>
                <a:lnTo>
                  <a:pt x="197358" y="40932"/>
                </a:lnTo>
                <a:lnTo>
                  <a:pt x="140970" y="0"/>
                </a:lnTo>
                <a:close/>
              </a:path>
            </a:pathLst>
          </a:custGeom>
          <a:solidFill>
            <a:srgbClr val="005C2E"/>
          </a:solidFill>
        </p:spPr>
        <p:txBody>
          <a:bodyPr wrap="square" lIns="0" tIns="0" rIns="0" bIns="0" rtlCol="0"/>
          <a:lstStyle/>
          <a:p>
            <a:endParaRPr/>
          </a:p>
        </p:txBody>
      </p:sp>
      <p:sp>
        <p:nvSpPr>
          <p:cNvPr id="202" name="object 202"/>
          <p:cNvSpPr/>
          <p:nvPr/>
        </p:nvSpPr>
        <p:spPr>
          <a:xfrm>
            <a:off x="6876592" y="5770435"/>
            <a:ext cx="0" cy="229870"/>
          </a:xfrm>
          <a:custGeom>
            <a:avLst/>
            <a:gdLst/>
            <a:ahLst/>
            <a:cxnLst/>
            <a:rect l="l" t="t" r="r" b="b"/>
            <a:pathLst>
              <a:path h="229870">
                <a:moveTo>
                  <a:pt x="0" y="0"/>
                </a:moveTo>
                <a:lnTo>
                  <a:pt x="0" y="229819"/>
                </a:lnTo>
              </a:path>
            </a:pathLst>
          </a:custGeom>
          <a:ln w="30835">
            <a:solidFill>
              <a:srgbClr val="005C2E"/>
            </a:solidFill>
          </a:ln>
        </p:spPr>
        <p:txBody>
          <a:bodyPr wrap="square" lIns="0" tIns="0" rIns="0" bIns="0" rtlCol="0"/>
          <a:lstStyle/>
          <a:p>
            <a:endParaRPr/>
          </a:p>
        </p:txBody>
      </p:sp>
      <p:sp>
        <p:nvSpPr>
          <p:cNvPr id="203" name="object 203"/>
          <p:cNvSpPr/>
          <p:nvPr/>
        </p:nvSpPr>
        <p:spPr>
          <a:xfrm>
            <a:off x="6584188" y="5726353"/>
            <a:ext cx="231775" cy="145415"/>
          </a:xfrm>
          <a:custGeom>
            <a:avLst/>
            <a:gdLst/>
            <a:ahLst/>
            <a:cxnLst/>
            <a:rect l="l" t="t" r="r" b="b"/>
            <a:pathLst>
              <a:path w="231775" h="145414">
                <a:moveTo>
                  <a:pt x="53594" y="0"/>
                </a:moveTo>
                <a:lnTo>
                  <a:pt x="0" y="0"/>
                </a:lnTo>
                <a:lnTo>
                  <a:pt x="178943" y="130657"/>
                </a:lnTo>
                <a:lnTo>
                  <a:pt x="198755" y="144818"/>
                </a:lnTo>
                <a:lnTo>
                  <a:pt x="214249" y="124371"/>
                </a:lnTo>
                <a:lnTo>
                  <a:pt x="231648" y="102311"/>
                </a:lnTo>
                <a:lnTo>
                  <a:pt x="194437" y="102311"/>
                </a:lnTo>
                <a:lnTo>
                  <a:pt x="53594" y="0"/>
                </a:lnTo>
                <a:close/>
              </a:path>
            </a:pathLst>
          </a:custGeom>
          <a:solidFill>
            <a:srgbClr val="005C2E"/>
          </a:solidFill>
        </p:spPr>
        <p:txBody>
          <a:bodyPr wrap="square" lIns="0" tIns="0" rIns="0" bIns="0" rtlCol="0"/>
          <a:lstStyle/>
          <a:p>
            <a:endParaRPr/>
          </a:p>
        </p:txBody>
      </p:sp>
      <p:sp>
        <p:nvSpPr>
          <p:cNvPr id="204" name="object 204"/>
          <p:cNvSpPr/>
          <p:nvPr/>
        </p:nvSpPr>
        <p:spPr>
          <a:xfrm>
            <a:off x="6778625" y="5685421"/>
            <a:ext cx="113030" cy="143510"/>
          </a:xfrm>
          <a:custGeom>
            <a:avLst/>
            <a:gdLst/>
            <a:ahLst/>
            <a:cxnLst/>
            <a:rect l="l" t="t" r="r" b="b"/>
            <a:pathLst>
              <a:path w="113029" h="143510">
                <a:moveTo>
                  <a:pt x="112775" y="0"/>
                </a:moveTo>
                <a:lnTo>
                  <a:pt x="0" y="143243"/>
                </a:lnTo>
                <a:lnTo>
                  <a:pt x="37210" y="143243"/>
                </a:lnTo>
                <a:lnTo>
                  <a:pt x="83184" y="85013"/>
                </a:lnTo>
                <a:lnTo>
                  <a:pt x="112775" y="85013"/>
                </a:lnTo>
                <a:lnTo>
                  <a:pt x="112775" y="0"/>
                </a:lnTo>
                <a:close/>
              </a:path>
            </a:pathLst>
          </a:custGeom>
          <a:solidFill>
            <a:srgbClr val="005C2E"/>
          </a:solidFill>
        </p:spPr>
        <p:txBody>
          <a:bodyPr wrap="square" lIns="0" tIns="0" rIns="0" bIns="0" rtlCol="0"/>
          <a:lstStyle/>
          <a:p>
            <a:endParaRPr/>
          </a:p>
        </p:txBody>
      </p:sp>
      <p:sp>
        <p:nvSpPr>
          <p:cNvPr id="205" name="object 205"/>
          <p:cNvSpPr/>
          <p:nvPr/>
        </p:nvSpPr>
        <p:spPr>
          <a:xfrm>
            <a:off x="6565900" y="5598845"/>
            <a:ext cx="229870" cy="142240"/>
          </a:xfrm>
          <a:custGeom>
            <a:avLst/>
            <a:gdLst/>
            <a:ahLst/>
            <a:cxnLst/>
            <a:rect l="l" t="t" r="r" b="b"/>
            <a:pathLst>
              <a:path w="229870" h="142239">
                <a:moveTo>
                  <a:pt x="53213" y="0"/>
                </a:moveTo>
                <a:lnTo>
                  <a:pt x="0" y="0"/>
                </a:lnTo>
                <a:lnTo>
                  <a:pt x="197231" y="141668"/>
                </a:lnTo>
                <a:lnTo>
                  <a:pt x="229743" y="100736"/>
                </a:lnTo>
                <a:lnTo>
                  <a:pt x="193040" y="100736"/>
                </a:lnTo>
                <a:lnTo>
                  <a:pt x="53213" y="0"/>
                </a:lnTo>
                <a:close/>
              </a:path>
            </a:pathLst>
          </a:custGeom>
          <a:solidFill>
            <a:srgbClr val="005C2E"/>
          </a:solidFill>
        </p:spPr>
        <p:txBody>
          <a:bodyPr wrap="square" lIns="0" tIns="0" rIns="0" bIns="0" rtlCol="0"/>
          <a:lstStyle/>
          <a:p>
            <a:endParaRPr/>
          </a:p>
        </p:txBody>
      </p:sp>
      <p:sp>
        <p:nvSpPr>
          <p:cNvPr id="206" name="object 206"/>
          <p:cNvSpPr/>
          <p:nvPr/>
        </p:nvSpPr>
        <p:spPr>
          <a:xfrm>
            <a:off x="6440423" y="5559552"/>
            <a:ext cx="179070" cy="159385"/>
          </a:xfrm>
          <a:custGeom>
            <a:avLst/>
            <a:gdLst/>
            <a:ahLst/>
            <a:cxnLst/>
            <a:rect l="l" t="t" r="r" b="b"/>
            <a:pathLst>
              <a:path w="179070" h="159385">
                <a:moveTo>
                  <a:pt x="124078" y="0"/>
                </a:moveTo>
                <a:lnTo>
                  <a:pt x="0" y="116433"/>
                </a:lnTo>
                <a:lnTo>
                  <a:pt x="0" y="158927"/>
                </a:lnTo>
                <a:lnTo>
                  <a:pt x="125475" y="39293"/>
                </a:lnTo>
                <a:lnTo>
                  <a:pt x="178688" y="39293"/>
                </a:lnTo>
                <a:lnTo>
                  <a:pt x="124078" y="0"/>
                </a:lnTo>
                <a:close/>
              </a:path>
            </a:pathLst>
          </a:custGeom>
          <a:solidFill>
            <a:srgbClr val="005C2E"/>
          </a:solidFill>
        </p:spPr>
        <p:txBody>
          <a:bodyPr wrap="square" lIns="0" tIns="0" rIns="0" bIns="0" rtlCol="0"/>
          <a:lstStyle/>
          <a:p>
            <a:endParaRPr/>
          </a:p>
        </p:txBody>
      </p:sp>
      <p:sp>
        <p:nvSpPr>
          <p:cNvPr id="207" name="object 207"/>
          <p:cNvSpPr/>
          <p:nvPr/>
        </p:nvSpPr>
        <p:spPr>
          <a:xfrm>
            <a:off x="6758940" y="5559552"/>
            <a:ext cx="132715" cy="140335"/>
          </a:xfrm>
          <a:custGeom>
            <a:avLst/>
            <a:gdLst/>
            <a:ahLst/>
            <a:cxnLst/>
            <a:rect l="l" t="t" r="r" b="b"/>
            <a:pathLst>
              <a:path w="132715" h="140335">
                <a:moveTo>
                  <a:pt x="132460" y="0"/>
                </a:moveTo>
                <a:lnTo>
                  <a:pt x="61975" y="0"/>
                </a:lnTo>
                <a:lnTo>
                  <a:pt x="61975" y="31419"/>
                </a:lnTo>
                <a:lnTo>
                  <a:pt x="85597" y="31419"/>
                </a:lnTo>
                <a:lnTo>
                  <a:pt x="0" y="140030"/>
                </a:lnTo>
                <a:lnTo>
                  <a:pt x="36702" y="140030"/>
                </a:lnTo>
                <a:lnTo>
                  <a:pt x="104266" y="55054"/>
                </a:lnTo>
                <a:lnTo>
                  <a:pt x="132460" y="55054"/>
                </a:lnTo>
                <a:lnTo>
                  <a:pt x="132460" y="0"/>
                </a:lnTo>
                <a:close/>
              </a:path>
            </a:pathLst>
          </a:custGeom>
          <a:solidFill>
            <a:srgbClr val="005C2E"/>
          </a:solidFill>
        </p:spPr>
        <p:txBody>
          <a:bodyPr wrap="square" lIns="0" tIns="0" rIns="0" bIns="0" rtlCol="0"/>
          <a:lstStyle/>
          <a:p>
            <a:endParaRPr/>
          </a:p>
        </p:txBody>
      </p:sp>
      <p:sp>
        <p:nvSpPr>
          <p:cNvPr id="208" name="object 208"/>
          <p:cNvSpPr/>
          <p:nvPr/>
        </p:nvSpPr>
        <p:spPr>
          <a:xfrm>
            <a:off x="6863206" y="5614619"/>
            <a:ext cx="28575" cy="24130"/>
          </a:xfrm>
          <a:custGeom>
            <a:avLst/>
            <a:gdLst/>
            <a:ahLst/>
            <a:cxnLst/>
            <a:rect l="l" t="t" r="r" b="b"/>
            <a:pathLst>
              <a:path w="28575" h="24129">
                <a:moveTo>
                  <a:pt x="0" y="11791"/>
                </a:moveTo>
                <a:lnTo>
                  <a:pt x="28168" y="11791"/>
                </a:lnTo>
              </a:path>
            </a:pathLst>
          </a:custGeom>
          <a:ln w="24853">
            <a:solidFill>
              <a:srgbClr val="005C2E"/>
            </a:solidFill>
          </a:ln>
        </p:spPr>
        <p:txBody>
          <a:bodyPr wrap="square" lIns="0" tIns="0" rIns="0" bIns="0" rtlCol="0"/>
          <a:lstStyle/>
          <a:p>
            <a:endParaRPr/>
          </a:p>
        </p:txBody>
      </p:sp>
      <p:sp>
        <p:nvSpPr>
          <p:cNvPr id="209" name="object 209"/>
          <p:cNvSpPr/>
          <p:nvPr/>
        </p:nvSpPr>
        <p:spPr>
          <a:xfrm>
            <a:off x="3950208" y="5772911"/>
            <a:ext cx="301625" cy="253365"/>
          </a:xfrm>
          <a:custGeom>
            <a:avLst/>
            <a:gdLst/>
            <a:ahLst/>
            <a:cxnLst/>
            <a:rect l="l" t="t" r="r" b="b"/>
            <a:pathLst>
              <a:path w="301625" h="253364">
                <a:moveTo>
                  <a:pt x="134874" y="0"/>
                </a:moveTo>
                <a:lnTo>
                  <a:pt x="123444" y="6413"/>
                </a:lnTo>
                <a:lnTo>
                  <a:pt x="76581" y="33591"/>
                </a:lnTo>
                <a:lnTo>
                  <a:pt x="0" y="33591"/>
                </a:lnTo>
                <a:lnTo>
                  <a:pt x="0" y="190373"/>
                </a:lnTo>
                <a:lnTo>
                  <a:pt x="76962" y="190373"/>
                </a:lnTo>
                <a:lnTo>
                  <a:pt x="219456" y="252818"/>
                </a:lnTo>
                <a:lnTo>
                  <a:pt x="281305" y="217970"/>
                </a:lnTo>
                <a:lnTo>
                  <a:pt x="218313" y="217970"/>
                </a:lnTo>
                <a:lnTo>
                  <a:pt x="83185" y="159156"/>
                </a:lnTo>
                <a:lnTo>
                  <a:pt x="29083" y="159156"/>
                </a:lnTo>
                <a:lnTo>
                  <a:pt x="29083" y="64808"/>
                </a:lnTo>
                <a:lnTo>
                  <a:pt x="83947" y="64808"/>
                </a:lnTo>
                <a:lnTo>
                  <a:pt x="137160" y="34010"/>
                </a:lnTo>
                <a:lnTo>
                  <a:pt x="301117" y="34010"/>
                </a:lnTo>
                <a:lnTo>
                  <a:pt x="301117" y="33451"/>
                </a:lnTo>
                <a:lnTo>
                  <a:pt x="221615" y="33451"/>
                </a:lnTo>
                <a:lnTo>
                  <a:pt x="134874" y="0"/>
                </a:lnTo>
                <a:close/>
              </a:path>
            </a:pathLst>
          </a:custGeom>
          <a:solidFill>
            <a:srgbClr val="156340"/>
          </a:solidFill>
        </p:spPr>
        <p:txBody>
          <a:bodyPr wrap="square" lIns="0" tIns="0" rIns="0" bIns="0" rtlCol="0"/>
          <a:lstStyle/>
          <a:p>
            <a:endParaRPr/>
          </a:p>
        </p:txBody>
      </p:sp>
      <p:sp>
        <p:nvSpPr>
          <p:cNvPr id="210" name="object 210"/>
          <p:cNvSpPr/>
          <p:nvPr/>
        </p:nvSpPr>
        <p:spPr>
          <a:xfrm>
            <a:off x="4168521" y="5838418"/>
            <a:ext cx="245110" cy="153035"/>
          </a:xfrm>
          <a:custGeom>
            <a:avLst/>
            <a:gdLst/>
            <a:ahLst/>
            <a:cxnLst/>
            <a:rect l="l" t="t" r="r" b="b"/>
            <a:pathLst>
              <a:path w="245110" h="153035">
                <a:moveTo>
                  <a:pt x="244855" y="0"/>
                </a:moveTo>
                <a:lnTo>
                  <a:pt x="216026" y="0"/>
                </a:lnTo>
                <a:lnTo>
                  <a:pt x="216026" y="31076"/>
                </a:lnTo>
                <a:lnTo>
                  <a:pt x="215899" y="31076"/>
                </a:lnTo>
                <a:lnTo>
                  <a:pt x="0" y="152463"/>
                </a:lnTo>
                <a:lnTo>
                  <a:pt x="62991" y="152463"/>
                </a:lnTo>
                <a:lnTo>
                  <a:pt x="244855" y="50025"/>
                </a:lnTo>
                <a:lnTo>
                  <a:pt x="244855" y="0"/>
                </a:lnTo>
                <a:close/>
              </a:path>
            </a:pathLst>
          </a:custGeom>
          <a:solidFill>
            <a:srgbClr val="156340"/>
          </a:solidFill>
        </p:spPr>
        <p:txBody>
          <a:bodyPr wrap="square" lIns="0" tIns="0" rIns="0" bIns="0" rtlCol="0"/>
          <a:lstStyle/>
          <a:p>
            <a:endParaRPr/>
          </a:p>
        </p:txBody>
      </p:sp>
      <p:sp>
        <p:nvSpPr>
          <p:cNvPr id="211" name="object 211"/>
          <p:cNvSpPr/>
          <p:nvPr/>
        </p:nvSpPr>
        <p:spPr>
          <a:xfrm>
            <a:off x="4152391" y="5831725"/>
            <a:ext cx="196215" cy="78105"/>
          </a:xfrm>
          <a:custGeom>
            <a:avLst/>
            <a:gdLst/>
            <a:ahLst/>
            <a:cxnLst/>
            <a:rect l="l" t="t" r="r" b="b"/>
            <a:pathLst>
              <a:path w="196214" h="78104">
                <a:moveTo>
                  <a:pt x="98933" y="0"/>
                </a:moveTo>
                <a:lnTo>
                  <a:pt x="69977" y="0"/>
                </a:lnTo>
                <a:lnTo>
                  <a:pt x="69977" y="31216"/>
                </a:lnTo>
                <a:lnTo>
                  <a:pt x="54356" y="36791"/>
                </a:lnTo>
                <a:lnTo>
                  <a:pt x="0" y="48640"/>
                </a:lnTo>
                <a:lnTo>
                  <a:pt x="0" y="77762"/>
                </a:lnTo>
                <a:lnTo>
                  <a:pt x="57150" y="66344"/>
                </a:lnTo>
                <a:lnTo>
                  <a:pt x="57150" y="66205"/>
                </a:lnTo>
                <a:lnTo>
                  <a:pt x="196088" y="18948"/>
                </a:lnTo>
                <a:lnTo>
                  <a:pt x="98933" y="18948"/>
                </a:lnTo>
                <a:lnTo>
                  <a:pt x="98933" y="0"/>
                </a:lnTo>
                <a:close/>
              </a:path>
            </a:pathLst>
          </a:custGeom>
          <a:solidFill>
            <a:srgbClr val="156340"/>
          </a:solidFill>
        </p:spPr>
        <p:txBody>
          <a:bodyPr wrap="square" lIns="0" tIns="0" rIns="0" bIns="0" rtlCol="0"/>
          <a:lstStyle/>
          <a:p>
            <a:endParaRPr/>
          </a:p>
        </p:txBody>
      </p:sp>
      <p:sp>
        <p:nvSpPr>
          <p:cNvPr id="212" name="object 212"/>
          <p:cNvSpPr/>
          <p:nvPr/>
        </p:nvSpPr>
        <p:spPr>
          <a:xfrm>
            <a:off x="4251325" y="5795771"/>
            <a:ext cx="162560" cy="55244"/>
          </a:xfrm>
          <a:custGeom>
            <a:avLst/>
            <a:gdLst/>
            <a:ahLst/>
            <a:cxnLst/>
            <a:rect l="l" t="t" r="r" b="b"/>
            <a:pathLst>
              <a:path w="162560" h="55245">
                <a:moveTo>
                  <a:pt x="162051" y="0"/>
                </a:moveTo>
                <a:lnTo>
                  <a:pt x="0" y="54902"/>
                </a:lnTo>
                <a:lnTo>
                  <a:pt x="97154" y="54902"/>
                </a:lnTo>
                <a:lnTo>
                  <a:pt x="133222" y="42646"/>
                </a:lnTo>
                <a:lnTo>
                  <a:pt x="162051" y="42646"/>
                </a:lnTo>
                <a:lnTo>
                  <a:pt x="162051" y="0"/>
                </a:lnTo>
                <a:close/>
              </a:path>
            </a:pathLst>
          </a:custGeom>
          <a:solidFill>
            <a:srgbClr val="156340"/>
          </a:solidFill>
        </p:spPr>
        <p:txBody>
          <a:bodyPr wrap="square" lIns="0" tIns="0" rIns="0" bIns="0" rtlCol="0"/>
          <a:lstStyle/>
          <a:p>
            <a:endParaRPr/>
          </a:p>
        </p:txBody>
      </p:sp>
      <p:sp>
        <p:nvSpPr>
          <p:cNvPr id="213" name="object 213"/>
          <p:cNvSpPr/>
          <p:nvPr/>
        </p:nvSpPr>
        <p:spPr>
          <a:xfrm>
            <a:off x="4087367" y="5806922"/>
            <a:ext cx="164465" cy="31750"/>
          </a:xfrm>
          <a:custGeom>
            <a:avLst/>
            <a:gdLst/>
            <a:ahLst/>
            <a:cxnLst/>
            <a:rect l="l" t="t" r="r" b="b"/>
            <a:pathLst>
              <a:path w="164464" h="31750">
                <a:moveTo>
                  <a:pt x="163957" y="0"/>
                </a:moveTo>
                <a:lnTo>
                  <a:pt x="0" y="0"/>
                </a:lnTo>
                <a:lnTo>
                  <a:pt x="81153" y="31356"/>
                </a:lnTo>
                <a:lnTo>
                  <a:pt x="135001" y="24803"/>
                </a:lnTo>
                <a:lnTo>
                  <a:pt x="163957" y="24803"/>
                </a:lnTo>
                <a:lnTo>
                  <a:pt x="163957" y="0"/>
                </a:lnTo>
                <a:close/>
              </a:path>
            </a:pathLst>
          </a:custGeom>
          <a:solidFill>
            <a:srgbClr val="156340"/>
          </a:solidFill>
        </p:spPr>
        <p:txBody>
          <a:bodyPr wrap="square" lIns="0" tIns="0" rIns="0" bIns="0" rtlCol="0"/>
          <a:lstStyle/>
          <a:p>
            <a:endParaRPr/>
          </a:p>
        </p:txBody>
      </p:sp>
      <p:sp>
        <p:nvSpPr>
          <p:cNvPr id="214" name="object 214"/>
          <p:cNvSpPr/>
          <p:nvPr/>
        </p:nvSpPr>
        <p:spPr>
          <a:xfrm>
            <a:off x="4171822" y="5796610"/>
            <a:ext cx="80010" cy="10160"/>
          </a:xfrm>
          <a:custGeom>
            <a:avLst/>
            <a:gdLst/>
            <a:ahLst/>
            <a:cxnLst/>
            <a:rect l="l" t="t" r="r" b="b"/>
            <a:pathLst>
              <a:path w="80010" h="10160">
                <a:moveTo>
                  <a:pt x="79501" y="0"/>
                </a:moveTo>
                <a:lnTo>
                  <a:pt x="0" y="9753"/>
                </a:lnTo>
                <a:lnTo>
                  <a:pt x="79501" y="9753"/>
                </a:lnTo>
                <a:lnTo>
                  <a:pt x="79501" y="0"/>
                </a:lnTo>
                <a:close/>
              </a:path>
            </a:pathLst>
          </a:custGeom>
          <a:solidFill>
            <a:srgbClr val="156340"/>
          </a:solidFill>
        </p:spPr>
        <p:txBody>
          <a:bodyPr wrap="square" lIns="0" tIns="0" rIns="0" bIns="0" rtlCol="0"/>
          <a:lstStyle/>
          <a:p>
            <a:endParaRPr/>
          </a:p>
        </p:txBody>
      </p:sp>
      <p:sp>
        <p:nvSpPr>
          <p:cNvPr id="215" name="object 215"/>
          <p:cNvSpPr/>
          <p:nvPr/>
        </p:nvSpPr>
        <p:spPr>
          <a:xfrm>
            <a:off x="4175759" y="5547359"/>
            <a:ext cx="234696" cy="207263"/>
          </a:xfrm>
          <a:prstGeom prst="rect">
            <a:avLst/>
          </a:prstGeom>
          <a:blipFill>
            <a:blip r:embed="rId27" cstate="print"/>
            <a:stretch>
              <a:fillRect/>
            </a:stretch>
          </a:blipFill>
        </p:spPr>
        <p:txBody>
          <a:bodyPr wrap="square" lIns="0" tIns="0" rIns="0" bIns="0" rtlCol="0"/>
          <a:lstStyle/>
          <a:p>
            <a:endParaRPr/>
          </a:p>
        </p:txBody>
      </p:sp>
      <p:sp>
        <p:nvSpPr>
          <p:cNvPr id="216" name="object 216"/>
          <p:cNvSpPr/>
          <p:nvPr/>
        </p:nvSpPr>
        <p:spPr>
          <a:xfrm>
            <a:off x="8881871" y="5717254"/>
            <a:ext cx="62230" cy="0"/>
          </a:xfrm>
          <a:custGeom>
            <a:avLst/>
            <a:gdLst/>
            <a:ahLst/>
            <a:cxnLst/>
            <a:rect l="l" t="t" r="r" b="b"/>
            <a:pathLst>
              <a:path w="62229">
                <a:moveTo>
                  <a:pt x="0" y="0"/>
                </a:moveTo>
                <a:lnTo>
                  <a:pt x="62204" y="0"/>
                </a:lnTo>
              </a:path>
            </a:pathLst>
          </a:custGeom>
          <a:ln w="32397">
            <a:solidFill>
              <a:srgbClr val="005C2E"/>
            </a:solidFill>
          </a:ln>
        </p:spPr>
        <p:txBody>
          <a:bodyPr wrap="square" lIns="0" tIns="0" rIns="0" bIns="0" rtlCol="0"/>
          <a:lstStyle/>
          <a:p>
            <a:endParaRPr/>
          </a:p>
        </p:txBody>
      </p:sp>
      <p:sp>
        <p:nvSpPr>
          <p:cNvPr id="217" name="object 217"/>
          <p:cNvSpPr/>
          <p:nvPr/>
        </p:nvSpPr>
        <p:spPr>
          <a:xfrm>
            <a:off x="8935973" y="5547359"/>
            <a:ext cx="60960" cy="62865"/>
          </a:xfrm>
          <a:custGeom>
            <a:avLst/>
            <a:gdLst/>
            <a:ahLst/>
            <a:cxnLst/>
            <a:rect l="l" t="t" r="r" b="b"/>
            <a:pathLst>
              <a:path w="60959" h="62864">
                <a:moveTo>
                  <a:pt x="21589" y="0"/>
                </a:moveTo>
                <a:lnTo>
                  <a:pt x="0" y="21589"/>
                </a:lnTo>
                <a:lnTo>
                  <a:pt x="40639" y="62280"/>
                </a:lnTo>
                <a:lnTo>
                  <a:pt x="60832" y="40639"/>
                </a:lnTo>
                <a:lnTo>
                  <a:pt x="21589" y="0"/>
                </a:lnTo>
                <a:close/>
              </a:path>
            </a:pathLst>
          </a:custGeom>
          <a:solidFill>
            <a:srgbClr val="005C2E"/>
          </a:solidFill>
        </p:spPr>
        <p:txBody>
          <a:bodyPr wrap="square" lIns="0" tIns="0" rIns="0" bIns="0" rtlCol="0"/>
          <a:lstStyle/>
          <a:p>
            <a:endParaRPr/>
          </a:p>
        </p:txBody>
      </p:sp>
      <p:sp>
        <p:nvSpPr>
          <p:cNvPr id="218" name="object 218"/>
          <p:cNvSpPr/>
          <p:nvPr/>
        </p:nvSpPr>
        <p:spPr>
          <a:xfrm>
            <a:off x="8934577" y="5856008"/>
            <a:ext cx="64135" cy="64135"/>
          </a:xfrm>
          <a:custGeom>
            <a:avLst/>
            <a:gdLst/>
            <a:ahLst/>
            <a:cxnLst/>
            <a:rect l="l" t="t" r="r" b="b"/>
            <a:pathLst>
              <a:path w="64134" h="64135">
                <a:moveTo>
                  <a:pt x="42036" y="0"/>
                </a:moveTo>
                <a:lnTo>
                  <a:pt x="0" y="41973"/>
                </a:lnTo>
                <a:lnTo>
                  <a:pt x="21716" y="63614"/>
                </a:lnTo>
                <a:lnTo>
                  <a:pt x="63626" y="21653"/>
                </a:lnTo>
                <a:lnTo>
                  <a:pt x="42036" y="0"/>
                </a:lnTo>
                <a:close/>
              </a:path>
            </a:pathLst>
          </a:custGeom>
          <a:solidFill>
            <a:srgbClr val="005C2E"/>
          </a:solidFill>
        </p:spPr>
        <p:txBody>
          <a:bodyPr wrap="square" lIns="0" tIns="0" rIns="0" bIns="0" rtlCol="0"/>
          <a:lstStyle/>
          <a:p>
            <a:endParaRPr/>
          </a:p>
        </p:txBody>
      </p:sp>
      <p:sp>
        <p:nvSpPr>
          <p:cNvPr id="219" name="object 219"/>
          <p:cNvSpPr/>
          <p:nvPr/>
        </p:nvSpPr>
        <p:spPr>
          <a:xfrm>
            <a:off x="8987408" y="5598744"/>
            <a:ext cx="277495" cy="412115"/>
          </a:xfrm>
          <a:custGeom>
            <a:avLst/>
            <a:gdLst/>
            <a:ahLst/>
            <a:cxnLst/>
            <a:rect l="l" t="t" r="r" b="b"/>
            <a:pathLst>
              <a:path w="277495" h="412114">
                <a:moveTo>
                  <a:pt x="277241" y="145186"/>
                </a:moveTo>
                <a:lnTo>
                  <a:pt x="246126" y="145186"/>
                </a:lnTo>
                <a:lnTo>
                  <a:pt x="246126" y="232879"/>
                </a:lnTo>
                <a:lnTo>
                  <a:pt x="215011" y="251840"/>
                </a:lnTo>
                <a:lnTo>
                  <a:pt x="215011" y="411619"/>
                </a:lnTo>
                <a:lnTo>
                  <a:pt x="246126" y="411619"/>
                </a:lnTo>
                <a:lnTo>
                  <a:pt x="246126" y="268986"/>
                </a:lnTo>
                <a:lnTo>
                  <a:pt x="275971" y="251840"/>
                </a:lnTo>
                <a:lnTo>
                  <a:pt x="277241" y="251840"/>
                </a:lnTo>
                <a:lnTo>
                  <a:pt x="277241" y="145186"/>
                </a:lnTo>
                <a:close/>
              </a:path>
              <a:path w="277495" h="412114">
                <a:moveTo>
                  <a:pt x="60833" y="11874"/>
                </a:moveTo>
                <a:lnTo>
                  <a:pt x="0" y="47370"/>
                </a:lnTo>
                <a:lnTo>
                  <a:pt x="0" y="247802"/>
                </a:lnTo>
                <a:lnTo>
                  <a:pt x="1270" y="247802"/>
                </a:lnTo>
                <a:lnTo>
                  <a:pt x="60833" y="282028"/>
                </a:lnTo>
                <a:lnTo>
                  <a:pt x="60833" y="411594"/>
                </a:lnTo>
                <a:lnTo>
                  <a:pt x="91948" y="411594"/>
                </a:lnTo>
                <a:lnTo>
                  <a:pt x="91948" y="299923"/>
                </a:lnTo>
                <a:lnTo>
                  <a:pt x="102787" y="299923"/>
                </a:lnTo>
                <a:lnTo>
                  <a:pt x="114935" y="278930"/>
                </a:lnTo>
                <a:lnTo>
                  <a:pt x="29718" y="230174"/>
                </a:lnTo>
                <a:lnTo>
                  <a:pt x="29718" y="147574"/>
                </a:lnTo>
                <a:lnTo>
                  <a:pt x="30988" y="147574"/>
                </a:lnTo>
                <a:lnTo>
                  <a:pt x="30988" y="145669"/>
                </a:lnTo>
                <a:lnTo>
                  <a:pt x="121793" y="132753"/>
                </a:lnTo>
                <a:lnTo>
                  <a:pt x="277241" y="132753"/>
                </a:lnTo>
                <a:lnTo>
                  <a:pt x="154178" y="132740"/>
                </a:lnTo>
                <a:lnTo>
                  <a:pt x="154178" y="115087"/>
                </a:lnTo>
                <a:lnTo>
                  <a:pt x="30988" y="115087"/>
                </a:lnTo>
                <a:lnTo>
                  <a:pt x="31031" y="65023"/>
                </a:lnTo>
                <a:lnTo>
                  <a:pt x="60833" y="47637"/>
                </a:lnTo>
                <a:lnTo>
                  <a:pt x="60833" y="11874"/>
                </a:lnTo>
                <a:close/>
              </a:path>
              <a:path w="277495" h="412114">
                <a:moveTo>
                  <a:pt x="102787" y="299923"/>
                </a:moveTo>
                <a:lnTo>
                  <a:pt x="91948" y="299923"/>
                </a:lnTo>
                <a:lnTo>
                  <a:pt x="100076" y="304609"/>
                </a:lnTo>
                <a:lnTo>
                  <a:pt x="102787" y="299923"/>
                </a:lnTo>
                <a:close/>
              </a:path>
              <a:path w="277495" h="412114">
                <a:moveTo>
                  <a:pt x="277241" y="132753"/>
                </a:moveTo>
                <a:lnTo>
                  <a:pt x="121793" y="132753"/>
                </a:lnTo>
                <a:lnTo>
                  <a:pt x="123063" y="150279"/>
                </a:lnTo>
                <a:lnTo>
                  <a:pt x="90678" y="155740"/>
                </a:lnTo>
                <a:lnTo>
                  <a:pt x="60833" y="159753"/>
                </a:lnTo>
                <a:lnTo>
                  <a:pt x="58039" y="189560"/>
                </a:lnTo>
                <a:lnTo>
                  <a:pt x="110871" y="207187"/>
                </a:lnTo>
                <a:lnTo>
                  <a:pt x="127127" y="249148"/>
                </a:lnTo>
                <a:lnTo>
                  <a:pt x="155575" y="238328"/>
                </a:lnTo>
                <a:lnTo>
                  <a:pt x="137922" y="189560"/>
                </a:lnTo>
                <a:lnTo>
                  <a:pt x="128397" y="181406"/>
                </a:lnTo>
                <a:lnTo>
                  <a:pt x="142113" y="178727"/>
                </a:lnTo>
                <a:lnTo>
                  <a:pt x="154432" y="163868"/>
                </a:lnTo>
                <a:lnTo>
                  <a:pt x="216408" y="163868"/>
                </a:lnTo>
                <a:lnTo>
                  <a:pt x="216408" y="162217"/>
                </a:lnTo>
                <a:lnTo>
                  <a:pt x="246126" y="145186"/>
                </a:lnTo>
                <a:lnTo>
                  <a:pt x="277241" y="145186"/>
                </a:lnTo>
                <a:lnTo>
                  <a:pt x="277241" y="132753"/>
                </a:lnTo>
                <a:close/>
              </a:path>
              <a:path w="277495" h="412114">
                <a:moveTo>
                  <a:pt x="196088" y="38"/>
                </a:moveTo>
                <a:lnTo>
                  <a:pt x="195326" y="1384"/>
                </a:lnTo>
                <a:lnTo>
                  <a:pt x="185293" y="1384"/>
                </a:lnTo>
                <a:lnTo>
                  <a:pt x="185293" y="132740"/>
                </a:lnTo>
                <a:lnTo>
                  <a:pt x="277241" y="132740"/>
                </a:lnTo>
                <a:lnTo>
                  <a:pt x="277241" y="126657"/>
                </a:lnTo>
                <a:lnTo>
                  <a:pt x="215011" y="126657"/>
                </a:lnTo>
                <a:lnTo>
                  <a:pt x="215011" y="46875"/>
                </a:lnTo>
                <a:lnTo>
                  <a:pt x="246126" y="46875"/>
                </a:lnTo>
                <a:lnTo>
                  <a:pt x="246126" y="29286"/>
                </a:lnTo>
                <a:lnTo>
                  <a:pt x="196088" y="38"/>
                </a:lnTo>
                <a:close/>
              </a:path>
              <a:path w="277495" h="412114">
                <a:moveTo>
                  <a:pt x="246126" y="29286"/>
                </a:moveTo>
                <a:lnTo>
                  <a:pt x="246126" y="108750"/>
                </a:lnTo>
                <a:lnTo>
                  <a:pt x="215011" y="126657"/>
                </a:lnTo>
                <a:lnTo>
                  <a:pt x="277241" y="126657"/>
                </a:lnTo>
                <a:lnTo>
                  <a:pt x="277241" y="47472"/>
                </a:lnTo>
                <a:lnTo>
                  <a:pt x="277114" y="47370"/>
                </a:lnTo>
                <a:lnTo>
                  <a:pt x="246126" y="29286"/>
                </a:lnTo>
                <a:close/>
              </a:path>
              <a:path w="277495" h="412114">
                <a:moveTo>
                  <a:pt x="81153" y="0"/>
                </a:moveTo>
                <a:lnTo>
                  <a:pt x="60833" y="11874"/>
                </a:lnTo>
                <a:lnTo>
                  <a:pt x="60833" y="110794"/>
                </a:lnTo>
                <a:lnTo>
                  <a:pt x="30988" y="115087"/>
                </a:lnTo>
                <a:lnTo>
                  <a:pt x="154178" y="115087"/>
                </a:lnTo>
                <a:lnTo>
                  <a:pt x="154178" y="106324"/>
                </a:lnTo>
                <a:lnTo>
                  <a:pt x="91948" y="106324"/>
                </a:lnTo>
                <a:lnTo>
                  <a:pt x="91948" y="31241"/>
                </a:lnTo>
                <a:lnTo>
                  <a:pt x="88900" y="31241"/>
                </a:lnTo>
                <a:lnTo>
                  <a:pt x="123063" y="31178"/>
                </a:lnTo>
                <a:lnTo>
                  <a:pt x="123063" y="1384"/>
                </a:lnTo>
                <a:lnTo>
                  <a:pt x="81915" y="1384"/>
                </a:lnTo>
                <a:lnTo>
                  <a:pt x="81153" y="0"/>
                </a:lnTo>
                <a:close/>
              </a:path>
              <a:path w="277495" h="412114">
                <a:moveTo>
                  <a:pt x="185293" y="1384"/>
                </a:moveTo>
                <a:lnTo>
                  <a:pt x="123063" y="1384"/>
                </a:lnTo>
                <a:lnTo>
                  <a:pt x="123063" y="101841"/>
                </a:lnTo>
                <a:lnTo>
                  <a:pt x="91948" y="106324"/>
                </a:lnTo>
                <a:lnTo>
                  <a:pt x="154178" y="106324"/>
                </a:lnTo>
                <a:lnTo>
                  <a:pt x="154178" y="31178"/>
                </a:lnTo>
                <a:lnTo>
                  <a:pt x="185293" y="31178"/>
                </a:lnTo>
                <a:lnTo>
                  <a:pt x="185293" y="1384"/>
                </a:lnTo>
                <a:close/>
              </a:path>
              <a:path w="277495" h="412114">
                <a:moveTo>
                  <a:pt x="246126" y="46875"/>
                </a:moveTo>
                <a:lnTo>
                  <a:pt x="215011" y="46875"/>
                </a:lnTo>
                <a:lnTo>
                  <a:pt x="246126" y="65023"/>
                </a:lnTo>
                <a:lnTo>
                  <a:pt x="246126" y="46875"/>
                </a:lnTo>
                <a:close/>
              </a:path>
            </a:pathLst>
          </a:custGeom>
          <a:solidFill>
            <a:srgbClr val="005C2E"/>
          </a:solidFill>
        </p:spPr>
        <p:txBody>
          <a:bodyPr wrap="square" lIns="0" tIns="0" rIns="0" bIns="0" rtlCol="0"/>
          <a:lstStyle/>
          <a:p>
            <a:endParaRPr/>
          </a:p>
        </p:txBody>
      </p:sp>
      <p:sp>
        <p:nvSpPr>
          <p:cNvPr id="220" name="object 220"/>
          <p:cNvSpPr/>
          <p:nvPr/>
        </p:nvSpPr>
        <p:spPr>
          <a:xfrm>
            <a:off x="9257918" y="5547359"/>
            <a:ext cx="65405" cy="66675"/>
          </a:xfrm>
          <a:custGeom>
            <a:avLst/>
            <a:gdLst/>
            <a:ahLst/>
            <a:cxnLst/>
            <a:rect l="l" t="t" r="r" b="b"/>
            <a:pathLst>
              <a:path w="65404" h="66675">
                <a:moveTo>
                  <a:pt x="43307" y="0"/>
                </a:moveTo>
                <a:lnTo>
                  <a:pt x="0" y="44665"/>
                </a:lnTo>
                <a:lnTo>
                  <a:pt x="21590" y="66306"/>
                </a:lnTo>
                <a:lnTo>
                  <a:pt x="64897" y="21716"/>
                </a:lnTo>
                <a:lnTo>
                  <a:pt x="43307" y="0"/>
                </a:lnTo>
                <a:close/>
              </a:path>
            </a:pathLst>
          </a:custGeom>
          <a:solidFill>
            <a:srgbClr val="005C2E"/>
          </a:solidFill>
        </p:spPr>
        <p:txBody>
          <a:bodyPr wrap="square" lIns="0" tIns="0" rIns="0" bIns="0" rtlCol="0"/>
          <a:lstStyle/>
          <a:p>
            <a:endParaRPr/>
          </a:p>
        </p:txBody>
      </p:sp>
      <p:sp>
        <p:nvSpPr>
          <p:cNvPr id="221" name="object 221"/>
          <p:cNvSpPr/>
          <p:nvPr/>
        </p:nvSpPr>
        <p:spPr>
          <a:xfrm>
            <a:off x="9259316" y="5856020"/>
            <a:ext cx="63500" cy="64135"/>
          </a:xfrm>
          <a:custGeom>
            <a:avLst/>
            <a:gdLst/>
            <a:ahLst/>
            <a:cxnLst/>
            <a:rect l="l" t="t" r="r" b="b"/>
            <a:pathLst>
              <a:path w="63500" h="64135">
                <a:moveTo>
                  <a:pt x="21590" y="0"/>
                </a:moveTo>
                <a:lnTo>
                  <a:pt x="0" y="21653"/>
                </a:lnTo>
                <a:lnTo>
                  <a:pt x="40513" y="63614"/>
                </a:lnTo>
                <a:lnTo>
                  <a:pt x="63500" y="41973"/>
                </a:lnTo>
                <a:lnTo>
                  <a:pt x="21590" y="0"/>
                </a:lnTo>
                <a:close/>
              </a:path>
            </a:pathLst>
          </a:custGeom>
          <a:solidFill>
            <a:srgbClr val="005C2E"/>
          </a:solidFill>
        </p:spPr>
        <p:txBody>
          <a:bodyPr wrap="square" lIns="0" tIns="0" rIns="0" bIns="0" rtlCol="0"/>
          <a:lstStyle/>
          <a:p>
            <a:endParaRPr/>
          </a:p>
        </p:txBody>
      </p:sp>
      <p:sp>
        <p:nvSpPr>
          <p:cNvPr id="222" name="object 222"/>
          <p:cNvSpPr/>
          <p:nvPr/>
        </p:nvSpPr>
        <p:spPr>
          <a:xfrm>
            <a:off x="9313418" y="5716587"/>
            <a:ext cx="62230" cy="0"/>
          </a:xfrm>
          <a:custGeom>
            <a:avLst/>
            <a:gdLst/>
            <a:ahLst/>
            <a:cxnLst/>
            <a:rect l="l" t="t" r="r" b="b"/>
            <a:pathLst>
              <a:path w="62229">
                <a:moveTo>
                  <a:pt x="0" y="0"/>
                </a:moveTo>
                <a:lnTo>
                  <a:pt x="62217" y="0"/>
                </a:lnTo>
              </a:path>
            </a:pathLst>
          </a:custGeom>
          <a:ln w="31064">
            <a:solidFill>
              <a:srgbClr val="005C2E"/>
            </a:solidFill>
          </a:ln>
        </p:spPr>
        <p:txBody>
          <a:bodyPr wrap="square" lIns="0" tIns="0" rIns="0" bIns="0" rtlCol="0"/>
          <a:lstStyle/>
          <a:p>
            <a:endParaRPr/>
          </a:p>
        </p:txBody>
      </p:sp>
      <p:sp>
        <p:nvSpPr>
          <p:cNvPr id="223" name="object 223"/>
          <p:cNvSpPr txBox="1"/>
          <p:nvPr/>
        </p:nvSpPr>
        <p:spPr>
          <a:xfrm>
            <a:off x="3416934" y="6276171"/>
            <a:ext cx="8144130" cy="169277"/>
          </a:xfrm>
          <a:prstGeom prst="rect">
            <a:avLst/>
          </a:prstGeom>
        </p:spPr>
        <p:txBody>
          <a:bodyPr vert="horz" wrap="square" lIns="0" tIns="0" rIns="0" bIns="0" rtlCol="0">
            <a:spAutoFit/>
          </a:bodyPr>
          <a:lstStyle/>
          <a:p>
            <a:pPr marL="12700">
              <a:lnSpc>
                <a:spcPct val="100000"/>
              </a:lnSpc>
            </a:pPr>
            <a:r>
              <a:rPr sz="1100" spc="-10" dirty="0">
                <a:solidFill>
                  <a:srgbClr val="1E1E1E"/>
                </a:solidFill>
                <a:latin typeface="SimSun" panose="02010600030101010101" pitchFamily="2" charset="-122"/>
                <a:ea typeface="SimSun" panose="02010600030101010101" pitchFamily="2" charset="-122"/>
                <a:cs typeface="Arial"/>
              </a:rPr>
              <a:t>1</a:t>
            </a:r>
            <a:r>
              <a:rPr sz="1100" spc="-5" dirty="0">
                <a:solidFill>
                  <a:srgbClr val="1E1E1E"/>
                </a:solidFill>
                <a:latin typeface="SimSun" panose="02010600030101010101" pitchFamily="2" charset="-122"/>
                <a:ea typeface="SimSun" panose="02010600030101010101" pitchFamily="2" charset="-122"/>
                <a:cs typeface="Arial"/>
              </a:rPr>
              <a:t>.</a:t>
            </a:r>
            <a:r>
              <a:rPr sz="1100" spc="40" dirty="0">
                <a:solidFill>
                  <a:srgbClr val="1E1E1E"/>
                </a:solidFill>
                <a:latin typeface="SimSun" panose="02010600030101010101" pitchFamily="2" charset="-122"/>
                <a:ea typeface="SimSun" panose="02010600030101010101" pitchFamily="2" charset="-122"/>
                <a:cs typeface="Arial"/>
              </a:rPr>
              <a:t> </a:t>
            </a:r>
            <a:r>
              <a:rPr sz="1100" spc="-10" dirty="0">
                <a:solidFill>
                  <a:srgbClr val="1E1E1E"/>
                </a:solidFill>
                <a:latin typeface="SimSun" panose="02010600030101010101" pitchFamily="2" charset="-122"/>
                <a:ea typeface="SimSun" panose="02010600030101010101" pitchFamily="2" charset="-122"/>
                <a:cs typeface="SimSun"/>
              </a:rPr>
              <a:t>高盛；</a:t>
            </a:r>
            <a:r>
              <a:rPr sz="1100" spc="-10" dirty="0">
                <a:solidFill>
                  <a:srgbClr val="1E1E1E"/>
                </a:solidFill>
                <a:latin typeface="SimSun" panose="02010600030101010101" pitchFamily="2" charset="-122"/>
                <a:ea typeface="SimSun" panose="02010600030101010101" pitchFamily="2" charset="-122"/>
                <a:cs typeface="Arial"/>
              </a:rPr>
              <a:t>2</a:t>
            </a:r>
            <a:r>
              <a:rPr sz="1100" spc="-5" dirty="0">
                <a:solidFill>
                  <a:srgbClr val="1E1E1E"/>
                </a:solidFill>
                <a:latin typeface="SimSun" panose="02010600030101010101" pitchFamily="2" charset="-122"/>
                <a:ea typeface="SimSun" panose="02010600030101010101" pitchFamily="2" charset="-122"/>
                <a:cs typeface="Arial"/>
              </a:rPr>
              <a:t>. </a:t>
            </a:r>
            <a:r>
              <a:rPr sz="1100" spc="-10" dirty="0">
                <a:solidFill>
                  <a:srgbClr val="1E1E1E"/>
                </a:solidFill>
                <a:latin typeface="SimSun" panose="02010600030101010101" pitchFamily="2" charset="-122"/>
                <a:ea typeface="SimSun" panose="02010600030101010101" pitchFamily="2" charset="-122"/>
                <a:cs typeface="SimSun"/>
              </a:rPr>
              <a:t>国民账户委员会；</a:t>
            </a:r>
            <a:r>
              <a:rPr sz="1100" spc="-5" dirty="0">
                <a:solidFill>
                  <a:srgbClr val="1E1E1E"/>
                </a:solidFill>
                <a:latin typeface="SimSun" panose="02010600030101010101" pitchFamily="2" charset="-122"/>
                <a:ea typeface="SimSun" panose="02010600030101010101" pitchFamily="2" charset="-122"/>
                <a:cs typeface="Arial"/>
              </a:rPr>
              <a:t>3</a:t>
            </a:r>
            <a:r>
              <a:rPr sz="1100" spc="-55" dirty="0">
                <a:solidFill>
                  <a:srgbClr val="1E1E1E"/>
                </a:solidFill>
                <a:latin typeface="SimSun" panose="02010600030101010101" pitchFamily="2" charset="-122"/>
                <a:ea typeface="SimSun" panose="02010600030101010101" pitchFamily="2" charset="-122"/>
                <a:cs typeface="Arial"/>
              </a:rPr>
              <a:t> </a:t>
            </a:r>
            <a:r>
              <a:rPr sz="1100" spc="-10" dirty="0">
                <a:solidFill>
                  <a:srgbClr val="1E1E1E"/>
                </a:solidFill>
                <a:latin typeface="SimSun" panose="02010600030101010101" pitchFamily="2" charset="-122"/>
                <a:ea typeface="SimSun" panose="02010600030101010101" pitchFamily="2" charset="-122"/>
                <a:cs typeface="SimSun"/>
              </a:rPr>
              <a:t>惠誉评级；</a:t>
            </a:r>
            <a:r>
              <a:rPr sz="1100" spc="-10" dirty="0">
                <a:solidFill>
                  <a:srgbClr val="1E1E1E"/>
                </a:solidFill>
                <a:latin typeface="SimSun" panose="02010600030101010101" pitchFamily="2" charset="-122"/>
                <a:ea typeface="SimSun" panose="02010600030101010101" pitchFamily="2" charset="-122"/>
                <a:cs typeface="Arial"/>
              </a:rPr>
              <a:t>4</a:t>
            </a:r>
            <a:r>
              <a:rPr sz="1100" spc="-5" dirty="0">
                <a:solidFill>
                  <a:srgbClr val="1E1E1E"/>
                </a:solidFill>
                <a:latin typeface="SimSun" panose="02010600030101010101" pitchFamily="2" charset="-122"/>
                <a:ea typeface="SimSun" panose="02010600030101010101" pitchFamily="2" charset="-122"/>
                <a:cs typeface="Arial"/>
              </a:rPr>
              <a:t>.</a:t>
            </a:r>
            <a:r>
              <a:rPr sz="1100" spc="-30" dirty="0">
                <a:solidFill>
                  <a:srgbClr val="1E1E1E"/>
                </a:solidFill>
                <a:latin typeface="SimSun" panose="02010600030101010101" pitchFamily="2" charset="-122"/>
                <a:ea typeface="SimSun" panose="02010600030101010101" pitchFamily="2" charset="-122"/>
                <a:cs typeface="Arial"/>
              </a:rPr>
              <a:t> </a:t>
            </a:r>
            <a:r>
              <a:rPr sz="1100" spc="-35" dirty="0">
                <a:solidFill>
                  <a:srgbClr val="1E1E1E"/>
                </a:solidFill>
                <a:latin typeface="SimSun" panose="02010600030101010101" pitchFamily="2" charset="-122"/>
                <a:ea typeface="SimSun" panose="02010600030101010101" pitchFamily="2" charset="-122"/>
                <a:cs typeface="SimSun"/>
              </a:rPr>
              <a:t>世界银行</a:t>
            </a:r>
            <a:r>
              <a:rPr sz="1100" spc="-10" dirty="0">
                <a:solidFill>
                  <a:srgbClr val="1E1E1E"/>
                </a:solidFill>
                <a:latin typeface="SimSun" panose="02010600030101010101" pitchFamily="2" charset="-122"/>
                <a:ea typeface="SimSun" panose="02010600030101010101" pitchFamily="2" charset="-122"/>
                <a:cs typeface="SimSun"/>
              </a:rPr>
              <a:t>的</a:t>
            </a:r>
            <a:r>
              <a:rPr sz="1100" spc="-85" dirty="0">
                <a:solidFill>
                  <a:srgbClr val="1E1E1E"/>
                </a:solidFill>
                <a:latin typeface="SimSun" panose="02010600030101010101" pitchFamily="2" charset="-122"/>
                <a:ea typeface="SimSun" panose="02010600030101010101" pitchFamily="2" charset="-122"/>
                <a:cs typeface="SimSun"/>
              </a:rPr>
              <a:t> </a:t>
            </a:r>
            <a:r>
              <a:rPr sz="1100" spc="-15" dirty="0">
                <a:solidFill>
                  <a:srgbClr val="1E1E1E"/>
                </a:solidFill>
                <a:latin typeface="SimSun" panose="02010600030101010101" pitchFamily="2" charset="-122"/>
                <a:ea typeface="SimSun" panose="02010600030101010101" pitchFamily="2" charset="-122"/>
                <a:cs typeface="Arial"/>
              </a:rPr>
              <a:t>B</a:t>
            </a:r>
            <a:r>
              <a:rPr sz="1100" dirty="0">
                <a:solidFill>
                  <a:srgbClr val="1E1E1E"/>
                </a:solidFill>
                <a:latin typeface="SimSun" panose="02010600030101010101" pitchFamily="2" charset="-122"/>
                <a:ea typeface="SimSun" panose="02010600030101010101" pitchFamily="2" charset="-122"/>
                <a:cs typeface="Arial"/>
              </a:rPr>
              <a:t>-</a:t>
            </a:r>
            <a:r>
              <a:rPr sz="1100" spc="-5" dirty="0">
                <a:solidFill>
                  <a:srgbClr val="1E1E1E"/>
                </a:solidFill>
                <a:latin typeface="SimSun" panose="02010600030101010101" pitchFamily="2" charset="-122"/>
                <a:ea typeface="SimSun" panose="02010600030101010101" pitchFamily="2" charset="-122"/>
                <a:cs typeface="Arial"/>
              </a:rPr>
              <a:t>R</a:t>
            </a:r>
            <a:r>
              <a:rPr sz="1100" spc="-15" dirty="0">
                <a:solidFill>
                  <a:srgbClr val="1E1E1E"/>
                </a:solidFill>
                <a:latin typeface="SimSun" panose="02010600030101010101" pitchFamily="2" charset="-122"/>
                <a:ea typeface="SimSun" panose="02010600030101010101" pitchFamily="2" charset="-122"/>
                <a:cs typeface="Arial"/>
              </a:rPr>
              <a:t>EA</a:t>
            </a:r>
            <a:r>
              <a:rPr sz="1100" spc="-5" dirty="0">
                <a:solidFill>
                  <a:srgbClr val="1E1E1E"/>
                </a:solidFill>
                <a:latin typeface="SimSun" panose="02010600030101010101" pitchFamily="2" charset="-122"/>
                <a:ea typeface="SimSun" panose="02010600030101010101" pitchFamily="2" charset="-122"/>
                <a:cs typeface="Arial"/>
              </a:rPr>
              <a:t>DY</a:t>
            </a:r>
            <a:r>
              <a:rPr sz="1100" spc="15" dirty="0">
                <a:solidFill>
                  <a:srgbClr val="1E1E1E"/>
                </a:solidFill>
                <a:latin typeface="SimSun" panose="02010600030101010101" pitchFamily="2" charset="-122"/>
                <a:ea typeface="SimSun" panose="02010600030101010101" pitchFamily="2" charset="-122"/>
                <a:cs typeface="Arial"/>
              </a:rPr>
              <a:t> </a:t>
            </a:r>
            <a:r>
              <a:rPr sz="1100" spc="-10" dirty="0">
                <a:solidFill>
                  <a:srgbClr val="1E1E1E"/>
                </a:solidFill>
                <a:latin typeface="SimSun" panose="02010600030101010101" pitchFamily="2" charset="-122"/>
                <a:ea typeface="SimSun" panose="02010600030101010101" pitchFamily="2" charset="-122"/>
                <a:cs typeface="SimSun"/>
              </a:rPr>
              <a:t>评估；</a:t>
            </a:r>
            <a:r>
              <a:rPr sz="1100" spc="-10" dirty="0">
                <a:solidFill>
                  <a:srgbClr val="1E1E1E"/>
                </a:solidFill>
                <a:latin typeface="SimSun" panose="02010600030101010101" pitchFamily="2" charset="-122"/>
                <a:ea typeface="SimSun" panose="02010600030101010101" pitchFamily="2" charset="-122"/>
                <a:cs typeface="Arial"/>
              </a:rPr>
              <a:t>5</a:t>
            </a:r>
            <a:r>
              <a:rPr sz="1100" spc="-5" dirty="0">
                <a:solidFill>
                  <a:srgbClr val="1E1E1E"/>
                </a:solidFill>
                <a:latin typeface="SimSun" panose="02010600030101010101" pitchFamily="2" charset="-122"/>
                <a:ea typeface="SimSun" panose="02010600030101010101" pitchFamily="2" charset="-122"/>
                <a:cs typeface="Arial"/>
              </a:rPr>
              <a:t>. </a:t>
            </a:r>
            <a:r>
              <a:rPr sz="1100" spc="-10" dirty="0">
                <a:solidFill>
                  <a:srgbClr val="1E1E1E"/>
                </a:solidFill>
                <a:latin typeface="SimSun" panose="02010600030101010101" pitchFamily="2" charset="-122"/>
                <a:ea typeface="SimSun" panose="02010600030101010101" pitchFamily="2" charset="-122"/>
                <a:cs typeface="SimSun"/>
              </a:rPr>
              <a:t>美国（圣路易斯）联邦储备银</a:t>
            </a:r>
            <a:r>
              <a:rPr sz="1100" spc="-35" dirty="0">
                <a:solidFill>
                  <a:srgbClr val="1E1E1E"/>
                </a:solidFill>
                <a:latin typeface="SimSun" panose="02010600030101010101" pitchFamily="2" charset="-122"/>
                <a:ea typeface="SimSun" panose="02010600030101010101" pitchFamily="2" charset="-122"/>
                <a:cs typeface="SimSun"/>
              </a:rPr>
              <a:t>行</a:t>
            </a:r>
            <a:r>
              <a:rPr sz="1100" spc="-10" dirty="0">
                <a:solidFill>
                  <a:srgbClr val="1E1E1E"/>
                </a:solidFill>
                <a:latin typeface="SimSun" panose="02010600030101010101" pitchFamily="2" charset="-122"/>
                <a:ea typeface="SimSun" panose="02010600030101010101" pitchFamily="2" charset="-122"/>
                <a:cs typeface="SimSun"/>
              </a:rPr>
              <a:t>；</a:t>
            </a:r>
            <a:r>
              <a:rPr sz="1100" spc="-10" dirty="0">
                <a:solidFill>
                  <a:srgbClr val="1E1E1E"/>
                </a:solidFill>
                <a:latin typeface="SimSun" panose="02010600030101010101" pitchFamily="2" charset="-122"/>
                <a:ea typeface="SimSun" panose="02010600030101010101" pitchFamily="2" charset="-122"/>
                <a:cs typeface="Arial"/>
              </a:rPr>
              <a:t>6</a:t>
            </a:r>
            <a:r>
              <a:rPr sz="1100" spc="-5" dirty="0">
                <a:solidFill>
                  <a:srgbClr val="1E1E1E"/>
                </a:solidFill>
                <a:latin typeface="SimSun" panose="02010600030101010101" pitchFamily="2" charset="-122"/>
                <a:ea typeface="SimSun" panose="02010600030101010101" pitchFamily="2" charset="-122"/>
                <a:cs typeface="Arial"/>
              </a:rPr>
              <a:t>.</a:t>
            </a:r>
            <a:r>
              <a:rPr sz="1100" spc="-55" dirty="0">
                <a:solidFill>
                  <a:srgbClr val="1E1E1E"/>
                </a:solidFill>
                <a:latin typeface="SimSun" panose="02010600030101010101" pitchFamily="2" charset="-122"/>
                <a:ea typeface="SimSun" panose="02010600030101010101" pitchFamily="2" charset="-122"/>
                <a:cs typeface="Arial"/>
              </a:rPr>
              <a:t> </a:t>
            </a:r>
            <a:r>
              <a:rPr sz="1100" spc="-35" dirty="0">
                <a:solidFill>
                  <a:srgbClr val="1E1E1E"/>
                </a:solidFill>
                <a:latin typeface="SimSun" panose="02010600030101010101" pitchFamily="2" charset="-122"/>
                <a:ea typeface="SimSun" panose="02010600030101010101" pitchFamily="2" charset="-122"/>
                <a:cs typeface="SimSun"/>
              </a:rPr>
              <a:t>巴基斯坦政府</a:t>
            </a:r>
            <a:r>
              <a:rPr sz="1100" spc="-10" dirty="0">
                <a:solidFill>
                  <a:srgbClr val="1E1E1E"/>
                </a:solidFill>
                <a:latin typeface="SimSun" panose="02010600030101010101" pitchFamily="2" charset="-122"/>
                <a:ea typeface="SimSun" panose="02010600030101010101" pitchFamily="2" charset="-122"/>
                <a:cs typeface="SimSun"/>
              </a:rPr>
              <a:t>；</a:t>
            </a:r>
            <a:endParaRPr sz="1100" dirty="0">
              <a:latin typeface="SimSun" panose="02010600030101010101" pitchFamily="2" charset="-122"/>
              <a:ea typeface="SimSun" panose="02010600030101010101" pitchFamily="2" charset="-122"/>
              <a:cs typeface="SimSun"/>
            </a:endParaRPr>
          </a:p>
        </p:txBody>
      </p:sp>
      <p:sp>
        <p:nvSpPr>
          <p:cNvPr id="224" name="object 224"/>
          <p:cNvSpPr/>
          <p:nvPr/>
        </p:nvSpPr>
        <p:spPr>
          <a:xfrm>
            <a:off x="11429996" y="241864"/>
            <a:ext cx="560837" cy="558687"/>
          </a:xfrm>
          <a:prstGeom prst="rect">
            <a:avLst/>
          </a:prstGeom>
          <a:blipFill>
            <a:blip r:embed="rId28" cstate="print"/>
            <a:stretch>
              <a:fillRect/>
            </a:stretch>
          </a:blipFill>
        </p:spPr>
        <p:txBody>
          <a:bodyPr wrap="square" lIns="0" tIns="0" rIns="0" bIns="0" rtlCol="0"/>
          <a:lstStyle/>
          <a:p>
            <a:endParaRPr/>
          </a:p>
        </p:txBody>
      </p:sp>
      <p:sp>
        <p:nvSpPr>
          <p:cNvPr id="225" name="object 225"/>
          <p:cNvSpPr txBox="1"/>
          <p:nvPr/>
        </p:nvSpPr>
        <p:spPr>
          <a:xfrm>
            <a:off x="358546" y="6359347"/>
            <a:ext cx="97155" cy="153670"/>
          </a:xfrm>
          <a:prstGeom prst="rect">
            <a:avLst/>
          </a:prstGeom>
        </p:spPr>
        <p:txBody>
          <a:bodyPr vert="horz" wrap="square" lIns="0" tIns="0" rIns="0" bIns="0" rtlCol="0">
            <a:spAutoFit/>
          </a:bodyPr>
          <a:lstStyle/>
          <a:p>
            <a:pPr marL="12700">
              <a:lnSpc>
                <a:spcPct val="100000"/>
              </a:lnSpc>
            </a:pPr>
            <a:r>
              <a:rPr sz="1000" dirty="0">
                <a:solidFill>
                  <a:srgbClr val="1E1E1E"/>
                </a:solidFill>
                <a:latin typeface="Arial"/>
                <a:cs typeface="Arial"/>
              </a:rPr>
              <a:t>1</a:t>
            </a:r>
            <a:endParaRPr sz="1000">
              <a:latin typeface="Arial"/>
              <a:cs typeface="Arial"/>
            </a:endParaRPr>
          </a:p>
        </p:txBody>
      </p:sp>
      <p:sp>
        <p:nvSpPr>
          <p:cNvPr id="226" name="object 226"/>
          <p:cNvSpPr txBox="1"/>
          <p:nvPr/>
        </p:nvSpPr>
        <p:spPr>
          <a:xfrm>
            <a:off x="3454908" y="6553200"/>
            <a:ext cx="7517892" cy="169277"/>
          </a:xfrm>
          <a:prstGeom prst="rect">
            <a:avLst/>
          </a:prstGeom>
        </p:spPr>
        <p:txBody>
          <a:bodyPr vert="horz" wrap="square" lIns="0" tIns="0" rIns="0" bIns="0" rtlCol="0">
            <a:spAutoFit/>
          </a:bodyPr>
          <a:lstStyle/>
          <a:p>
            <a:pPr marL="12700">
              <a:lnSpc>
                <a:spcPct val="100000"/>
              </a:lnSpc>
            </a:pPr>
            <a:r>
              <a:rPr sz="1100" spc="-10" dirty="0">
                <a:solidFill>
                  <a:srgbClr val="1E1E1E"/>
                </a:solidFill>
                <a:latin typeface="SimSun" panose="02010600030101010101" pitchFamily="2" charset="-122"/>
                <a:ea typeface="SimSun" panose="02010600030101010101" pitchFamily="2" charset="-122"/>
                <a:cs typeface="Arial"/>
              </a:rPr>
              <a:t>7</a:t>
            </a:r>
            <a:r>
              <a:rPr sz="1100" spc="-5" dirty="0">
                <a:solidFill>
                  <a:srgbClr val="1E1E1E"/>
                </a:solidFill>
                <a:latin typeface="SimSun" panose="02010600030101010101" pitchFamily="2" charset="-122"/>
                <a:ea typeface="SimSun" panose="02010600030101010101" pitchFamily="2" charset="-122"/>
                <a:cs typeface="Arial"/>
              </a:rPr>
              <a:t>.</a:t>
            </a:r>
            <a:r>
              <a:rPr sz="1100" spc="90" dirty="0">
                <a:solidFill>
                  <a:srgbClr val="1E1E1E"/>
                </a:solidFill>
                <a:latin typeface="SimSun" panose="02010600030101010101" pitchFamily="2" charset="-122"/>
                <a:ea typeface="SimSun" panose="02010600030101010101" pitchFamily="2" charset="-122"/>
                <a:cs typeface="Arial"/>
              </a:rPr>
              <a:t> </a:t>
            </a:r>
            <a:r>
              <a:rPr sz="1100" spc="-10" dirty="0">
                <a:solidFill>
                  <a:srgbClr val="1E1E1E"/>
                </a:solidFill>
                <a:latin typeface="SimSun" panose="02010600030101010101" pitchFamily="2" charset="-122"/>
                <a:ea typeface="SimSun" panose="02010600030101010101" pitchFamily="2" charset="-122"/>
                <a:cs typeface="SimSun"/>
              </a:rPr>
              <a:t>联合国；</a:t>
            </a:r>
            <a:r>
              <a:rPr sz="1100" spc="-10" dirty="0">
                <a:solidFill>
                  <a:srgbClr val="1E1E1E"/>
                </a:solidFill>
                <a:latin typeface="SimSun" panose="02010600030101010101" pitchFamily="2" charset="-122"/>
                <a:ea typeface="SimSun" panose="02010600030101010101" pitchFamily="2" charset="-122"/>
                <a:cs typeface="Arial"/>
              </a:rPr>
              <a:t>8.</a:t>
            </a:r>
            <a:r>
              <a:rPr sz="1100" spc="-35" dirty="0">
                <a:solidFill>
                  <a:srgbClr val="1E1E1E"/>
                </a:solidFill>
                <a:latin typeface="SimSun" panose="02010600030101010101" pitchFamily="2" charset="-122"/>
                <a:ea typeface="SimSun" panose="02010600030101010101" pitchFamily="2" charset="-122"/>
                <a:cs typeface="SimSun"/>
              </a:rPr>
              <a:t>美国中央情报局世界概况；</a:t>
            </a:r>
            <a:r>
              <a:rPr sz="1100" spc="-10" dirty="0">
                <a:solidFill>
                  <a:srgbClr val="1E1E1E"/>
                </a:solidFill>
                <a:latin typeface="SimSun" panose="02010600030101010101" pitchFamily="2" charset="-122"/>
                <a:ea typeface="SimSun" panose="02010600030101010101" pitchFamily="2" charset="-122"/>
                <a:cs typeface="Arial"/>
              </a:rPr>
              <a:t>9.</a:t>
            </a:r>
            <a:r>
              <a:rPr sz="1100" spc="-10" dirty="0">
                <a:solidFill>
                  <a:srgbClr val="1E1E1E"/>
                </a:solidFill>
                <a:latin typeface="SimSun" panose="02010600030101010101" pitchFamily="2" charset="-122"/>
                <a:ea typeface="SimSun" panose="02010600030101010101" pitchFamily="2" charset="-122"/>
                <a:cs typeface="SimSun"/>
              </a:rPr>
              <a:t>高</a:t>
            </a:r>
            <a:r>
              <a:rPr sz="1100" spc="-35" dirty="0">
                <a:solidFill>
                  <a:srgbClr val="1E1E1E"/>
                </a:solidFill>
                <a:latin typeface="SimSun" panose="02010600030101010101" pitchFamily="2" charset="-122"/>
                <a:ea typeface="SimSun" panose="02010600030101010101" pitchFamily="2" charset="-122"/>
                <a:cs typeface="SimSun"/>
              </a:rPr>
              <a:t>等教</a:t>
            </a:r>
            <a:r>
              <a:rPr sz="1100" spc="-10" dirty="0">
                <a:solidFill>
                  <a:srgbClr val="1E1E1E"/>
                </a:solidFill>
                <a:latin typeface="SimSun" panose="02010600030101010101" pitchFamily="2" charset="-122"/>
                <a:ea typeface="SimSun" panose="02010600030101010101" pitchFamily="2" charset="-122"/>
                <a:cs typeface="SimSun"/>
              </a:rPr>
              <a:t>育</a:t>
            </a:r>
            <a:r>
              <a:rPr sz="1100" spc="-35" dirty="0">
                <a:solidFill>
                  <a:srgbClr val="1E1E1E"/>
                </a:solidFill>
                <a:latin typeface="SimSun" panose="02010600030101010101" pitchFamily="2" charset="-122"/>
                <a:ea typeface="SimSun" panose="02010600030101010101" pitchFamily="2" charset="-122"/>
                <a:cs typeface="SimSun"/>
              </a:rPr>
              <a:t>委员</a:t>
            </a:r>
            <a:r>
              <a:rPr sz="1100" spc="-10" dirty="0">
                <a:solidFill>
                  <a:srgbClr val="1E1E1E"/>
                </a:solidFill>
                <a:latin typeface="SimSun" panose="02010600030101010101" pitchFamily="2" charset="-122"/>
                <a:ea typeface="SimSun" panose="02010600030101010101" pitchFamily="2" charset="-122"/>
                <a:cs typeface="SimSun"/>
              </a:rPr>
              <a:t>会</a:t>
            </a:r>
            <a:endParaRPr sz="1100" dirty="0">
              <a:latin typeface="SimSun" panose="02010600030101010101" pitchFamily="2" charset="-122"/>
              <a:ea typeface="SimSun" panose="02010600030101010101" pitchFamily="2" charset="-122"/>
              <a:cs typeface="SimSun"/>
            </a:endParaRPr>
          </a:p>
        </p:txBody>
      </p:sp>
    </p:spTree>
    <p:extLst>
      <p:ext uri="{BB962C8B-B14F-4D97-AF65-F5344CB8AC3E}">
        <p14:creationId xmlns:p14="http://schemas.microsoft.com/office/powerpoint/2010/main" val="353341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67159" y="70103"/>
            <a:ext cx="624840" cy="62179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1524000"/>
            <a:ext cx="3178810" cy="649605"/>
          </a:xfrm>
          <a:custGeom>
            <a:avLst/>
            <a:gdLst/>
            <a:ahLst/>
            <a:cxnLst/>
            <a:rect l="l" t="t" r="r" b="b"/>
            <a:pathLst>
              <a:path w="3178810" h="649605">
                <a:moveTo>
                  <a:pt x="0" y="649224"/>
                </a:moveTo>
                <a:lnTo>
                  <a:pt x="3178683" y="649224"/>
                </a:lnTo>
                <a:lnTo>
                  <a:pt x="3178683" y="0"/>
                </a:lnTo>
                <a:lnTo>
                  <a:pt x="0" y="0"/>
                </a:lnTo>
                <a:lnTo>
                  <a:pt x="0" y="649224"/>
                </a:lnTo>
                <a:close/>
              </a:path>
            </a:pathLst>
          </a:custGeom>
          <a:solidFill>
            <a:srgbClr val="F5F5F5"/>
          </a:solidFill>
        </p:spPr>
        <p:txBody>
          <a:bodyPr wrap="square" lIns="0" tIns="0" rIns="0" bIns="0" rtlCol="0"/>
          <a:lstStyle/>
          <a:p>
            <a:endParaRPr/>
          </a:p>
        </p:txBody>
      </p:sp>
      <p:sp>
        <p:nvSpPr>
          <p:cNvPr id="4" name="object 4"/>
          <p:cNvSpPr/>
          <p:nvPr/>
        </p:nvSpPr>
        <p:spPr>
          <a:xfrm>
            <a:off x="0" y="2337307"/>
            <a:ext cx="3178810" cy="4521200"/>
          </a:xfrm>
          <a:custGeom>
            <a:avLst/>
            <a:gdLst/>
            <a:ahLst/>
            <a:cxnLst/>
            <a:rect l="l" t="t" r="r" b="b"/>
            <a:pathLst>
              <a:path w="3178810" h="4521200">
                <a:moveTo>
                  <a:pt x="0" y="4520692"/>
                </a:moveTo>
                <a:lnTo>
                  <a:pt x="3178683" y="4520692"/>
                </a:lnTo>
                <a:lnTo>
                  <a:pt x="3178683" y="0"/>
                </a:lnTo>
                <a:lnTo>
                  <a:pt x="0" y="0"/>
                </a:lnTo>
                <a:lnTo>
                  <a:pt x="0" y="4520692"/>
                </a:lnTo>
                <a:close/>
              </a:path>
            </a:pathLst>
          </a:custGeom>
          <a:solidFill>
            <a:srgbClr val="F5F5F5"/>
          </a:solidFill>
        </p:spPr>
        <p:txBody>
          <a:bodyPr wrap="square" lIns="0" tIns="0" rIns="0" bIns="0" rtlCol="0"/>
          <a:lstStyle/>
          <a:p>
            <a:endParaRPr/>
          </a:p>
        </p:txBody>
      </p:sp>
      <p:sp>
        <p:nvSpPr>
          <p:cNvPr id="5" name="object 5"/>
          <p:cNvSpPr/>
          <p:nvPr/>
        </p:nvSpPr>
        <p:spPr>
          <a:xfrm>
            <a:off x="0" y="0"/>
            <a:ext cx="12192000" cy="1524000"/>
          </a:xfrm>
          <a:custGeom>
            <a:avLst/>
            <a:gdLst/>
            <a:ahLst/>
            <a:cxnLst/>
            <a:rect l="l" t="t" r="r" b="b"/>
            <a:pathLst>
              <a:path w="12192000" h="1524000">
                <a:moveTo>
                  <a:pt x="0" y="1523619"/>
                </a:moveTo>
                <a:lnTo>
                  <a:pt x="12192000" y="1523619"/>
                </a:lnTo>
                <a:lnTo>
                  <a:pt x="12192000" y="0"/>
                </a:lnTo>
                <a:lnTo>
                  <a:pt x="0" y="0"/>
                </a:lnTo>
                <a:lnTo>
                  <a:pt x="0" y="1523619"/>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368300" y="378235"/>
            <a:ext cx="11455400" cy="984885"/>
          </a:xfrm>
          <a:prstGeom prst="rect">
            <a:avLst/>
          </a:prstGeom>
        </p:spPr>
        <p:txBody>
          <a:bodyPr vert="horz" wrap="square" lIns="0" tIns="0" rIns="0" bIns="0" rtlCol="0">
            <a:spAutoFit/>
          </a:bodyPr>
          <a:lstStyle/>
          <a:p>
            <a:pPr marL="12065">
              <a:lnSpc>
                <a:spcPct val="100000"/>
              </a:lnSpc>
            </a:pPr>
            <a:r>
              <a:rPr sz="3200" b="1" spc="-20" dirty="0" err="1">
                <a:solidFill>
                  <a:srgbClr val="005C2E"/>
                </a:solidFill>
                <a:latin typeface="SimSun" panose="02010600030101010101" pitchFamily="2" charset="-122"/>
                <a:ea typeface="SimSun" panose="02010600030101010101" pitchFamily="2" charset="-122"/>
                <a:cs typeface="Microsoft JhengHei"/>
              </a:rPr>
              <a:t>为了发展临界规模</a:t>
            </a:r>
            <a:r>
              <a:rPr sz="3200" b="1" spc="30" dirty="0" err="1">
                <a:solidFill>
                  <a:srgbClr val="005C2E"/>
                </a:solidFill>
                <a:latin typeface="SimSun" panose="02010600030101010101" pitchFamily="2" charset="-122"/>
                <a:ea typeface="SimSun" panose="02010600030101010101" pitchFamily="2" charset="-122"/>
                <a:cs typeface="MS Gothic"/>
              </a:rPr>
              <a:t>，</a:t>
            </a:r>
            <a:r>
              <a:rPr sz="3200" b="1" spc="25" dirty="0" err="1">
                <a:solidFill>
                  <a:srgbClr val="005C2E"/>
                </a:solidFill>
                <a:latin typeface="SimSun" panose="02010600030101010101" pitchFamily="2" charset="-122"/>
                <a:ea typeface="SimSun" panose="02010600030101010101" pitchFamily="2" charset="-122"/>
                <a:cs typeface="MS Gothic"/>
              </a:rPr>
              <a:t>巴基</a:t>
            </a:r>
            <a:r>
              <a:rPr sz="3200" b="1" dirty="0" err="1">
                <a:solidFill>
                  <a:srgbClr val="005C2E"/>
                </a:solidFill>
                <a:latin typeface="SimSun" panose="02010600030101010101" pitchFamily="2" charset="-122"/>
                <a:ea typeface="SimSun" panose="02010600030101010101" pitchFamily="2" charset="-122"/>
                <a:cs typeface="MS Gothic"/>
              </a:rPr>
              <a:t>斯</a:t>
            </a:r>
            <a:r>
              <a:rPr sz="3200" b="1" spc="-20" dirty="0" err="1">
                <a:solidFill>
                  <a:srgbClr val="005C2E"/>
                </a:solidFill>
                <a:latin typeface="SimSun" panose="02010600030101010101" pitchFamily="2" charset="-122"/>
                <a:ea typeface="SimSun" panose="02010600030101010101" pitchFamily="2" charset="-122"/>
                <a:cs typeface="MS Gothic"/>
              </a:rPr>
              <a:t>坦</a:t>
            </a:r>
            <a:r>
              <a:rPr sz="3200" b="1" dirty="0" err="1">
                <a:solidFill>
                  <a:srgbClr val="005C2E"/>
                </a:solidFill>
                <a:latin typeface="SimSun" panose="02010600030101010101" pitchFamily="2" charset="-122"/>
                <a:ea typeface="SimSun" panose="02010600030101010101" pitchFamily="2" charset="-122"/>
                <a:cs typeface="MS Gothic"/>
              </a:rPr>
              <a:t>正在</a:t>
            </a:r>
            <a:r>
              <a:rPr sz="3200" b="1" spc="-10" dirty="0" err="1">
                <a:solidFill>
                  <a:srgbClr val="005C2E"/>
                </a:solidFill>
                <a:latin typeface="SimSun" panose="02010600030101010101" pitchFamily="2" charset="-122"/>
                <a:ea typeface="SimSun" panose="02010600030101010101" pitchFamily="2" charset="-122"/>
                <a:cs typeface="MS Gothic"/>
              </a:rPr>
              <a:t>推</a:t>
            </a:r>
            <a:r>
              <a:rPr sz="3200" b="1" spc="-20" dirty="0" err="1">
                <a:solidFill>
                  <a:srgbClr val="005C2E"/>
                </a:solidFill>
                <a:latin typeface="SimSun" panose="02010600030101010101" pitchFamily="2" charset="-122"/>
                <a:ea typeface="SimSun" panose="02010600030101010101" pitchFamily="2" charset="-122"/>
                <a:cs typeface="Microsoft JhengHei"/>
              </a:rPr>
              <a:t>进战略举措</a:t>
            </a:r>
            <a:r>
              <a:rPr sz="3200" b="1" dirty="0" err="1">
                <a:solidFill>
                  <a:srgbClr val="005C2E"/>
                </a:solidFill>
                <a:latin typeface="SimSun" panose="02010600030101010101" pitchFamily="2" charset="-122"/>
                <a:ea typeface="SimSun" panose="02010600030101010101" pitchFamily="2" charset="-122"/>
                <a:cs typeface="MS Gothic"/>
              </a:rPr>
              <a:t>，以</a:t>
            </a:r>
            <a:r>
              <a:rPr sz="3200" b="1" spc="5" dirty="0" err="1">
                <a:solidFill>
                  <a:srgbClr val="005C2E"/>
                </a:solidFill>
                <a:latin typeface="SimSun" panose="02010600030101010101" pitchFamily="2" charset="-122"/>
                <a:ea typeface="SimSun" panose="02010600030101010101" pitchFamily="2" charset="-122"/>
                <a:cs typeface="MS Gothic"/>
              </a:rPr>
              <a:t>促</a:t>
            </a:r>
            <a:r>
              <a:rPr sz="3200" b="1" spc="-20" dirty="0" err="1">
                <a:solidFill>
                  <a:srgbClr val="005C2E"/>
                </a:solidFill>
                <a:latin typeface="SimSun" panose="02010600030101010101" pitchFamily="2" charset="-122"/>
                <a:ea typeface="SimSun" panose="02010600030101010101" pitchFamily="2" charset="-122"/>
                <a:cs typeface="Microsoft JhengHei"/>
              </a:rPr>
              <a:t>进经济</a:t>
            </a:r>
            <a:br>
              <a:rPr lang="en-US" sz="3200" b="1" spc="-20" dirty="0">
                <a:solidFill>
                  <a:srgbClr val="005C2E"/>
                </a:solidFill>
                <a:latin typeface="SimSun" panose="02010600030101010101" pitchFamily="2" charset="-122"/>
                <a:ea typeface="SimSun" panose="02010600030101010101" pitchFamily="2" charset="-122"/>
                <a:cs typeface="Microsoft JhengHei"/>
              </a:rPr>
            </a:br>
            <a:r>
              <a:rPr sz="3200" b="1" spc="-20" dirty="0" err="1">
                <a:solidFill>
                  <a:srgbClr val="005C2E"/>
                </a:solidFill>
                <a:latin typeface="SimSun" panose="02010600030101010101" pitchFamily="2" charset="-122"/>
                <a:ea typeface="SimSun" panose="02010600030101010101" pitchFamily="2" charset="-122"/>
                <a:cs typeface="Microsoft JhengHei"/>
              </a:rPr>
              <a:t>关键领域的私人投资</a:t>
            </a:r>
            <a:endParaRPr sz="3200" b="1" spc="-20" dirty="0">
              <a:solidFill>
                <a:srgbClr val="005C2E"/>
              </a:solidFill>
              <a:latin typeface="SimSun" panose="02010600030101010101" pitchFamily="2" charset="-122"/>
              <a:ea typeface="SimSun" panose="02010600030101010101" pitchFamily="2" charset="-122"/>
              <a:cs typeface="Microsoft JhengHei"/>
            </a:endParaRPr>
          </a:p>
        </p:txBody>
      </p:sp>
      <p:sp>
        <p:nvSpPr>
          <p:cNvPr id="7" name="object 7"/>
          <p:cNvSpPr/>
          <p:nvPr/>
        </p:nvSpPr>
        <p:spPr>
          <a:xfrm>
            <a:off x="0" y="2173223"/>
            <a:ext cx="12192000" cy="164465"/>
          </a:xfrm>
          <a:custGeom>
            <a:avLst/>
            <a:gdLst/>
            <a:ahLst/>
            <a:cxnLst/>
            <a:rect l="l" t="t" r="r" b="b"/>
            <a:pathLst>
              <a:path w="12192000" h="164464">
                <a:moveTo>
                  <a:pt x="0" y="164084"/>
                </a:moveTo>
                <a:lnTo>
                  <a:pt x="12192000" y="164084"/>
                </a:lnTo>
                <a:lnTo>
                  <a:pt x="12192000" y="0"/>
                </a:lnTo>
                <a:lnTo>
                  <a:pt x="0" y="0"/>
                </a:lnTo>
                <a:lnTo>
                  <a:pt x="0" y="164084"/>
                </a:lnTo>
                <a:close/>
              </a:path>
            </a:pathLst>
          </a:custGeom>
          <a:solidFill>
            <a:srgbClr val="6EAC46"/>
          </a:solidFill>
        </p:spPr>
        <p:txBody>
          <a:bodyPr wrap="square" lIns="0" tIns="0" rIns="0" bIns="0" rtlCol="0"/>
          <a:lstStyle/>
          <a:p>
            <a:endParaRPr/>
          </a:p>
        </p:txBody>
      </p:sp>
      <p:sp>
        <p:nvSpPr>
          <p:cNvPr id="8" name="object 8"/>
          <p:cNvSpPr/>
          <p:nvPr/>
        </p:nvSpPr>
        <p:spPr>
          <a:xfrm>
            <a:off x="6083808" y="2831592"/>
            <a:ext cx="2855976" cy="341071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6084398" y="3214556"/>
            <a:ext cx="2761488" cy="1780031"/>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147815" y="2898648"/>
            <a:ext cx="2734056" cy="3282696"/>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6221604" y="3094838"/>
            <a:ext cx="2330450" cy="1107996"/>
          </a:xfrm>
          <a:prstGeom prst="rect">
            <a:avLst/>
          </a:prstGeom>
        </p:spPr>
        <p:txBody>
          <a:bodyPr vert="horz" wrap="square" lIns="0" tIns="0" rIns="0" bIns="0" rtlCol="0">
            <a:spAutoFit/>
          </a:bodyPr>
          <a:lstStyle/>
          <a:p>
            <a:pPr marL="12700"/>
            <a:r>
              <a:rPr spc="-15" dirty="0" err="1">
                <a:solidFill>
                  <a:srgbClr val="1E1E1E"/>
                </a:solidFill>
                <a:latin typeface="SimSun"/>
                <a:cs typeface="SimSun"/>
              </a:rPr>
              <a:t>政府正在致力于</a:t>
            </a:r>
            <a:r>
              <a:rPr b="1" spc="-15" dirty="0" err="1">
                <a:solidFill>
                  <a:srgbClr val="1E1E1E"/>
                </a:solidFill>
                <a:latin typeface="SimSun"/>
                <a:cs typeface="SimSun"/>
              </a:rPr>
              <a:t>开发一</a:t>
            </a:r>
            <a:r>
              <a:rPr b="1" spc="0" dirty="0" err="1">
                <a:solidFill>
                  <a:srgbClr val="1E1E1E"/>
                </a:solidFill>
                <a:latin typeface="SimSun"/>
                <a:cs typeface="SimSun"/>
              </a:rPr>
              <a:t>系</a:t>
            </a:r>
            <a:r>
              <a:rPr b="1" spc="-15" dirty="0" err="1">
                <a:solidFill>
                  <a:srgbClr val="1E1E1E"/>
                </a:solidFill>
                <a:latin typeface="SimSun"/>
                <a:cs typeface="SimSun"/>
              </a:rPr>
              <a:t>列具</a:t>
            </a:r>
            <a:r>
              <a:rPr lang="zh-CN" altLang="en-US" b="1" spc="-15" dirty="0">
                <a:solidFill>
                  <a:srgbClr val="1E1E1E"/>
                </a:solidFill>
                <a:latin typeface="SimSun"/>
                <a:cs typeface="SimSun"/>
              </a:rPr>
              <a:t>有国际竞争力的投资机</a:t>
            </a:r>
            <a:r>
              <a:rPr lang="zh-CN" altLang="en-US" b="1" spc="-10" dirty="0">
                <a:solidFill>
                  <a:srgbClr val="1E1E1E"/>
                </a:solidFill>
                <a:latin typeface="SimSun"/>
                <a:cs typeface="SimSun"/>
              </a:rPr>
              <a:t>会</a:t>
            </a:r>
            <a:r>
              <a:rPr lang="zh-CN" altLang="en-US" b="1" spc="-15" dirty="0">
                <a:solidFill>
                  <a:srgbClr val="1E1E1E"/>
                </a:solidFill>
                <a:latin typeface="SimSun"/>
                <a:cs typeface="SimSun"/>
              </a:rPr>
              <a:t>，以实现全面运营和商业便利化</a:t>
            </a:r>
            <a:endParaRPr lang="zh-CN" altLang="en-US" b="1" dirty="0">
              <a:latin typeface="SimSun"/>
              <a:cs typeface="SimSun"/>
            </a:endParaRPr>
          </a:p>
        </p:txBody>
      </p:sp>
      <p:sp>
        <p:nvSpPr>
          <p:cNvPr id="13" name="object 13"/>
          <p:cNvSpPr/>
          <p:nvPr/>
        </p:nvSpPr>
        <p:spPr>
          <a:xfrm>
            <a:off x="3200400" y="2831592"/>
            <a:ext cx="2855976" cy="3410712"/>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3203448" y="2871216"/>
            <a:ext cx="2654807" cy="926592"/>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3264408" y="2898648"/>
            <a:ext cx="2731008" cy="3282696"/>
          </a:xfrm>
          <a:prstGeom prst="rect">
            <a:avLst/>
          </a:prstGeom>
          <a:blipFill>
            <a:blip r:embed="rId9" cstate="print"/>
            <a:stretch>
              <a:fillRect/>
            </a:stretch>
          </a:blipFill>
        </p:spPr>
        <p:txBody>
          <a:bodyPr wrap="square" lIns="0" tIns="0" rIns="0" bIns="0" rtlCol="0"/>
          <a:lstStyle/>
          <a:p>
            <a:endParaRPr/>
          </a:p>
        </p:txBody>
      </p:sp>
      <p:sp>
        <p:nvSpPr>
          <p:cNvPr id="16" name="object 16"/>
          <p:cNvSpPr txBox="1"/>
          <p:nvPr/>
        </p:nvSpPr>
        <p:spPr>
          <a:xfrm>
            <a:off x="3353055" y="3048000"/>
            <a:ext cx="2473380" cy="830997"/>
          </a:xfrm>
          <a:prstGeom prst="rect">
            <a:avLst/>
          </a:prstGeom>
        </p:spPr>
        <p:txBody>
          <a:bodyPr vert="horz" wrap="square" lIns="0" tIns="0" rIns="0" bIns="0" rtlCol="0">
            <a:spAutoFit/>
          </a:bodyPr>
          <a:lstStyle/>
          <a:p>
            <a:pPr marL="12700"/>
            <a:r>
              <a:rPr spc="-15" dirty="0" err="1">
                <a:solidFill>
                  <a:srgbClr val="1E1E1E"/>
                </a:solidFill>
                <a:latin typeface="SimSun"/>
                <a:cs typeface="SimSun"/>
              </a:rPr>
              <a:t>巴基斯坦启动了</a:t>
            </a:r>
            <a:r>
              <a:rPr b="1" spc="-10" dirty="0" err="1">
                <a:solidFill>
                  <a:srgbClr val="1E1E1E"/>
                </a:solidFill>
                <a:latin typeface="Arial"/>
                <a:cs typeface="Arial"/>
              </a:rPr>
              <a:t>“</a:t>
            </a:r>
            <a:r>
              <a:rPr b="1" spc="-15" dirty="0" err="1">
                <a:solidFill>
                  <a:srgbClr val="1E1E1E"/>
                </a:solidFill>
                <a:latin typeface="Arial"/>
                <a:cs typeface="Arial"/>
              </a:rPr>
              <a:t>U</a:t>
            </a:r>
            <a:r>
              <a:rPr b="1" dirty="0" err="1">
                <a:solidFill>
                  <a:srgbClr val="1E1E1E"/>
                </a:solidFill>
                <a:latin typeface="Arial"/>
                <a:cs typeface="Arial"/>
              </a:rPr>
              <a:t>r</a:t>
            </a:r>
            <a:r>
              <a:rPr b="1" spc="-20" dirty="0" err="1">
                <a:solidFill>
                  <a:srgbClr val="1E1E1E"/>
                </a:solidFill>
                <a:latin typeface="Arial"/>
                <a:cs typeface="Arial"/>
              </a:rPr>
              <a:t>aa</a:t>
            </a:r>
            <a:r>
              <a:rPr b="1" spc="-10" dirty="0" err="1">
                <a:solidFill>
                  <a:srgbClr val="1E1E1E"/>
                </a:solidFill>
                <a:latin typeface="Arial"/>
                <a:cs typeface="Arial"/>
              </a:rPr>
              <a:t>n</a:t>
            </a:r>
            <a:r>
              <a:rPr lang="en-US" b="1" spc="-10" dirty="0">
                <a:solidFill>
                  <a:srgbClr val="1E1E1E"/>
                </a:solidFill>
                <a:latin typeface="Arial"/>
                <a:cs typeface="Arial"/>
              </a:rPr>
              <a:t> </a:t>
            </a:r>
            <a:r>
              <a:rPr lang="en-US" b="1" spc="-5" dirty="0">
                <a:solidFill>
                  <a:srgbClr val="1E1E1E"/>
                </a:solidFill>
                <a:latin typeface="Arial"/>
                <a:cs typeface="Arial"/>
              </a:rPr>
              <a:t>P</a:t>
            </a:r>
            <a:r>
              <a:rPr lang="en-US" b="1" spc="-20" dirty="0">
                <a:solidFill>
                  <a:srgbClr val="1E1E1E"/>
                </a:solidFill>
                <a:latin typeface="Arial"/>
                <a:cs typeface="Arial"/>
              </a:rPr>
              <a:t>ak</a:t>
            </a:r>
            <a:r>
              <a:rPr lang="en-US" b="1" spc="-5" dirty="0">
                <a:solidFill>
                  <a:srgbClr val="1E1E1E"/>
                </a:solidFill>
                <a:latin typeface="Arial"/>
                <a:cs typeface="Arial"/>
              </a:rPr>
              <a:t>i</a:t>
            </a:r>
            <a:r>
              <a:rPr lang="en-US" b="1" spc="-20" dirty="0">
                <a:solidFill>
                  <a:srgbClr val="1E1E1E"/>
                </a:solidFill>
                <a:latin typeface="Arial"/>
                <a:cs typeface="Arial"/>
              </a:rPr>
              <a:t>stan</a:t>
            </a:r>
            <a:r>
              <a:rPr lang="en-US" b="1" spc="-10" dirty="0">
                <a:solidFill>
                  <a:srgbClr val="1E1E1E"/>
                </a:solidFill>
                <a:latin typeface="Arial"/>
                <a:cs typeface="Arial"/>
              </a:rPr>
              <a:t>”</a:t>
            </a:r>
            <a:r>
              <a:rPr lang="ja-JP" altLang="en-US" spc="-15" dirty="0">
                <a:solidFill>
                  <a:srgbClr val="1E1E1E"/>
                </a:solidFill>
                <a:latin typeface="SimSun"/>
                <a:cs typeface="SimSun"/>
              </a:rPr>
              <a:t>计划，旨在推动五</a:t>
            </a:r>
            <a:r>
              <a:rPr lang="zh-CN" altLang="en-US" spc="-15" dirty="0">
                <a:solidFill>
                  <a:srgbClr val="1E1E1E"/>
                </a:solidFill>
                <a:latin typeface="SimSun"/>
                <a:cs typeface="SimSun"/>
              </a:rPr>
              <a:t>大支柱的经济发展：</a:t>
            </a:r>
            <a:endParaRPr lang="ja-JP" altLang="en-US" dirty="0">
              <a:latin typeface="SimSun"/>
              <a:cs typeface="SimSun"/>
            </a:endParaRPr>
          </a:p>
        </p:txBody>
      </p:sp>
      <p:sp>
        <p:nvSpPr>
          <p:cNvPr id="19" name="object 19"/>
          <p:cNvSpPr/>
          <p:nvPr/>
        </p:nvSpPr>
        <p:spPr>
          <a:xfrm>
            <a:off x="472440" y="2255520"/>
            <a:ext cx="2525395" cy="594360"/>
          </a:xfrm>
          <a:custGeom>
            <a:avLst/>
            <a:gdLst/>
            <a:ahLst/>
            <a:cxnLst/>
            <a:rect l="l" t="t" r="r" b="b"/>
            <a:pathLst>
              <a:path w="2525395" h="594360">
                <a:moveTo>
                  <a:pt x="2444750" y="0"/>
                </a:moveTo>
                <a:lnTo>
                  <a:pt x="80733" y="0"/>
                </a:lnTo>
                <a:lnTo>
                  <a:pt x="49314" y="6349"/>
                </a:lnTo>
                <a:lnTo>
                  <a:pt x="23634" y="23494"/>
                </a:lnTo>
                <a:lnTo>
                  <a:pt x="6337" y="49021"/>
                </a:lnTo>
                <a:lnTo>
                  <a:pt x="0" y="80263"/>
                </a:lnTo>
                <a:lnTo>
                  <a:pt x="0" y="513714"/>
                </a:lnTo>
                <a:lnTo>
                  <a:pt x="6337" y="544957"/>
                </a:lnTo>
                <a:lnTo>
                  <a:pt x="23634" y="570483"/>
                </a:lnTo>
                <a:lnTo>
                  <a:pt x="49314" y="587755"/>
                </a:lnTo>
                <a:lnTo>
                  <a:pt x="80733" y="594105"/>
                </a:lnTo>
                <a:lnTo>
                  <a:pt x="2444750" y="594105"/>
                </a:lnTo>
                <a:lnTo>
                  <a:pt x="2476119" y="587755"/>
                </a:lnTo>
                <a:lnTo>
                  <a:pt x="2501772" y="570483"/>
                </a:lnTo>
                <a:lnTo>
                  <a:pt x="2519045" y="544957"/>
                </a:lnTo>
                <a:lnTo>
                  <a:pt x="2525395" y="513714"/>
                </a:lnTo>
                <a:lnTo>
                  <a:pt x="2525395" y="80263"/>
                </a:lnTo>
                <a:lnTo>
                  <a:pt x="2519045" y="49021"/>
                </a:lnTo>
                <a:lnTo>
                  <a:pt x="2501772" y="23494"/>
                </a:lnTo>
                <a:lnTo>
                  <a:pt x="2476119" y="6349"/>
                </a:lnTo>
                <a:lnTo>
                  <a:pt x="2444750" y="0"/>
                </a:lnTo>
                <a:close/>
              </a:path>
            </a:pathLst>
          </a:custGeom>
          <a:solidFill>
            <a:srgbClr val="BDDDCF"/>
          </a:solidFill>
        </p:spPr>
        <p:txBody>
          <a:bodyPr wrap="square" lIns="0" tIns="0" rIns="0" bIns="0" rtlCol="0"/>
          <a:lstStyle/>
          <a:p>
            <a:endParaRPr/>
          </a:p>
        </p:txBody>
      </p:sp>
      <p:sp>
        <p:nvSpPr>
          <p:cNvPr id="20" name="object 20"/>
          <p:cNvSpPr/>
          <p:nvPr/>
        </p:nvSpPr>
        <p:spPr>
          <a:xfrm>
            <a:off x="3367023" y="2255520"/>
            <a:ext cx="2525395" cy="594360"/>
          </a:xfrm>
          <a:custGeom>
            <a:avLst/>
            <a:gdLst/>
            <a:ahLst/>
            <a:cxnLst/>
            <a:rect l="l" t="t" r="r" b="b"/>
            <a:pathLst>
              <a:path w="2525395" h="594360">
                <a:moveTo>
                  <a:pt x="2444750" y="0"/>
                </a:moveTo>
                <a:lnTo>
                  <a:pt x="80772" y="0"/>
                </a:lnTo>
                <a:lnTo>
                  <a:pt x="49276" y="6349"/>
                </a:lnTo>
                <a:lnTo>
                  <a:pt x="23622" y="23494"/>
                </a:lnTo>
                <a:lnTo>
                  <a:pt x="6350" y="49021"/>
                </a:lnTo>
                <a:lnTo>
                  <a:pt x="0" y="80263"/>
                </a:lnTo>
                <a:lnTo>
                  <a:pt x="0" y="513714"/>
                </a:lnTo>
                <a:lnTo>
                  <a:pt x="6350" y="544957"/>
                </a:lnTo>
                <a:lnTo>
                  <a:pt x="23622" y="570483"/>
                </a:lnTo>
                <a:lnTo>
                  <a:pt x="49276" y="587755"/>
                </a:lnTo>
                <a:lnTo>
                  <a:pt x="80772" y="594105"/>
                </a:lnTo>
                <a:lnTo>
                  <a:pt x="2444750" y="594105"/>
                </a:lnTo>
                <a:lnTo>
                  <a:pt x="2476119" y="587755"/>
                </a:lnTo>
                <a:lnTo>
                  <a:pt x="2501773" y="570483"/>
                </a:lnTo>
                <a:lnTo>
                  <a:pt x="2519045" y="544957"/>
                </a:lnTo>
                <a:lnTo>
                  <a:pt x="2525395" y="513714"/>
                </a:lnTo>
                <a:lnTo>
                  <a:pt x="2525395" y="80263"/>
                </a:lnTo>
                <a:lnTo>
                  <a:pt x="2519045" y="49021"/>
                </a:lnTo>
                <a:lnTo>
                  <a:pt x="2501773" y="23494"/>
                </a:lnTo>
                <a:lnTo>
                  <a:pt x="2476119" y="6349"/>
                </a:lnTo>
                <a:lnTo>
                  <a:pt x="2444750" y="0"/>
                </a:lnTo>
                <a:close/>
              </a:path>
            </a:pathLst>
          </a:custGeom>
          <a:solidFill>
            <a:srgbClr val="BDDDCF"/>
          </a:solidFill>
        </p:spPr>
        <p:txBody>
          <a:bodyPr wrap="square" lIns="0" tIns="0" rIns="0" bIns="0" rtlCol="0"/>
          <a:lstStyle/>
          <a:p>
            <a:endParaRPr/>
          </a:p>
        </p:txBody>
      </p:sp>
      <p:sp>
        <p:nvSpPr>
          <p:cNvPr id="21" name="object 21"/>
          <p:cNvSpPr/>
          <p:nvPr/>
        </p:nvSpPr>
        <p:spPr>
          <a:xfrm>
            <a:off x="6258433" y="2255520"/>
            <a:ext cx="2526030" cy="594360"/>
          </a:xfrm>
          <a:custGeom>
            <a:avLst/>
            <a:gdLst/>
            <a:ahLst/>
            <a:cxnLst/>
            <a:rect l="l" t="t" r="r" b="b"/>
            <a:pathLst>
              <a:path w="2526029" h="594360">
                <a:moveTo>
                  <a:pt x="2444750" y="0"/>
                </a:moveTo>
                <a:lnTo>
                  <a:pt x="80772" y="0"/>
                </a:lnTo>
                <a:lnTo>
                  <a:pt x="49403" y="6349"/>
                </a:lnTo>
                <a:lnTo>
                  <a:pt x="23749" y="23494"/>
                </a:lnTo>
                <a:lnTo>
                  <a:pt x="6350" y="49021"/>
                </a:lnTo>
                <a:lnTo>
                  <a:pt x="0" y="80263"/>
                </a:lnTo>
                <a:lnTo>
                  <a:pt x="0" y="513714"/>
                </a:lnTo>
                <a:lnTo>
                  <a:pt x="6350" y="544957"/>
                </a:lnTo>
                <a:lnTo>
                  <a:pt x="23749" y="570483"/>
                </a:lnTo>
                <a:lnTo>
                  <a:pt x="49403" y="587755"/>
                </a:lnTo>
                <a:lnTo>
                  <a:pt x="80772" y="594105"/>
                </a:lnTo>
                <a:lnTo>
                  <a:pt x="2444750" y="594105"/>
                </a:lnTo>
                <a:lnTo>
                  <a:pt x="2476246" y="587755"/>
                </a:lnTo>
                <a:lnTo>
                  <a:pt x="2501900" y="570483"/>
                </a:lnTo>
                <a:lnTo>
                  <a:pt x="2519172" y="544957"/>
                </a:lnTo>
                <a:lnTo>
                  <a:pt x="2525522" y="513714"/>
                </a:lnTo>
                <a:lnTo>
                  <a:pt x="2525522" y="80263"/>
                </a:lnTo>
                <a:lnTo>
                  <a:pt x="2519172" y="49021"/>
                </a:lnTo>
                <a:lnTo>
                  <a:pt x="2501900" y="23494"/>
                </a:lnTo>
                <a:lnTo>
                  <a:pt x="2476246" y="6349"/>
                </a:lnTo>
                <a:lnTo>
                  <a:pt x="2444750" y="0"/>
                </a:lnTo>
                <a:close/>
              </a:path>
            </a:pathLst>
          </a:custGeom>
          <a:solidFill>
            <a:srgbClr val="BDDDCF"/>
          </a:solidFill>
        </p:spPr>
        <p:txBody>
          <a:bodyPr wrap="square" lIns="0" tIns="0" rIns="0" bIns="0" rtlCol="0"/>
          <a:lstStyle/>
          <a:p>
            <a:endParaRPr/>
          </a:p>
        </p:txBody>
      </p:sp>
      <p:sp>
        <p:nvSpPr>
          <p:cNvPr id="22" name="object 22"/>
          <p:cNvSpPr/>
          <p:nvPr/>
        </p:nvSpPr>
        <p:spPr>
          <a:xfrm>
            <a:off x="304800" y="2831592"/>
            <a:ext cx="2859024" cy="3410712"/>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307847" y="2871216"/>
            <a:ext cx="2868168" cy="1566672"/>
          </a:xfrm>
          <a:prstGeom prst="rect">
            <a:avLst/>
          </a:prstGeom>
          <a:blipFill>
            <a:blip r:embed="rId11" cstate="print"/>
            <a:stretch>
              <a:fillRect/>
            </a:stretch>
          </a:blipFill>
        </p:spPr>
        <p:txBody>
          <a:bodyPr wrap="square" lIns="0" tIns="0" rIns="0" bIns="0" rtlCol="0"/>
          <a:lstStyle/>
          <a:p>
            <a:endParaRPr/>
          </a:p>
        </p:txBody>
      </p:sp>
      <p:sp>
        <p:nvSpPr>
          <p:cNvPr id="24" name="object 24"/>
          <p:cNvSpPr/>
          <p:nvPr/>
        </p:nvSpPr>
        <p:spPr>
          <a:xfrm>
            <a:off x="368808" y="2898648"/>
            <a:ext cx="2731008" cy="3282696"/>
          </a:xfrm>
          <a:prstGeom prst="rect">
            <a:avLst/>
          </a:prstGeom>
          <a:blipFill>
            <a:blip r:embed="rId12" cstate="print"/>
            <a:stretch>
              <a:fillRect/>
            </a:stretch>
          </a:blipFill>
        </p:spPr>
        <p:txBody>
          <a:bodyPr wrap="square" lIns="0" tIns="0" rIns="0" bIns="0" rtlCol="0"/>
          <a:lstStyle/>
          <a:p>
            <a:endParaRPr/>
          </a:p>
        </p:txBody>
      </p:sp>
      <p:sp>
        <p:nvSpPr>
          <p:cNvPr id="25" name="object 25"/>
          <p:cNvSpPr txBox="1"/>
          <p:nvPr/>
        </p:nvSpPr>
        <p:spPr>
          <a:xfrm>
            <a:off x="467664" y="2998303"/>
            <a:ext cx="2327275" cy="1107996"/>
          </a:xfrm>
          <a:prstGeom prst="rect">
            <a:avLst/>
          </a:prstGeom>
        </p:spPr>
        <p:txBody>
          <a:bodyPr vert="horz" wrap="square" lIns="0" tIns="0" rIns="0" bIns="0" rtlCol="0">
            <a:spAutoFit/>
          </a:bodyPr>
          <a:lstStyle/>
          <a:p>
            <a:pPr marL="12700" marR="5080" algn="just">
              <a:lnSpc>
                <a:spcPct val="100000"/>
              </a:lnSpc>
            </a:pPr>
            <a:r>
              <a:rPr spc="-20" dirty="0" err="1">
                <a:solidFill>
                  <a:srgbClr val="1E1E1E"/>
                </a:solidFill>
                <a:latin typeface="SimSun"/>
                <a:cs typeface="SimSun"/>
              </a:rPr>
              <a:t>设立</a:t>
            </a:r>
            <a:r>
              <a:rPr spc="-15" dirty="0" err="1">
                <a:solidFill>
                  <a:srgbClr val="1E1E1E"/>
                </a:solidFill>
                <a:latin typeface="SimSun"/>
                <a:cs typeface="SimSun"/>
              </a:rPr>
              <a:t>SIFC</a:t>
            </a:r>
            <a:r>
              <a:rPr spc="-20" dirty="0" err="1">
                <a:solidFill>
                  <a:srgbClr val="1E1E1E"/>
                </a:solidFill>
                <a:latin typeface="SimSun"/>
                <a:cs typeface="SimSun"/>
              </a:rPr>
              <a:t>，</a:t>
            </a:r>
            <a:r>
              <a:rPr b="1" spc="-15" dirty="0" err="1">
                <a:solidFill>
                  <a:srgbClr val="1E1E1E"/>
                </a:solidFill>
                <a:latin typeface="SimSun"/>
                <a:cs typeface="SimSun"/>
              </a:rPr>
              <a:t>作为单一窗</a:t>
            </a:r>
            <a:r>
              <a:rPr b="1" spc="-30" dirty="0" err="1">
                <a:solidFill>
                  <a:srgbClr val="1E1E1E"/>
                </a:solidFill>
                <a:latin typeface="SimSun"/>
                <a:cs typeface="SimSun"/>
              </a:rPr>
              <a:t>口</a:t>
            </a:r>
            <a:r>
              <a:rPr b="1" spc="-20" dirty="0" err="1">
                <a:solidFill>
                  <a:srgbClr val="1E1E1E"/>
                </a:solidFill>
                <a:latin typeface="SimSun"/>
                <a:cs typeface="SimSun"/>
              </a:rPr>
              <a:t>，</a:t>
            </a:r>
            <a:r>
              <a:rPr b="1" spc="-15" dirty="0" err="1">
                <a:solidFill>
                  <a:srgbClr val="1E1E1E"/>
                </a:solidFill>
                <a:latin typeface="SimSun"/>
                <a:cs typeface="SimSun"/>
              </a:rPr>
              <a:t>致力于营造繁荣的营商环</a:t>
            </a:r>
            <a:r>
              <a:rPr b="1" spc="10" dirty="0" err="1">
                <a:solidFill>
                  <a:srgbClr val="1E1E1E"/>
                </a:solidFill>
                <a:latin typeface="SimSun"/>
                <a:cs typeface="SimSun"/>
              </a:rPr>
              <a:t>境</a:t>
            </a:r>
            <a:r>
              <a:rPr b="1" spc="-15" dirty="0" err="1">
                <a:solidFill>
                  <a:srgbClr val="1E1E1E"/>
                </a:solidFill>
                <a:latin typeface="SimSun"/>
                <a:cs typeface="SimSun"/>
              </a:rPr>
              <a:t>，制定优惠政</a:t>
            </a:r>
            <a:r>
              <a:rPr b="1" spc="-20" dirty="0" err="1">
                <a:solidFill>
                  <a:srgbClr val="1E1E1E"/>
                </a:solidFill>
                <a:latin typeface="SimSun"/>
                <a:cs typeface="SimSun"/>
              </a:rPr>
              <a:t>策</a:t>
            </a:r>
            <a:r>
              <a:rPr b="1" spc="-15" dirty="0" err="1">
                <a:solidFill>
                  <a:srgbClr val="1E1E1E"/>
                </a:solidFill>
                <a:latin typeface="SimSun"/>
                <a:cs typeface="SimSun"/>
              </a:rPr>
              <a:t>，提高营商便利度</a:t>
            </a:r>
            <a:endParaRPr b="1" dirty="0">
              <a:latin typeface="SimSun"/>
              <a:cs typeface="SimSun"/>
            </a:endParaRPr>
          </a:p>
        </p:txBody>
      </p:sp>
      <p:sp>
        <p:nvSpPr>
          <p:cNvPr id="26" name="object 26"/>
          <p:cNvSpPr/>
          <p:nvPr/>
        </p:nvSpPr>
        <p:spPr>
          <a:xfrm>
            <a:off x="950975" y="4767071"/>
            <a:ext cx="1389888" cy="1213103"/>
          </a:xfrm>
          <a:prstGeom prst="rect">
            <a:avLst/>
          </a:prstGeom>
          <a:blipFill>
            <a:blip r:embed="rId3" cstate="print"/>
            <a:stretch>
              <a:fillRect/>
            </a:stretch>
          </a:blipFill>
        </p:spPr>
        <p:txBody>
          <a:bodyPr wrap="square" lIns="0" tIns="0" rIns="0" bIns="0" rtlCol="0"/>
          <a:lstStyle/>
          <a:p>
            <a:endParaRPr/>
          </a:p>
        </p:txBody>
      </p:sp>
      <p:sp>
        <p:nvSpPr>
          <p:cNvPr id="27" name="object 27"/>
          <p:cNvSpPr/>
          <p:nvPr/>
        </p:nvSpPr>
        <p:spPr>
          <a:xfrm>
            <a:off x="8884919" y="1984248"/>
            <a:ext cx="524255" cy="4194048"/>
          </a:xfrm>
          <a:prstGeom prst="rect">
            <a:avLst/>
          </a:prstGeom>
          <a:blipFill>
            <a:blip r:embed="rId13" cstate="print"/>
            <a:stretch>
              <a:fillRect/>
            </a:stretch>
          </a:blipFill>
        </p:spPr>
        <p:txBody>
          <a:bodyPr wrap="square" lIns="0" tIns="0" rIns="0" bIns="0" rtlCol="0"/>
          <a:lstStyle/>
          <a:p>
            <a:endParaRPr/>
          </a:p>
        </p:txBody>
      </p:sp>
      <p:sp>
        <p:nvSpPr>
          <p:cNvPr id="28" name="object 28"/>
          <p:cNvSpPr/>
          <p:nvPr/>
        </p:nvSpPr>
        <p:spPr>
          <a:xfrm>
            <a:off x="9351264" y="2654807"/>
            <a:ext cx="2532887" cy="3054095"/>
          </a:xfrm>
          <a:prstGeom prst="rect">
            <a:avLst/>
          </a:prstGeom>
          <a:blipFill>
            <a:blip r:embed="rId14" cstate="print"/>
            <a:stretch>
              <a:fillRect/>
            </a:stretch>
          </a:blipFill>
        </p:spPr>
        <p:txBody>
          <a:bodyPr wrap="square" lIns="0" tIns="0" rIns="0" bIns="0" rtlCol="0"/>
          <a:lstStyle/>
          <a:p>
            <a:endParaRPr/>
          </a:p>
        </p:txBody>
      </p:sp>
      <p:sp>
        <p:nvSpPr>
          <p:cNvPr id="29" name="object 29"/>
          <p:cNvSpPr/>
          <p:nvPr/>
        </p:nvSpPr>
        <p:spPr>
          <a:xfrm>
            <a:off x="9357359" y="2715767"/>
            <a:ext cx="2557272" cy="2203704"/>
          </a:xfrm>
          <a:prstGeom prst="rect">
            <a:avLst/>
          </a:prstGeom>
          <a:blipFill>
            <a:blip r:embed="rId15" cstate="print"/>
            <a:stretch>
              <a:fillRect/>
            </a:stretch>
          </a:blipFill>
        </p:spPr>
        <p:txBody>
          <a:bodyPr wrap="square" lIns="0" tIns="0" rIns="0" bIns="0" rtlCol="0"/>
          <a:lstStyle/>
          <a:p>
            <a:endParaRPr/>
          </a:p>
        </p:txBody>
      </p:sp>
      <p:sp>
        <p:nvSpPr>
          <p:cNvPr id="30" name="object 30"/>
          <p:cNvSpPr/>
          <p:nvPr/>
        </p:nvSpPr>
        <p:spPr>
          <a:xfrm>
            <a:off x="9415271" y="2718816"/>
            <a:ext cx="2407920" cy="2929127"/>
          </a:xfrm>
          <a:prstGeom prst="rect">
            <a:avLst/>
          </a:prstGeom>
          <a:blipFill>
            <a:blip r:embed="rId16" cstate="print"/>
            <a:stretch>
              <a:fillRect/>
            </a:stretch>
          </a:blipFill>
        </p:spPr>
        <p:txBody>
          <a:bodyPr wrap="square" lIns="0" tIns="0" rIns="0" bIns="0" rtlCol="0"/>
          <a:lstStyle/>
          <a:p>
            <a:endParaRPr/>
          </a:p>
        </p:txBody>
      </p:sp>
      <p:sp>
        <p:nvSpPr>
          <p:cNvPr id="31" name="object 31"/>
          <p:cNvSpPr txBox="1"/>
          <p:nvPr/>
        </p:nvSpPr>
        <p:spPr>
          <a:xfrm>
            <a:off x="9519666" y="2844379"/>
            <a:ext cx="2150110" cy="1938992"/>
          </a:xfrm>
          <a:prstGeom prst="rect">
            <a:avLst/>
          </a:prstGeom>
        </p:spPr>
        <p:txBody>
          <a:bodyPr vert="horz" wrap="square" lIns="0" tIns="0" rIns="0" bIns="0" rtlCol="0">
            <a:spAutoFit/>
          </a:bodyPr>
          <a:lstStyle/>
          <a:p>
            <a:pPr marL="12700" marR="5080" algn="just">
              <a:lnSpc>
                <a:spcPct val="100000"/>
              </a:lnSpc>
            </a:pPr>
            <a:r>
              <a:rPr spc="-20" dirty="0" err="1">
                <a:latin typeface="SimSun"/>
                <a:cs typeface="SimSun"/>
              </a:rPr>
              <a:t>巴基斯坦正在积极寻求</a:t>
            </a:r>
            <a:r>
              <a:rPr b="1" spc="-15" dirty="0" err="1">
                <a:solidFill>
                  <a:srgbClr val="005C2E"/>
                </a:solidFill>
                <a:latin typeface="SimSun"/>
                <a:cs typeface="SimSun"/>
              </a:rPr>
              <a:t>与全球利益相关者合作</a:t>
            </a:r>
            <a:r>
              <a:rPr spc="-15" dirty="0" err="1">
                <a:solidFill>
                  <a:srgbClr val="005C2E"/>
                </a:solidFill>
                <a:latin typeface="SimSun"/>
                <a:cs typeface="SimSun"/>
              </a:rPr>
              <a:t>，</a:t>
            </a:r>
            <a:r>
              <a:rPr b="1" spc="-15" dirty="0" err="1">
                <a:solidFill>
                  <a:srgbClr val="005C2E"/>
                </a:solidFill>
                <a:latin typeface="SimSun"/>
                <a:cs typeface="SimSun"/>
              </a:rPr>
              <a:t>利</a:t>
            </a:r>
            <a:r>
              <a:rPr b="1" spc="0" dirty="0" err="1">
                <a:solidFill>
                  <a:srgbClr val="005C2E"/>
                </a:solidFill>
                <a:latin typeface="SimSun"/>
                <a:cs typeface="SimSun"/>
              </a:rPr>
              <a:t>用</a:t>
            </a:r>
            <a:r>
              <a:rPr b="1" spc="-15" dirty="0" err="1">
                <a:solidFill>
                  <a:srgbClr val="005C2E"/>
                </a:solidFill>
                <a:latin typeface="SimSun"/>
                <a:cs typeface="SimSun"/>
              </a:rPr>
              <a:t>国际专业知识和投资，同</a:t>
            </a:r>
            <a:r>
              <a:rPr b="1" spc="0" dirty="0" err="1">
                <a:solidFill>
                  <a:srgbClr val="005C2E"/>
                </a:solidFill>
                <a:latin typeface="SimSun"/>
                <a:cs typeface="SimSun"/>
              </a:rPr>
              <a:t>时</a:t>
            </a:r>
            <a:r>
              <a:rPr b="1" spc="-15" dirty="0" err="1">
                <a:solidFill>
                  <a:srgbClr val="005C2E"/>
                </a:solidFill>
                <a:latin typeface="SimSun"/>
                <a:cs typeface="SimSun"/>
              </a:rPr>
              <a:t>从</a:t>
            </a:r>
            <a:r>
              <a:rPr b="1" spc="-10" dirty="0">
                <a:solidFill>
                  <a:srgbClr val="005C2E"/>
                </a:solidFill>
                <a:latin typeface="SimSun"/>
                <a:cs typeface="SimSun"/>
              </a:rPr>
              <a:t> </a:t>
            </a:r>
            <a:r>
              <a:rPr b="1" spc="-20" dirty="0" err="1">
                <a:solidFill>
                  <a:srgbClr val="005C2E"/>
                </a:solidFill>
                <a:latin typeface="SimSun"/>
                <a:cs typeface="SimSun"/>
              </a:rPr>
              <a:t>投资者的角度保障每个</a:t>
            </a:r>
            <a:r>
              <a:rPr b="1" spc="0" dirty="0" err="1">
                <a:solidFill>
                  <a:srgbClr val="005C2E"/>
                </a:solidFill>
                <a:latin typeface="SimSun"/>
                <a:cs typeface="SimSun"/>
              </a:rPr>
              <a:t>项</a:t>
            </a:r>
            <a:r>
              <a:rPr b="1" spc="-15" dirty="0" err="1">
                <a:solidFill>
                  <a:srgbClr val="005C2E"/>
                </a:solidFill>
                <a:latin typeface="SimSun"/>
                <a:cs typeface="SimSun"/>
              </a:rPr>
              <a:t>目的可行性和盈利能力</a:t>
            </a:r>
            <a:endParaRPr b="1" dirty="0">
              <a:latin typeface="SimSun"/>
              <a:cs typeface="SimSun"/>
            </a:endParaRPr>
          </a:p>
        </p:txBody>
      </p:sp>
      <p:sp>
        <p:nvSpPr>
          <p:cNvPr id="32" name="object 32"/>
          <p:cNvSpPr/>
          <p:nvPr/>
        </p:nvSpPr>
        <p:spPr>
          <a:xfrm>
            <a:off x="11314176" y="5102352"/>
            <a:ext cx="399288" cy="402336"/>
          </a:xfrm>
          <a:prstGeom prst="rect">
            <a:avLst/>
          </a:prstGeom>
          <a:blipFill>
            <a:blip r:embed="rId17" cstate="print"/>
            <a:stretch>
              <a:fillRect/>
            </a:stretch>
          </a:blipFill>
        </p:spPr>
        <p:txBody>
          <a:bodyPr wrap="square" lIns="0" tIns="0" rIns="0" bIns="0" rtlCol="0"/>
          <a:lstStyle/>
          <a:p>
            <a:endParaRPr/>
          </a:p>
        </p:txBody>
      </p:sp>
      <p:sp>
        <p:nvSpPr>
          <p:cNvPr id="33" name="object 33"/>
          <p:cNvSpPr/>
          <p:nvPr/>
        </p:nvSpPr>
        <p:spPr>
          <a:xfrm>
            <a:off x="11315700" y="5558028"/>
            <a:ext cx="399415" cy="0"/>
          </a:xfrm>
          <a:custGeom>
            <a:avLst/>
            <a:gdLst/>
            <a:ahLst/>
            <a:cxnLst/>
            <a:rect l="l" t="t" r="r" b="b"/>
            <a:pathLst>
              <a:path w="399415">
                <a:moveTo>
                  <a:pt x="0" y="0"/>
                </a:moveTo>
                <a:lnTo>
                  <a:pt x="399288" y="0"/>
                </a:lnTo>
              </a:path>
            </a:pathLst>
          </a:custGeom>
          <a:ln w="39624">
            <a:solidFill>
              <a:srgbClr val="D2D2D2"/>
            </a:solidFill>
          </a:ln>
        </p:spPr>
        <p:txBody>
          <a:bodyPr wrap="square" lIns="0" tIns="0" rIns="0" bIns="0" rtlCol="0"/>
          <a:lstStyle/>
          <a:p>
            <a:endParaRPr/>
          </a:p>
        </p:txBody>
      </p:sp>
      <p:sp>
        <p:nvSpPr>
          <p:cNvPr id="34" name="object 34"/>
          <p:cNvSpPr/>
          <p:nvPr/>
        </p:nvSpPr>
        <p:spPr>
          <a:xfrm>
            <a:off x="3867911" y="4474464"/>
            <a:ext cx="1466088" cy="1459992"/>
          </a:xfrm>
          <a:prstGeom prst="rect">
            <a:avLst/>
          </a:prstGeom>
          <a:blipFill>
            <a:blip r:embed="rId18" cstate="print"/>
            <a:stretch>
              <a:fillRect/>
            </a:stretch>
          </a:blipFill>
        </p:spPr>
        <p:txBody>
          <a:bodyPr wrap="square" lIns="0" tIns="0" rIns="0" bIns="0" rtlCol="0"/>
          <a:lstStyle/>
          <a:p>
            <a:endParaRPr/>
          </a:p>
        </p:txBody>
      </p:sp>
      <p:sp>
        <p:nvSpPr>
          <p:cNvPr id="35" name="object 35"/>
          <p:cNvSpPr/>
          <p:nvPr/>
        </p:nvSpPr>
        <p:spPr>
          <a:xfrm>
            <a:off x="7095743" y="4876800"/>
            <a:ext cx="838200" cy="838200"/>
          </a:xfrm>
          <a:prstGeom prst="rect">
            <a:avLst/>
          </a:prstGeom>
          <a:blipFill>
            <a:blip r:embed="rId19" cstate="print"/>
            <a:stretch>
              <a:fillRect/>
            </a:stretch>
          </a:blipFill>
        </p:spPr>
        <p:txBody>
          <a:bodyPr wrap="square" lIns="0" tIns="0" rIns="0" bIns="0" rtlCol="0"/>
          <a:lstStyle/>
          <a:p>
            <a:endParaRPr/>
          </a:p>
        </p:txBody>
      </p:sp>
      <p:sp>
        <p:nvSpPr>
          <p:cNvPr id="36" name="object 36"/>
          <p:cNvSpPr/>
          <p:nvPr/>
        </p:nvSpPr>
        <p:spPr>
          <a:xfrm>
            <a:off x="6144826" y="1968593"/>
            <a:ext cx="2724785" cy="801370"/>
          </a:xfrm>
          <a:custGeom>
            <a:avLst/>
            <a:gdLst/>
            <a:ahLst/>
            <a:cxnLst/>
            <a:rect l="l" t="t" r="r" b="b"/>
            <a:pathLst>
              <a:path w="2724784" h="801369">
                <a:moveTo>
                  <a:pt x="2643631" y="0"/>
                </a:moveTo>
                <a:lnTo>
                  <a:pt x="80771" y="0"/>
                </a:lnTo>
                <a:lnTo>
                  <a:pt x="49275" y="6350"/>
                </a:lnTo>
                <a:lnTo>
                  <a:pt x="23621" y="23622"/>
                </a:lnTo>
                <a:lnTo>
                  <a:pt x="6349" y="49276"/>
                </a:lnTo>
                <a:lnTo>
                  <a:pt x="0" y="80645"/>
                </a:lnTo>
                <a:lnTo>
                  <a:pt x="0" y="720344"/>
                </a:lnTo>
                <a:lnTo>
                  <a:pt x="6349" y="751713"/>
                </a:lnTo>
                <a:lnTo>
                  <a:pt x="23621" y="777494"/>
                </a:lnTo>
                <a:lnTo>
                  <a:pt x="49275" y="794766"/>
                </a:lnTo>
                <a:lnTo>
                  <a:pt x="80771" y="801116"/>
                </a:lnTo>
                <a:lnTo>
                  <a:pt x="2643631" y="801116"/>
                </a:lnTo>
                <a:lnTo>
                  <a:pt x="2675127" y="794766"/>
                </a:lnTo>
                <a:lnTo>
                  <a:pt x="2700781" y="777494"/>
                </a:lnTo>
                <a:lnTo>
                  <a:pt x="2718054" y="751713"/>
                </a:lnTo>
                <a:lnTo>
                  <a:pt x="2724404" y="720344"/>
                </a:lnTo>
                <a:lnTo>
                  <a:pt x="2724404" y="80645"/>
                </a:lnTo>
                <a:lnTo>
                  <a:pt x="2718054" y="49276"/>
                </a:lnTo>
                <a:lnTo>
                  <a:pt x="2700781" y="23622"/>
                </a:lnTo>
                <a:lnTo>
                  <a:pt x="2675127" y="6350"/>
                </a:lnTo>
                <a:lnTo>
                  <a:pt x="2643631" y="0"/>
                </a:lnTo>
                <a:close/>
              </a:path>
            </a:pathLst>
          </a:custGeom>
          <a:solidFill>
            <a:srgbClr val="005C2E"/>
          </a:solidFill>
        </p:spPr>
        <p:txBody>
          <a:bodyPr wrap="square" lIns="0" tIns="0" rIns="0" bIns="0" rtlCol="0"/>
          <a:lstStyle/>
          <a:p>
            <a:endParaRPr/>
          </a:p>
        </p:txBody>
      </p:sp>
      <p:sp>
        <p:nvSpPr>
          <p:cNvPr id="37" name="object 37"/>
          <p:cNvSpPr txBox="1"/>
          <p:nvPr/>
        </p:nvSpPr>
        <p:spPr>
          <a:xfrm>
            <a:off x="6243125" y="2029530"/>
            <a:ext cx="1677542" cy="307777"/>
          </a:xfrm>
          <a:prstGeom prst="rect">
            <a:avLst/>
          </a:prstGeom>
        </p:spPr>
        <p:txBody>
          <a:bodyPr vert="horz" wrap="square" lIns="0" tIns="0" rIns="0" bIns="0" rtlCol="0">
            <a:spAutoFit/>
          </a:bodyPr>
          <a:lstStyle/>
          <a:p>
            <a:pPr marL="12700">
              <a:lnSpc>
                <a:spcPct val="100000"/>
              </a:lnSpc>
            </a:pPr>
            <a:r>
              <a:rPr sz="2000" i="1" spc="-40" dirty="0" err="1">
                <a:solidFill>
                  <a:srgbClr val="FFFFFF"/>
                </a:solidFill>
                <a:latin typeface="SimSun"/>
                <a:cs typeface="SimSun"/>
              </a:rPr>
              <a:t>持续</a:t>
            </a:r>
            <a:endParaRPr sz="2000" b="1" dirty="0">
              <a:latin typeface="SimSun"/>
              <a:cs typeface="SimSun"/>
            </a:endParaRPr>
          </a:p>
        </p:txBody>
      </p:sp>
      <p:sp>
        <p:nvSpPr>
          <p:cNvPr id="38" name="object 38"/>
          <p:cNvSpPr txBox="1"/>
          <p:nvPr/>
        </p:nvSpPr>
        <p:spPr>
          <a:xfrm>
            <a:off x="6256400" y="2321647"/>
            <a:ext cx="2437129" cy="307777"/>
          </a:xfrm>
          <a:prstGeom prst="rect">
            <a:avLst/>
          </a:prstGeom>
        </p:spPr>
        <p:txBody>
          <a:bodyPr vert="horz" wrap="square" lIns="0" tIns="0" rIns="0" bIns="0" rtlCol="0">
            <a:spAutoFit/>
          </a:bodyPr>
          <a:lstStyle/>
          <a:p>
            <a:pPr marL="12700"/>
            <a:r>
              <a:rPr lang="ja-JP" altLang="en-US" sz="2000" b="1" spc="-40" dirty="0">
                <a:solidFill>
                  <a:srgbClr val="FFFFFF"/>
                </a:solidFill>
                <a:latin typeface="SimSun"/>
                <a:cs typeface="SimSun"/>
              </a:rPr>
              <a:t>发展</a:t>
            </a:r>
            <a:r>
              <a:rPr sz="2000" b="1" spc="-15" dirty="0" err="1">
                <a:solidFill>
                  <a:srgbClr val="FFFFFF"/>
                </a:solidFill>
                <a:latin typeface="SimSun"/>
                <a:cs typeface="SimSun"/>
              </a:rPr>
              <a:t>机遇管道开发</a:t>
            </a:r>
            <a:endParaRPr sz="2000" b="1" dirty="0">
              <a:latin typeface="SimSun"/>
              <a:cs typeface="SimSun"/>
            </a:endParaRPr>
          </a:p>
        </p:txBody>
      </p:sp>
      <p:sp>
        <p:nvSpPr>
          <p:cNvPr id="39" name="object 39"/>
          <p:cNvSpPr/>
          <p:nvPr/>
        </p:nvSpPr>
        <p:spPr>
          <a:xfrm>
            <a:off x="3267455" y="1984248"/>
            <a:ext cx="2724785" cy="798195"/>
          </a:xfrm>
          <a:custGeom>
            <a:avLst/>
            <a:gdLst/>
            <a:ahLst/>
            <a:cxnLst/>
            <a:rect l="l" t="t" r="r" b="b"/>
            <a:pathLst>
              <a:path w="2724785" h="798194">
                <a:moveTo>
                  <a:pt x="2643632" y="0"/>
                </a:moveTo>
                <a:lnTo>
                  <a:pt x="80645" y="0"/>
                </a:lnTo>
                <a:lnTo>
                  <a:pt x="49276" y="6350"/>
                </a:lnTo>
                <a:lnTo>
                  <a:pt x="23622" y="23495"/>
                </a:lnTo>
                <a:lnTo>
                  <a:pt x="6350" y="49022"/>
                </a:lnTo>
                <a:lnTo>
                  <a:pt x="0" y="80391"/>
                </a:lnTo>
                <a:lnTo>
                  <a:pt x="0" y="717550"/>
                </a:lnTo>
                <a:lnTo>
                  <a:pt x="6350" y="748919"/>
                </a:lnTo>
                <a:lnTo>
                  <a:pt x="23622" y="774446"/>
                </a:lnTo>
                <a:lnTo>
                  <a:pt x="49276" y="791718"/>
                </a:lnTo>
                <a:lnTo>
                  <a:pt x="80645" y="798068"/>
                </a:lnTo>
                <a:lnTo>
                  <a:pt x="2643632" y="798068"/>
                </a:lnTo>
                <a:lnTo>
                  <a:pt x="2675128" y="791718"/>
                </a:lnTo>
                <a:lnTo>
                  <a:pt x="2700782" y="774446"/>
                </a:lnTo>
                <a:lnTo>
                  <a:pt x="2718054" y="748919"/>
                </a:lnTo>
                <a:lnTo>
                  <a:pt x="2724404" y="717550"/>
                </a:lnTo>
                <a:lnTo>
                  <a:pt x="2724404" y="80391"/>
                </a:lnTo>
                <a:lnTo>
                  <a:pt x="2718054" y="49022"/>
                </a:lnTo>
                <a:lnTo>
                  <a:pt x="2700782" y="23495"/>
                </a:lnTo>
                <a:lnTo>
                  <a:pt x="2675128" y="6350"/>
                </a:lnTo>
                <a:lnTo>
                  <a:pt x="2643632" y="0"/>
                </a:lnTo>
                <a:close/>
              </a:path>
            </a:pathLst>
          </a:custGeom>
          <a:solidFill>
            <a:srgbClr val="005C2E"/>
          </a:solidFill>
        </p:spPr>
        <p:txBody>
          <a:bodyPr wrap="square" lIns="0" tIns="0" rIns="0" bIns="0" rtlCol="0"/>
          <a:lstStyle/>
          <a:p>
            <a:endParaRPr/>
          </a:p>
        </p:txBody>
      </p:sp>
      <p:sp>
        <p:nvSpPr>
          <p:cNvPr id="40" name="object 40"/>
          <p:cNvSpPr txBox="1"/>
          <p:nvPr/>
        </p:nvSpPr>
        <p:spPr>
          <a:xfrm>
            <a:off x="3370326" y="2040830"/>
            <a:ext cx="1844929" cy="307777"/>
          </a:xfrm>
          <a:prstGeom prst="rect">
            <a:avLst/>
          </a:prstGeom>
        </p:spPr>
        <p:txBody>
          <a:bodyPr vert="horz" wrap="square" lIns="0" tIns="0" rIns="0" bIns="0" rtlCol="0">
            <a:spAutoFit/>
          </a:bodyPr>
          <a:lstStyle/>
          <a:p>
            <a:pPr marL="12700">
              <a:lnSpc>
                <a:spcPct val="100000"/>
              </a:lnSpc>
            </a:pPr>
            <a:r>
              <a:rPr sz="2000" i="1" spc="-40" dirty="0">
                <a:solidFill>
                  <a:srgbClr val="FFFFFF"/>
                </a:solidFill>
                <a:latin typeface="Arial"/>
                <a:cs typeface="Arial"/>
              </a:rPr>
              <a:t>2024</a:t>
            </a:r>
            <a:endParaRPr sz="2000" i="1" dirty="0">
              <a:latin typeface="Arial"/>
              <a:cs typeface="Arial"/>
            </a:endParaRPr>
          </a:p>
        </p:txBody>
      </p:sp>
      <p:sp>
        <p:nvSpPr>
          <p:cNvPr id="41" name="object 41"/>
          <p:cNvSpPr txBox="1"/>
          <p:nvPr/>
        </p:nvSpPr>
        <p:spPr>
          <a:xfrm>
            <a:off x="3370326" y="2319496"/>
            <a:ext cx="2192273" cy="307777"/>
          </a:xfrm>
          <a:prstGeom prst="rect">
            <a:avLst/>
          </a:prstGeom>
        </p:spPr>
        <p:txBody>
          <a:bodyPr vert="horz" wrap="square" lIns="0" tIns="0" rIns="0" bIns="0" rtlCol="0">
            <a:spAutoFit/>
          </a:bodyPr>
          <a:lstStyle/>
          <a:p>
            <a:pPr marL="12700">
              <a:lnSpc>
                <a:spcPct val="100000"/>
              </a:lnSpc>
            </a:pPr>
            <a:r>
              <a:rPr sz="2000" b="1" spc="-15" dirty="0">
                <a:solidFill>
                  <a:srgbClr val="FFFFFF"/>
                </a:solidFill>
                <a:latin typeface="SimSun"/>
                <a:cs typeface="SimSun"/>
              </a:rPr>
              <a:t>经济议程启动</a:t>
            </a:r>
            <a:endParaRPr sz="2000" b="1" dirty="0">
              <a:latin typeface="SimSun"/>
              <a:cs typeface="SimSun"/>
            </a:endParaRPr>
          </a:p>
        </p:txBody>
      </p:sp>
      <p:sp>
        <p:nvSpPr>
          <p:cNvPr id="42" name="object 42"/>
          <p:cNvSpPr/>
          <p:nvPr/>
        </p:nvSpPr>
        <p:spPr>
          <a:xfrm>
            <a:off x="371856" y="1984248"/>
            <a:ext cx="2727960" cy="798195"/>
          </a:xfrm>
          <a:custGeom>
            <a:avLst/>
            <a:gdLst/>
            <a:ahLst/>
            <a:cxnLst/>
            <a:rect l="l" t="t" r="r" b="b"/>
            <a:pathLst>
              <a:path w="2727960" h="798194">
                <a:moveTo>
                  <a:pt x="2646680" y="0"/>
                </a:moveTo>
                <a:lnTo>
                  <a:pt x="80797" y="0"/>
                </a:lnTo>
                <a:lnTo>
                  <a:pt x="49352" y="6350"/>
                </a:lnTo>
                <a:lnTo>
                  <a:pt x="23660" y="23495"/>
                </a:lnTo>
                <a:lnTo>
                  <a:pt x="6350" y="49022"/>
                </a:lnTo>
                <a:lnTo>
                  <a:pt x="0" y="80391"/>
                </a:lnTo>
                <a:lnTo>
                  <a:pt x="0" y="717550"/>
                </a:lnTo>
                <a:lnTo>
                  <a:pt x="6350" y="748919"/>
                </a:lnTo>
                <a:lnTo>
                  <a:pt x="23660" y="774446"/>
                </a:lnTo>
                <a:lnTo>
                  <a:pt x="49352" y="791718"/>
                </a:lnTo>
                <a:lnTo>
                  <a:pt x="80797" y="798068"/>
                </a:lnTo>
                <a:lnTo>
                  <a:pt x="2646680" y="798068"/>
                </a:lnTo>
                <a:lnTo>
                  <a:pt x="2678176" y="791718"/>
                </a:lnTo>
                <a:lnTo>
                  <a:pt x="2703830" y="774446"/>
                </a:lnTo>
                <a:lnTo>
                  <a:pt x="2721102" y="748919"/>
                </a:lnTo>
                <a:lnTo>
                  <a:pt x="2727452" y="717550"/>
                </a:lnTo>
                <a:lnTo>
                  <a:pt x="2727452" y="80391"/>
                </a:lnTo>
                <a:lnTo>
                  <a:pt x="2721102" y="49022"/>
                </a:lnTo>
                <a:lnTo>
                  <a:pt x="2703830" y="23495"/>
                </a:lnTo>
                <a:lnTo>
                  <a:pt x="2678176" y="6350"/>
                </a:lnTo>
                <a:lnTo>
                  <a:pt x="2646680" y="0"/>
                </a:lnTo>
                <a:close/>
              </a:path>
            </a:pathLst>
          </a:custGeom>
          <a:solidFill>
            <a:srgbClr val="005C2E"/>
          </a:solidFill>
        </p:spPr>
        <p:txBody>
          <a:bodyPr wrap="square" lIns="0" tIns="0" rIns="0" bIns="0" rtlCol="0"/>
          <a:lstStyle/>
          <a:p>
            <a:endParaRPr/>
          </a:p>
        </p:txBody>
      </p:sp>
      <p:sp>
        <p:nvSpPr>
          <p:cNvPr id="43" name="object 43"/>
          <p:cNvSpPr txBox="1"/>
          <p:nvPr/>
        </p:nvSpPr>
        <p:spPr>
          <a:xfrm>
            <a:off x="475284" y="2015814"/>
            <a:ext cx="1793239" cy="307777"/>
          </a:xfrm>
          <a:prstGeom prst="rect">
            <a:avLst/>
          </a:prstGeom>
        </p:spPr>
        <p:txBody>
          <a:bodyPr vert="horz" wrap="square" lIns="0" tIns="0" rIns="0" bIns="0" rtlCol="0">
            <a:spAutoFit/>
          </a:bodyPr>
          <a:lstStyle/>
          <a:p>
            <a:pPr marL="12700">
              <a:lnSpc>
                <a:spcPct val="100000"/>
              </a:lnSpc>
            </a:pPr>
            <a:r>
              <a:rPr sz="2000" i="1" spc="-45" dirty="0">
                <a:solidFill>
                  <a:srgbClr val="FFFFFF"/>
                </a:solidFill>
                <a:latin typeface="Arial"/>
                <a:cs typeface="Arial"/>
              </a:rPr>
              <a:t>2023</a:t>
            </a:r>
            <a:endParaRPr sz="2000" i="1" dirty="0">
              <a:latin typeface="Arial"/>
              <a:cs typeface="Arial"/>
            </a:endParaRPr>
          </a:p>
        </p:txBody>
      </p:sp>
      <p:sp>
        <p:nvSpPr>
          <p:cNvPr id="44" name="object 44"/>
          <p:cNvSpPr txBox="1"/>
          <p:nvPr/>
        </p:nvSpPr>
        <p:spPr>
          <a:xfrm>
            <a:off x="475284" y="2322028"/>
            <a:ext cx="2597734" cy="307777"/>
          </a:xfrm>
          <a:prstGeom prst="rect">
            <a:avLst/>
          </a:prstGeom>
        </p:spPr>
        <p:txBody>
          <a:bodyPr vert="horz" wrap="square" lIns="0" tIns="0" rIns="0" bIns="0" rtlCol="0">
            <a:spAutoFit/>
          </a:bodyPr>
          <a:lstStyle/>
          <a:p>
            <a:pPr marL="12700">
              <a:lnSpc>
                <a:spcPct val="100000"/>
              </a:lnSpc>
            </a:pPr>
            <a:r>
              <a:rPr sz="2000" b="1" spc="-20" dirty="0">
                <a:solidFill>
                  <a:srgbClr val="FFFFFF"/>
                </a:solidFill>
                <a:latin typeface="SimSun"/>
                <a:cs typeface="SimSun"/>
              </a:rPr>
              <a:t>上海国际金融中心成立</a:t>
            </a:r>
            <a:endParaRPr sz="2000" b="1" dirty="0">
              <a:latin typeface="SimSun"/>
              <a:cs typeface="SimSun"/>
            </a:endParaRPr>
          </a:p>
        </p:txBody>
      </p:sp>
      <p:sp>
        <p:nvSpPr>
          <p:cNvPr id="45" name="object 45"/>
          <p:cNvSpPr/>
          <p:nvPr/>
        </p:nvSpPr>
        <p:spPr>
          <a:xfrm>
            <a:off x="11417807" y="70103"/>
            <a:ext cx="691896" cy="691896"/>
          </a:xfrm>
          <a:prstGeom prst="rect">
            <a:avLst/>
          </a:prstGeom>
          <a:blipFill>
            <a:blip r:embed="rId20" cstate="print"/>
            <a:stretch>
              <a:fillRect/>
            </a:stretch>
          </a:blipFill>
        </p:spPr>
        <p:txBody>
          <a:bodyPr wrap="square" lIns="0" tIns="0" rIns="0" bIns="0" rtlCol="0"/>
          <a:lstStyle/>
          <a:p>
            <a:endParaRPr/>
          </a:p>
        </p:txBody>
      </p:sp>
      <p:sp>
        <p:nvSpPr>
          <p:cNvPr id="48" name="object 48"/>
          <p:cNvSpPr/>
          <p:nvPr/>
        </p:nvSpPr>
        <p:spPr>
          <a:xfrm>
            <a:off x="3438778" y="4202834"/>
            <a:ext cx="2123821" cy="1859638"/>
          </a:xfrm>
          <a:prstGeom prst="rect">
            <a:avLst/>
          </a:prstGeom>
          <a:blipFill>
            <a:blip r:embed="rId21" cstate="print">
              <a:extLst>
                <a:ext uri="{BEBA8EAE-BF5A-486C-A8C5-ECC9F3942E4B}">
                  <a14:imgProps xmlns:a14="http://schemas.microsoft.com/office/drawing/2010/main">
                    <a14:imgLayer r:embed="rId22">
                      <a14:imgEffect>
                        <a14:sharpenSoften amount="50000"/>
                      </a14:imgEffect>
                    </a14:imgLayer>
                  </a14:imgProps>
                </a:ext>
              </a:extLst>
            </a:blip>
            <a:stretch>
              <a:fillRect/>
            </a:stretch>
          </a:blipFill>
        </p:spPr>
        <p:txBody>
          <a:bodyPr wrap="square" lIns="0" tIns="0" rIns="0" bIns="0" rtlCol="0"/>
          <a:lstStyle/>
          <a:p>
            <a:endParaRPr/>
          </a:p>
        </p:txBody>
      </p:sp>
      <p:sp>
        <p:nvSpPr>
          <p:cNvPr id="49" name="object 4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sz="1200" dirty="0">
                <a:solidFill>
                  <a:srgbClr val="000000"/>
                </a:solidFill>
                <a:latin typeface="Arial"/>
                <a:cs typeface="Arial"/>
              </a:rPr>
              <a:t>2</a:t>
            </a:r>
            <a:endParaRPr sz="1200">
              <a:latin typeface="Arial"/>
              <a:cs typeface="Arial"/>
            </a:endParaRPr>
          </a:p>
        </p:txBody>
      </p:sp>
    </p:spTree>
    <p:extLst>
      <p:ext uri="{BB962C8B-B14F-4D97-AF65-F5344CB8AC3E}">
        <p14:creationId xmlns:p14="http://schemas.microsoft.com/office/powerpoint/2010/main" val="9413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67159" y="70103"/>
            <a:ext cx="624840" cy="62179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6294120"/>
            <a:ext cx="3178810" cy="563880"/>
          </a:xfrm>
          <a:custGeom>
            <a:avLst/>
            <a:gdLst/>
            <a:ahLst/>
            <a:cxnLst/>
            <a:rect l="l" t="t" r="r" b="b"/>
            <a:pathLst>
              <a:path w="3178810" h="563879">
                <a:moveTo>
                  <a:pt x="0" y="563638"/>
                </a:moveTo>
                <a:lnTo>
                  <a:pt x="3178683" y="563638"/>
                </a:lnTo>
                <a:lnTo>
                  <a:pt x="3178683" y="0"/>
                </a:lnTo>
                <a:lnTo>
                  <a:pt x="0" y="0"/>
                </a:lnTo>
                <a:lnTo>
                  <a:pt x="0" y="563638"/>
                </a:lnTo>
                <a:close/>
              </a:path>
            </a:pathLst>
          </a:custGeom>
          <a:solidFill>
            <a:srgbClr val="F5F5F5"/>
          </a:solidFill>
        </p:spPr>
        <p:txBody>
          <a:bodyPr wrap="square" lIns="0" tIns="0" rIns="0" bIns="0" rtlCol="0"/>
          <a:lstStyle/>
          <a:p>
            <a:endParaRPr/>
          </a:p>
        </p:txBody>
      </p:sp>
      <p:sp>
        <p:nvSpPr>
          <p:cNvPr id="4" name="object 4"/>
          <p:cNvSpPr/>
          <p:nvPr/>
        </p:nvSpPr>
        <p:spPr>
          <a:xfrm>
            <a:off x="0" y="5294376"/>
            <a:ext cx="3178810" cy="295910"/>
          </a:xfrm>
          <a:custGeom>
            <a:avLst/>
            <a:gdLst/>
            <a:ahLst/>
            <a:cxnLst/>
            <a:rect l="l" t="t" r="r" b="b"/>
            <a:pathLst>
              <a:path w="3178810" h="295910">
                <a:moveTo>
                  <a:pt x="0" y="295541"/>
                </a:moveTo>
                <a:lnTo>
                  <a:pt x="3178683" y="295541"/>
                </a:lnTo>
                <a:lnTo>
                  <a:pt x="3178683" y="0"/>
                </a:lnTo>
                <a:lnTo>
                  <a:pt x="0" y="0"/>
                </a:lnTo>
                <a:lnTo>
                  <a:pt x="0" y="295541"/>
                </a:lnTo>
                <a:close/>
              </a:path>
            </a:pathLst>
          </a:custGeom>
          <a:solidFill>
            <a:srgbClr val="F5F5F5"/>
          </a:solidFill>
        </p:spPr>
        <p:txBody>
          <a:bodyPr wrap="square" lIns="0" tIns="0" rIns="0" bIns="0" rtlCol="0"/>
          <a:lstStyle/>
          <a:p>
            <a:endParaRPr/>
          </a:p>
        </p:txBody>
      </p:sp>
      <p:sp>
        <p:nvSpPr>
          <p:cNvPr id="5" name="object 5"/>
          <p:cNvSpPr/>
          <p:nvPr/>
        </p:nvSpPr>
        <p:spPr>
          <a:xfrm>
            <a:off x="24383" y="0"/>
            <a:ext cx="12167870" cy="1456690"/>
          </a:xfrm>
          <a:custGeom>
            <a:avLst/>
            <a:gdLst/>
            <a:ahLst/>
            <a:cxnLst/>
            <a:rect l="l" t="t" r="r" b="b"/>
            <a:pathLst>
              <a:path w="12167870" h="1456690">
                <a:moveTo>
                  <a:pt x="0" y="1456563"/>
                </a:moveTo>
                <a:lnTo>
                  <a:pt x="12167616" y="1456563"/>
                </a:lnTo>
                <a:lnTo>
                  <a:pt x="12167616" y="0"/>
                </a:lnTo>
                <a:lnTo>
                  <a:pt x="0" y="0"/>
                </a:lnTo>
                <a:lnTo>
                  <a:pt x="0" y="1456563"/>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368300" y="378235"/>
            <a:ext cx="11455400" cy="984885"/>
          </a:xfrm>
          <a:prstGeom prst="rect">
            <a:avLst/>
          </a:prstGeom>
        </p:spPr>
        <p:txBody>
          <a:bodyPr vert="horz" wrap="square" lIns="0" tIns="0" rIns="0" bIns="0" rtlCol="0">
            <a:spAutoFit/>
          </a:bodyPr>
          <a:lstStyle/>
          <a:p>
            <a:pPr marL="12065"/>
            <a:r>
              <a:rPr sz="3200" b="1" dirty="0">
                <a:solidFill>
                  <a:srgbClr val="005C2E"/>
                </a:solidFill>
                <a:latin typeface="SimSun"/>
                <a:cs typeface="SimSun"/>
              </a:rPr>
              <a:t>巴基斯坦正在加强关</a:t>
            </a:r>
            <a:r>
              <a:rPr sz="3200" b="1" spc="-25" dirty="0">
                <a:solidFill>
                  <a:srgbClr val="005C2E"/>
                </a:solidFill>
                <a:latin typeface="SimSun"/>
                <a:cs typeface="SimSun"/>
              </a:rPr>
              <a:t>键</a:t>
            </a:r>
            <a:r>
              <a:rPr sz="3200" b="1" dirty="0">
                <a:solidFill>
                  <a:srgbClr val="005C2E"/>
                </a:solidFill>
                <a:latin typeface="SimSun"/>
                <a:cs typeface="SimSun"/>
              </a:rPr>
              <a:t>推动</a:t>
            </a:r>
            <a:r>
              <a:rPr sz="3200" b="1" spc="-25" dirty="0">
                <a:solidFill>
                  <a:srgbClr val="005C2E"/>
                </a:solidFill>
                <a:latin typeface="SimSun"/>
                <a:cs typeface="SimSun"/>
              </a:rPr>
              <a:t>因</a:t>
            </a:r>
            <a:r>
              <a:rPr sz="3200" b="1" dirty="0">
                <a:solidFill>
                  <a:srgbClr val="005C2E"/>
                </a:solidFill>
                <a:latin typeface="SimSun"/>
                <a:cs typeface="SimSun"/>
              </a:rPr>
              <a:t>素的</a:t>
            </a:r>
            <a:r>
              <a:rPr sz="3200" b="1" spc="-25" dirty="0">
                <a:solidFill>
                  <a:srgbClr val="005C2E"/>
                </a:solidFill>
                <a:latin typeface="SimSun"/>
                <a:cs typeface="SimSun"/>
              </a:rPr>
              <a:t>完</a:t>
            </a:r>
            <a:r>
              <a:rPr sz="3200" b="1" dirty="0">
                <a:solidFill>
                  <a:srgbClr val="005C2E"/>
                </a:solidFill>
                <a:latin typeface="SimSun"/>
                <a:cs typeface="SimSun"/>
              </a:rPr>
              <a:t>整</a:t>
            </a:r>
            <a:r>
              <a:rPr sz="3200" b="1" spc="5" dirty="0">
                <a:solidFill>
                  <a:srgbClr val="005C2E"/>
                </a:solidFill>
                <a:latin typeface="SimSun"/>
                <a:cs typeface="SimSun"/>
              </a:rPr>
              <a:t>性</a:t>
            </a:r>
            <a:r>
              <a:rPr sz="3200" b="1" spc="-25" dirty="0">
                <a:solidFill>
                  <a:srgbClr val="005C2E"/>
                </a:solidFill>
                <a:latin typeface="SimSun"/>
                <a:cs typeface="SimSun"/>
              </a:rPr>
              <a:t>，</a:t>
            </a:r>
            <a:r>
              <a:rPr sz="3200" b="1" dirty="0">
                <a:solidFill>
                  <a:srgbClr val="005C2E"/>
                </a:solidFill>
                <a:latin typeface="SimSun"/>
                <a:cs typeface="SimSun"/>
              </a:rPr>
              <a:t>这将</a:t>
            </a:r>
            <a:r>
              <a:rPr sz="3200" b="1" spc="-20" dirty="0">
                <a:solidFill>
                  <a:srgbClr val="005C2E"/>
                </a:solidFill>
                <a:latin typeface="SimSun"/>
                <a:cs typeface="SimSun"/>
              </a:rPr>
              <a:t>推</a:t>
            </a:r>
            <a:r>
              <a:rPr sz="3200" b="1" spc="-5" dirty="0">
                <a:solidFill>
                  <a:srgbClr val="005C2E"/>
                </a:solidFill>
                <a:latin typeface="SimSun"/>
                <a:cs typeface="SimSun"/>
              </a:rPr>
              <a:t>动</a:t>
            </a:r>
            <a:r>
              <a:rPr sz="3200" b="1" dirty="0">
                <a:solidFill>
                  <a:srgbClr val="005C2E"/>
                </a:solidFill>
                <a:latin typeface="SimSun"/>
                <a:cs typeface="SimSun"/>
              </a:rPr>
              <a:t>多</a:t>
            </a:r>
            <a:r>
              <a:rPr sz="3200" b="1" spc="-20" dirty="0">
                <a:solidFill>
                  <a:srgbClr val="005C2E"/>
                </a:solidFill>
                <a:latin typeface="SimSun"/>
                <a:cs typeface="SimSun"/>
              </a:rPr>
              <a:t>个</a:t>
            </a:r>
            <a:r>
              <a:rPr sz="3200" b="1" spc="-5" dirty="0">
                <a:solidFill>
                  <a:srgbClr val="005C2E"/>
                </a:solidFill>
                <a:latin typeface="SimSun"/>
                <a:cs typeface="SimSun"/>
              </a:rPr>
              <a:t>经</a:t>
            </a:r>
            <a:r>
              <a:rPr sz="3200" b="1" spc="-20" dirty="0">
                <a:solidFill>
                  <a:srgbClr val="005C2E"/>
                </a:solidFill>
                <a:latin typeface="SimSun"/>
                <a:cs typeface="SimSun"/>
              </a:rPr>
              <a:t>济</a:t>
            </a:r>
            <a:r>
              <a:rPr sz="3200" b="1" spc="-5" dirty="0">
                <a:solidFill>
                  <a:srgbClr val="005C2E"/>
                </a:solidFill>
                <a:latin typeface="SimSun"/>
                <a:cs typeface="SimSun"/>
              </a:rPr>
              <a:t>领</a:t>
            </a:r>
            <a:r>
              <a:rPr sz="3200" b="1" dirty="0">
                <a:solidFill>
                  <a:srgbClr val="005C2E"/>
                </a:solidFill>
                <a:latin typeface="SimSun"/>
                <a:cs typeface="SimSun"/>
              </a:rPr>
              <a:t>域</a:t>
            </a:r>
            <a:r>
              <a:rPr sz="3200" b="1" spc="-20" dirty="0">
                <a:solidFill>
                  <a:srgbClr val="005C2E"/>
                </a:solidFill>
                <a:latin typeface="SimSun"/>
                <a:cs typeface="SimSun"/>
              </a:rPr>
              <a:t>的</a:t>
            </a:r>
            <a:r>
              <a:rPr sz="3200" b="1" spc="-5" dirty="0">
                <a:solidFill>
                  <a:srgbClr val="005C2E"/>
                </a:solidFill>
                <a:latin typeface="SimSun"/>
                <a:cs typeface="SimSun"/>
              </a:rPr>
              <a:t>持</a:t>
            </a:r>
            <a:r>
              <a:rPr sz="3200" b="1" dirty="0">
                <a:solidFill>
                  <a:srgbClr val="005C2E"/>
                </a:solidFill>
                <a:latin typeface="SimSun"/>
                <a:cs typeface="SimSun"/>
              </a:rPr>
              <a:t>续</a:t>
            </a:r>
            <a:r>
              <a:rPr sz="3200" b="1" spc="-20" dirty="0">
                <a:solidFill>
                  <a:srgbClr val="005C2E"/>
                </a:solidFill>
                <a:latin typeface="SimSun"/>
                <a:cs typeface="SimSun"/>
              </a:rPr>
              <a:t>进步</a:t>
            </a:r>
          </a:p>
        </p:txBody>
      </p:sp>
      <p:sp>
        <p:nvSpPr>
          <p:cNvPr id="7" name="object 7"/>
          <p:cNvSpPr/>
          <p:nvPr/>
        </p:nvSpPr>
        <p:spPr>
          <a:xfrm>
            <a:off x="0" y="3552697"/>
            <a:ext cx="4066540" cy="10795"/>
          </a:xfrm>
          <a:custGeom>
            <a:avLst/>
            <a:gdLst/>
            <a:ahLst/>
            <a:cxnLst/>
            <a:rect l="l" t="t" r="r" b="b"/>
            <a:pathLst>
              <a:path w="4066540" h="10795">
                <a:moveTo>
                  <a:pt x="0" y="10413"/>
                </a:moveTo>
                <a:lnTo>
                  <a:pt x="4066032" y="10413"/>
                </a:lnTo>
                <a:lnTo>
                  <a:pt x="4066032" y="0"/>
                </a:lnTo>
                <a:lnTo>
                  <a:pt x="0" y="0"/>
                </a:lnTo>
                <a:lnTo>
                  <a:pt x="0" y="10413"/>
                </a:lnTo>
                <a:close/>
              </a:path>
            </a:pathLst>
          </a:custGeom>
          <a:solidFill>
            <a:srgbClr val="E6E6E6"/>
          </a:solidFill>
        </p:spPr>
        <p:txBody>
          <a:bodyPr wrap="square" lIns="0" tIns="0" rIns="0" bIns="0" rtlCol="0"/>
          <a:lstStyle/>
          <a:p>
            <a:endParaRPr/>
          </a:p>
        </p:txBody>
      </p:sp>
      <p:sp>
        <p:nvSpPr>
          <p:cNvPr id="8" name="object 8"/>
          <p:cNvSpPr/>
          <p:nvPr/>
        </p:nvSpPr>
        <p:spPr>
          <a:xfrm>
            <a:off x="0" y="1524000"/>
            <a:ext cx="4066540" cy="1739264"/>
          </a:xfrm>
          <a:custGeom>
            <a:avLst/>
            <a:gdLst/>
            <a:ahLst/>
            <a:cxnLst/>
            <a:rect l="l" t="t" r="r" b="b"/>
            <a:pathLst>
              <a:path w="4066540" h="1739264">
                <a:moveTo>
                  <a:pt x="0" y="1739264"/>
                </a:moveTo>
                <a:lnTo>
                  <a:pt x="4066032" y="1739264"/>
                </a:lnTo>
                <a:lnTo>
                  <a:pt x="4066032" y="0"/>
                </a:lnTo>
                <a:lnTo>
                  <a:pt x="0" y="0"/>
                </a:lnTo>
                <a:lnTo>
                  <a:pt x="0" y="1739264"/>
                </a:lnTo>
                <a:close/>
              </a:path>
            </a:pathLst>
          </a:custGeom>
          <a:solidFill>
            <a:srgbClr val="E6E6E6"/>
          </a:solidFill>
        </p:spPr>
        <p:txBody>
          <a:bodyPr wrap="square" lIns="0" tIns="0" rIns="0" bIns="0" rtlCol="0"/>
          <a:lstStyle/>
          <a:p>
            <a:endParaRPr/>
          </a:p>
        </p:txBody>
      </p:sp>
      <p:sp>
        <p:nvSpPr>
          <p:cNvPr id="9" name="object 9"/>
          <p:cNvSpPr txBox="1"/>
          <p:nvPr/>
        </p:nvSpPr>
        <p:spPr>
          <a:xfrm>
            <a:off x="452424" y="1756886"/>
            <a:ext cx="3043631" cy="276999"/>
          </a:xfrm>
          <a:prstGeom prst="rect">
            <a:avLst/>
          </a:prstGeom>
        </p:spPr>
        <p:txBody>
          <a:bodyPr vert="horz" wrap="square" lIns="0" tIns="0" rIns="0" bIns="0" rtlCol="0">
            <a:spAutoFit/>
          </a:bodyPr>
          <a:lstStyle/>
          <a:p>
            <a:pPr marL="12700">
              <a:lnSpc>
                <a:spcPct val="100000"/>
              </a:lnSpc>
            </a:pPr>
            <a:r>
              <a:rPr b="1" spc="-15" dirty="0">
                <a:solidFill>
                  <a:srgbClr val="1E1E1E"/>
                </a:solidFill>
                <a:latin typeface="SimSun"/>
                <a:cs typeface="SimSun"/>
              </a:rPr>
              <a:t>一致的政策框架</a:t>
            </a:r>
            <a:endParaRPr b="1" dirty="0">
              <a:latin typeface="SimSun"/>
              <a:cs typeface="SimSun"/>
            </a:endParaRPr>
          </a:p>
        </p:txBody>
      </p:sp>
      <p:sp>
        <p:nvSpPr>
          <p:cNvPr id="10" name="object 10"/>
          <p:cNvSpPr txBox="1"/>
          <p:nvPr/>
        </p:nvSpPr>
        <p:spPr>
          <a:xfrm>
            <a:off x="267106" y="2483834"/>
            <a:ext cx="3208020" cy="430887"/>
          </a:xfrm>
          <a:prstGeom prst="rect">
            <a:avLst/>
          </a:prstGeom>
        </p:spPr>
        <p:txBody>
          <a:bodyPr vert="horz" wrap="square" lIns="0" tIns="0" rIns="0" bIns="0" rtlCol="0">
            <a:spAutoFit/>
          </a:bodyPr>
          <a:lstStyle/>
          <a:p>
            <a:pPr marL="12700" marR="5080"/>
            <a:r>
              <a:rPr sz="1400" spc="-15" dirty="0">
                <a:solidFill>
                  <a:srgbClr val="1E1E1E"/>
                </a:solidFill>
                <a:latin typeface="SimSun"/>
                <a:cs typeface="SimSun"/>
              </a:rPr>
              <a:t>具有长期导向且逆转风险最小的一致外商 直接投资、税收和产业政策</a:t>
            </a:r>
            <a:endParaRPr sz="1400" dirty="0">
              <a:latin typeface="SimSun"/>
              <a:cs typeface="SimSun"/>
            </a:endParaRPr>
          </a:p>
        </p:txBody>
      </p:sp>
      <p:sp>
        <p:nvSpPr>
          <p:cNvPr id="11" name="object 11"/>
          <p:cNvSpPr/>
          <p:nvPr/>
        </p:nvSpPr>
        <p:spPr>
          <a:xfrm>
            <a:off x="3624071" y="2791967"/>
            <a:ext cx="67055" cy="82296"/>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3624071" y="2901695"/>
            <a:ext cx="67055" cy="82296"/>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3624071" y="3008376"/>
            <a:ext cx="67055" cy="82296"/>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3581400" y="2712720"/>
            <a:ext cx="307340" cy="432434"/>
          </a:xfrm>
          <a:custGeom>
            <a:avLst/>
            <a:gdLst/>
            <a:ahLst/>
            <a:cxnLst/>
            <a:rect l="l" t="t" r="r" b="b"/>
            <a:pathLst>
              <a:path w="307339" h="432435">
                <a:moveTo>
                  <a:pt x="307339" y="0"/>
                </a:moveTo>
                <a:lnTo>
                  <a:pt x="43941" y="0"/>
                </a:lnTo>
                <a:lnTo>
                  <a:pt x="0" y="52832"/>
                </a:lnTo>
                <a:lnTo>
                  <a:pt x="0" y="432434"/>
                </a:lnTo>
                <a:lnTo>
                  <a:pt x="307339" y="432434"/>
                </a:lnTo>
                <a:lnTo>
                  <a:pt x="307339" y="406654"/>
                </a:lnTo>
                <a:lnTo>
                  <a:pt x="21970" y="406654"/>
                </a:lnTo>
                <a:lnTo>
                  <a:pt x="21970" y="27051"/>
                </a:lnTo>
                <a:lnTo>
                  <a:pt x="307339" y="27051"/>
                </a:lnTo>
                <a:lnTo>
                  <a:pt x="307339" y="0"/>
                </a:lnTo>
                <a:close/>
              </a:path>
            </a:pathLst>
          </a:custGeom>
          <a:solidFill>
            <a:srgbClr val="005C2E"/>
          </a:solidFill>
        </p:spPr>
        <p:txBody>
          <a:bodyPr wrap="square" lIns="0" tIns="0" rIns="0" bIns="0" rtlCol="0"/>
          <a:lstStyle/>
          <a:p>
            <a:endParaRPr/>
          </a:p>
        </p:txBody>
      </p:sp>
      <p:sp>
        <p:nvSpPr>
          <p:cNvPr id="15" name="object 15"/>
          <p:cNvSpPr/>
          <p:nvPr/>
        </p:nvSpPr>
        <p:spPr>
          <a:xfrm>
            <a:off x="3877754" y="2739770"/>
            <a:ext cx="0" cy="379730"/>
          </a:xfrm>
          <a:custGeom>
            <a:avLst/>
            <a:gdLst/>
            <a:ahLst/>
            <a:cxnLst/>
            <a:rect l="l" t="t" r="r" b="b"/>
            <a:pathLst>
              <a:path h="379730">
                <a:moveTo>
                  <a:pt x="0" y="0"/>
                </a:moveTo>
                <a:lnTo>
                  <a:pt x="0" y="379602"/>
                </a:lnTo>
              </a:path>
            </a:pathLst>
          </a:custGeom>
          <a:ln w="23241">
            <a:solidFill>
              <a:srgbClr val="005C2E"/>
            </a:solidFill>
          </a:ln>
        </p:spPr>
        <p:txBody>
          <a:bodyPr wrap="square" lIns="0" tIns="0" rIns="0" bIns="0" rtlCol="0"/>
          <a:lstStyle/>
          <a:p>
            <a:endParaRPr/>
          </a:p>
        </p:txBody>
      </p:sp>
      <p:sp>
        <p:nvSpPr>
          <p:cNvPr id="16" name="object 16"/>
          <p:cNvSpPr/>
          <p:nvPr/>
        </p:nvSpPr>
        <p:spPr>
          <a:xfrm>
            <a:off x="3715511" y="2782823"/>
            <a:ext cx="94487" cy="88391"/>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3715511" y="2892551"/>
            <a:ext cx="94487" cy="85344"/>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3715511" y="2999232"/>
            <a:ext cx="94487" cy="88391"/>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890016" y="2185416"/>
            <a:ext cx="1953895" cy="0"/>
          </a:xfrm>
          <a:custGeom>
            <a:avLst/>
            <a:gdLst/>
            <a:ahLst/>
            <a:cxnLst/>
            <a:rect l="l" t="t" r="r" b="b"/>
            <a:pathLst>
              <a:path w="1953895">
                <a:moveTo>
                  <a:pt x="0" y="0"/>
                </a:moveTo>
                <a:lnTo>
                  <a:pt x="1953768" y="0"/>
                </a:lnTo>
              </a:path>
            </a:pathLst>
          </a:custGeom>
          <a:ln w="6096">
            <a:solidFill>
              <a:srgbClr val="D2D2D2"/>
            </a:solidFill>
          </a:ln>
        </p:spPr>
        <p:txBody>
          <a:bodyPr wrap="square" lIns="0" tIns="0" rIns="0" bIns="0" rtlCol="0"/>
          <a:lstStyle/>
          <a:p>
            <a:endParaRPr/>
          </a:p>
        </p:txBody>
      </p:sp>
      <p:sp>
        <p:nvSpPr>
          <p:cNvPr id="20" name="object 20"/>
          <p:cNvSpPr/>
          <p:nvPr/>
        </p:nvSpPr>
        <p:spPr>
          <a:xfrm>
            <a:off x="4066032" y="3552697"/>
            <a:ext cx="4069079" cy="10795"/>
          </a:xfrm>
          <a:custGeom>
            <a:avLst/>
            <a:gdLst/>
            <a:ahLst/>
            <a:cxnLst/>
            <a:rect l="l" t="t" r="r" b="b"/>
            <a:pathLst>
              <a:path w="4069079" h="10795">
                <a:moveTo>
                  <a:pt x="0" y="10413"/>
                </a:moveTo>
                <a:lnTo>
                  <a:pt x="4069079" y="10413"/>
                </a:lnTo>
                <a:lnTo>
                  <a:pt x="4069079" y="0"/>
                </a:lnTo>
                <a:lnTo>
                  <a:pt x="0" y="0"/>
                </a:lnTo>
                <a:lnTo>
                  <a:pt x="0" y="10413"/>
                </a:lnTo>
                <a:close/>
              </a:path>
            </a:pathLst>
          </a:custGeom>
          <a:solidFill>
            <a:srgbClr val="F5F5F5"/>
          </a:solidFill>
        </p:spPr>
        <p:txBody>
          <a:bodyPr wrap="square" lIns="0" tIns="0" rIns="0" bIns="0" rtlCol="0"/>
          <a:lstStyle/>
          <a:p>
            <a:endParaRPr/>
          </a:p>
        </p:txBody>
      </p:sp>
      <p:sp>
        <p:nvSpPr>
          <p:cNvPr id="21" name="object 21"/>
          <p:cNvSpPr/>
          <p:nvPr/>
        </p:nvSpPr>
        <p:spPr>
          <a:xfrm>
            <a:off x="4066032" y="1524000"/>
            <a:ext cx="4069079" cy="1739264"/>
          </a:xfrm>
          <a:custGeom>
            <a:avLst/>
            <a:gdLst/>
            <a:ahLst/>
            <a:cxnLst/>
            <a:rect l="l" t="t" r="r" b="b"/>
            <a:pathLst>
              <a:path w="4069079" h="1739264">
                <a:moveTo>
                  <a:pt x="0" y="1739264"/>
                </a:moveTo>
                <a:lnTo>
                  <a:pt x="4069079" y="1739264"/>
                </a:lnTo>
                <a:lnTo>
                  <a:pt x="4069079" y="0"/>
                </a:lnTo>
                <a:lnTo>
                  <a:pt x="0" y="0"/>
                </a:lnTo>
                <a:lnTo>
                  <a:pt x="0" y="1739264"/>
                </a:lnTo>
                <a:close/>
              </a:path>
            </a:pathLst>
          </a:custGeom>
          <a:solidFill>
            <a:srgbClr val="F5F5F5"/>
          </a:solidFill>
        </p:spPr>
        <p:txBody>
          <a:bodyPr wrap="square" lIns="0" tIns="0" rIns="0" bIns="0" rtlCol="0"/>
          <a:lstStyle/>
          <a:p>
            <a:endParaRPr/>
          </a:p>
        </p:txBody>
      </p:sp>
      <p:sp>
        <p:nvSpPr>
          <p:cNvPr id="22" name="object 22"/>
          <p:cNvSpPr txBox="1"/>
          <p:nvPr/>
        </p:nvSpPr>
        <p:spPr>
          <a:xfrm>
            <a:off x="4312411" y="2488406"/>
            <a:ext cx="3031490" cy="430887"/>
          </a:xfrm>
          <a:prstGeom prst="rect">
            <a:avLst/>
          </a:prstGeom>
        </p:spPr>
        <p:txBody>
          <a:bodyPr vert="horz" wrap="square" lIns="0" tIns="0" rIns="0" bIns="0" rtlCol="0">
            <a:spAutoFit/>
          </a:bodyPr>
          <a:lstStyle/>
          <a:p>
            <a:pPr marL="12700"/>
            <a:r>
              <a:rPr sz="1400" spc="-15" dirty="0">
                <a:solidFill>
                  <a:srgbClr val="1E1E1E"/>
                </a:solidFill>
                <a:latin typeface="SimSun"/>
                <a:cs typeface="SimSun"/>
              </a:rPr>
              <a:t>无缝衔接审批、许可和执照办理流程。</a:t>
            </a:r>
            <a:endParaRPr sz="1400" dirty="0">
              <a:latin typeface="SimSun"/>
              <a:cs typeface="SimSun"/>
            </a:endParaRPr>
          </a:p>
          <a:p>
            <a:pPr marL="12700"/>
            <a:r>
              <a:rPr sz="1400" spc="-20" dirty="0">
                <a:solidFill>
                  <a:srgbClr val="1E1E1E"/>
                </a:solidFill>
                <a:latin typeface="SimSun"/>
                <a:cs typeface="SimSun"/>
              </a:rPr>
              <a:t>由单一授权机构掌控整个流程</a:t>
            </a:r>
            <a:endParaRPr sz="1400" dirty="0">
              <a:latin typeface="SimSun"/>
              <a:cs typeface="SimSun"/>
            </a:endParaRPr>
          </a:p>
        </p:txBody>
      </p:sp>
      <p:sp>
        <p:nvSpPr>
          <p:cNvPr id="23" name="object 23"/>
          <p:cNvSpPr/>
          <p:nvPr/>
        </p:nvSpPr>
        <p:spPr>
          <a:xfrm>
            <a:off x="7586471" y="2734564"/>
            <a:ext cx="402590" cy="386080"/>
          </a:xfrm>
          <a:custGeom>
            <a:avLst/>
            <a:gdLst/>
            <a:ahLst/>
            <a:cxnLst/>
            <a:rect l="l" t="t" r="r" b="b"/>
            <a:pathLst>
              <a:path w="402590" h="386080">
                <a:moveTo>
                  <a:pt x="64388" y="227329"/>
                </a:moveTo>
                <a:lnTo>
                  <a:pt x="35432" y="227329"/>
                </a:lnTo>
                <a:lnTo>
                  <a:pt x="90931" y="332739"/>
                </a:lnTo>
                <a:lnTo>
                  <a:pt x="91058" y="332739"/>
                </a:lnTo>
                <a:lnTo>
                  <a:pt x="85851" y="344169"/>
                </a:lnTo>
                <a:lnTo>
                  <a:pt x="85597" y="358139"/>
                </a:lnTo>
                <a:lnTo>
                  <a:pt x="121792" y="386079"/>
                </a:lnTo>
                <a:lnTo>
                  <a:pt x="133222" y="382269"/>
                </a:lnTo>
                <a:lnTo>
                  <a:pt x="142366" y="372109"/>
                </a:lnTo>
                <a:lnTo>
                  <a:pt x="143636" y="370839"/>
                </a:lnTo>
                <a:lnTo>
                  <a:pt x="144779" y="368299"/>
                </a:lnTo>
                <a:lnTo>
                  <a:pt x="145668" y="367029"/>
                </a:lnTo>
                <a:lnTo>
                  <a:pt x="314578" y="367029"/>
                </a:lnTo>
                <a:lnTo>
                  <a:pt x="315340" y="364489"/>
                </a:lnTo>
                <a:lnTo>
                  <a:pt x="315772" y="361949"/>
                </a:lnTo>
                <a:lnTo>
                  <a:pt x="111886" y="361949"/>
                </a:lnTo>
                <a:lnTo>
                  <a:pt x="108076" y="358139"/>
                </a:lnTo>
                <a:lnTo>
                  <a:pt x="108076" y="346709"/>
                </a:lnTo>
                <a:lnTo>
                  <a:pt x="111886" y="342899"/>
                </a:lnTo>
                <a:lnTo>
                  <a:pt x="125602" y="342899"/>
                </a:lnTo>
                <a:lnTo>
                  <a:pt x="125602" y="318769"/>
                </a:lnTo>
                <a:lnTo>
                  <a:pt x="112775" y="318769"/>
                </a:lnTo>
                <a:lnTo>
                  <a:pt x="64388" y="227329"/>
                </a:lnTo>
                <a:close/>
              </a:path>
              <a:path w="402590" h="386080">
                <a:moveTo>
                  <a:pt x="314578" y="367029"/>
                </a:moveTo>
                <a:lnTo>
                  <a:pt x="256920" y="367029"/>
                </a:lnTo>
                <a:lnTo>
                  <a:pt x="264159" y="377189"/>
                </a:lnTo>
                <a:lnTo>
                  <a:pt x="274446" y="384809"/>
                </a:lnTo>
                <a:lnTo>
                  <a:pt x="286384" y="386079"/>
                </a:lnTo>
                <a:lnTo>
                  <a:pt x="298576" y="383539"/>
                </a:lnTo>
                <a:lnTo>
                  <a:pt x="308863" y="375919"/>
                </a:lnTo>
                <a:lnTo>
                  <a:pt x="314578" y="367029"/>
                </a:lnTo>
                <a:close/>
              </a:path>
              <a:path w="402590" h="386080">
                <a:moveTo>
                  <a:pt x="152145" y="204469"/>
                </a:moveTo>
                <a:lnTo>
                  <a:pt x="152145" y="259079"/>
                </a:lnTo>
                <a:lnTo>
                  <a:pt x="125602" y="308609"/>
                </a:lnTo>
                <a:lnTo>
                  <a:pt x="125602" y="358139"/>
                </a:lnTo>
                <a:lnTo>
                  <a:pt x="121538" y="361949"/>
                </a:lnTo>
                <a:lnTo>
                  <a:pt x="280923" y="361949"/>
                </a:lnTo>
                <a:lnTo>
                  <a:pt x="276986" y="358139"/>
                </a:lnTo>
                <a:lnTo>
                  <a:pt x="276986" y="346709"/>
                </a:lnTo>
                <a:lnTo>
                  <a:pt x="280923" y="342899"/>
                </a:lnTo>
                <a:lnTo>
                  <a:pt x="294512" y="342899"/>
                </a:lnTo>
                <a:lnTo>
                  <a:pt x="294512" y="339089"/>
                </a:lnTo>
                <a:lnTo>
                  <a:pt x="146049" y="339089"/>
                </a:lnTo>
                <a:lnTo>
                  <a:pt x="145033" y="336549"/>
                </a:lnTo>
                <a:lnTo>
                  <a:pt x="143763" y="334009"/>
                </a:lnTo>
                <a:lnTo>
                  <a:pt x="142112" y="331469"/>
                </a:lnTo>
                <a:lnTo>
                  <a:pt x="149224" y="318769"/>
                </a:lnTo>
                <a:lnTo>
                  <a:pt x="173608" y="273049"/>
                </a:lnTo>
                <a:lnTo>
                  <a:pt x="257555" y="273049"/>
                </a:lnTo>
                <a:lnTo>
                  <a:pt x="250189" y="259079"/>
                </a:lnTo>
                <a:lnTo>
                  <a:pt x="257047" y="251459"/>
                </a:lnTo>
                <a:lnTo>
                  <a:pt x="201167" y="251459"/>
                </a:lnTo>
                <a:lnTo>
                  <a:pt x="181482" y="246379"/>
                </a:lnTo>
                <a:lnTo>
                  <a:pt x="165480" y="234949"/>
                </a:lnTo>
                <a:lnTo>
                  <a:pt x="154685" y="217169"/>
                </a:lnTo>
                <a:lnTo>
                  <a:pt x="152145" y="204469"/>
                </a:lnTo>
                <a:close/>
              </a:path>
              <a:path w="402590" h="386080">
                <a:moveTo>
                  <a:pt x="345185" y="118109"/>
                </a:moveTo>
                <a:lnTo>
                  <a:pt x="345185" y="214629"/>
                </a:lnTo>
                <a:lnTo>
                  <a:pt x="294512" y="308609"/>
                </a:lnTo>
                <a:lnTo>
                  <a:pt x="294512" y="358139"/>
                </a:lnTo>
                <a:lnTo>
                  <a:pt x="290575" y="361949"/>
                </a:lnTo>
                <a:lnTo>
                  <a:pt x="315772" y="361949"/>
                </a:lnTo>
                <a:lnTo>
                  <a:pt x="317499" y="351789"/>
                </a:lnTo>
                <a:lnTo>
                  <a:pt x="315721" y="342899"/>
                </a:lnTo>
                <a:lnTo>
                  <a:pt x="311403" y="332739"/>
                </a:lnTo>
                <a:lnTo>
                  <a:pt x="311403" y="331469"/>
                </a:lnTo>
                <a:lnTo>
                  <a:pt x="318515" y="318769"/>
                </a:lnTo>
                <a:lnTo>
                  <a:pt x="366902" y="227329"/>
                </a:lnTo>
                <a:lnTo>
                  <a:pt x="372617" y="227329"/>
                </a:lnTo>
                <a:lnTo>
                  <a:pt x="400430" y="203199"/>
                </a:lnTo>
                <a:lnTo>
                  <a:pt x="365632" y="203199"/>
                </a:lnTo>
                <a:lnTo>
                  <a:pt x="361822" y="199389"/>
                </a:lnTo>
                <a:lnTo>
                  <a:pt x="361822" y="187959"/>
                </a:lnTo>
                <a:lnTo>
                  <a:pt x="365632" y="184149"/>
                </a:lnTo>
                <a:lnTo>
                  <a:pt x="379221" y="184149"/>
                </a:lnTo>
                <a:lnTo>
                  <a:pt x="379221" y="161289"/>
                </a:lnTo>
                <a:lnTo>
                  <a:pt x="372109" y="160019"/>
                </a:lnTo>
                <a:lnTo>
                  <a:pt x="366902" y="160019"/>
                </a:lnTo>
                <a:lnTo>
                  <a:pt x="345185" y="118109"/>
                </a:lnTo>
                <a:close/>
              </a:path>
              <a:path w="402590" h="386080">
                <a:moveTo>
                  <a:pt x="125602" y="342899"/>
                </a:moveTo>
                <a:lnTo>
                  <a:pt x="121538" y="342899"/>
                </a:lnTo>
                <a:lnTo>
                  <a:pt x="125602" y="346709"/>
                </a:lnTo>
                <a:lnTo>
                  <a:pt x="125602" y="342899"/>
                </a:lnTo>
                <a:close/>
              </a:path>
              <a:path w="402590" h="386080">
                <a:moveTo>
                  <a:pt x="294512" y="342899"/>
                </a:moveTo>
                <a:lnTo>
                  <a:pt x="290575" y="342899"/>
                </a:lnTo>
                <a:lnTo>
                  <a:pt x="294512" y="346709"/>
                </a:lnTo>
                <a:lnTo>
                  <a:pt x="294512" y="342899"/>
                </a:lnTo>
                <a:close/>
              </a:path>
              <a:path w="402590" h="386080">
                <a:moveTo>
                  <a:pt x="260349" y="278129"/>
                </a:moveTo>
                <a:lnTo>
                  <a:pt x="260349" y="332739"/>
                </a:lnTo>
                <a:lnTo>
                  <a:pt x="258825" y="334009"/>
                </a:lnTo>
                <a:lnTo>
                  <a:pt x="257555" y="336549"/>
                </a:lnTo>
                <a:lnTo>
                  <a:pt x="256539" y="339089"/>
                </a:lnTo>
                <a:lnTo>
                  <a:pt x="294512" y="339089"/>
                </a:lnTo>
                <a:lnTo>
                  <a:pt x="294512" y="318769"/>
                </a:lnTo>
                <a:lnTo>
                  <a:pt x="282066" y="318769"/>
                </a:lnTo>
                <a:lnTo>
                  <a:pt x="260349" y="278129"/>
                </a:lnTo>
                <a:close/>
              </a:path>
              <a:path w="402590" h="386080">
                <a:moveTo>
                  <a:pt x="257555" y="273049"/>
                </a:moveTo>
                <a:lnTo>
                  <a:pt x="228599" y="273049"/>
                </a:lnTo>
                <a:lnTo>
                  <a:pt x="260349" y="332739"/>
                </a:lnTo>
                <a:lnTo>
                  <a:pt x="260349" y="278129"/>
                </a:lnTo>
                <a:lnTo>
                  <a:pt x="257555" y="273049"/>
                </a:lnTo>
                <a:close/>
              </a:path>
              <a:path w="402590" h="386080">
                <a:moveTo>
                  <a:pt x="117855" y="317499"/>
                </a:moveTo>
                <a:lnTo>
                  <a:pt x="115442" y="317499"/>
                </a:lnTo>
                <a:lnTo>
                  <a:pt x="112775" y="318769"/>
                </a:lnTo>
                <a:lnTo>
                  <a:pt x="120141" y="318769"/>
                </a:lnTo>
                <a:lnTo>
                  <a:pt x="117855" y="317499"/>
                </a:lnTo>
                <a:close/>
              </a:path>
              <a:path w="402590" h="386080">
                <a:moveTo>
                  <a:pt x="125602" y="308609"/>
                </a:moveTo>
                <a:lnTo>
                  <a:pt x="120141" y="318769"/>
                </a:lnTo>
                <a:lnTo>
                  <a:pt x="125602" y="318769"/>
                </a:lnTo>
                <a:lnTo>
                  <a:pt x="125602" y="308609"/>
                </a:lnTo>
                <a:close/>
              </a:path>
              <a:path w="402590" h="386080">
                <a:moveTo>
                  <a:pt x="287527" y="317499"/>
                </a:moveTo>
                <a:lnTo>
                  <a:pt x="284098" y="317499"/>
                </a:lnTo>
                <a:lnTo>
                  <a:pt x="282066" y="318769"/>
                </a:lnTo>
                <a:lnTo>
                  <a:pt x="289559" y="318769"/>
                </a:lnTo>
                <a:lnTo>
                  <a:pt x="287527" y="317499"/>
                </a:lnTo>
                <a:close/>
              </a:path>
              <a:path w="402590" h="386080">
                <a:moveTo>
                  <a:pt x="294512" y="308609"/>
                </a:moveTo>
                <a:lnTo>
                  <a:pt x="289559" y="318769"/>
                </a:lnTo>
                <a:lnTo>
                  <a:pt x="294512" y="318769"/>
                </a:lnTo>
                <a:lnTo>
                  <a:pt x="294512" y="308609"/>
                </a:lnTo>
                <a:close/>
              </a:path>
              <a:path w="402590" h="386080">
                <a:moveTo>
                  <a:pt x="228599" y="273049"/>
                </a:moveTo>
                <a:lnTo>
                  <a:pt x="173608" y="273049"/>
                </a:lnTo>
                <a:lnTo>
                  <a:pt x="187197" y="276859"/>
                </a:lnTo>
                <a:lnTo>
                  <a:pt x="201167" y="278129"/>
                </a:lnTo>
                <a:lnTo>
                  <a:pt x="215010" y="276859"/>
                </a:lnTo>
                <a:lnTo>
                  <a:pt x="228599" y="273049"/>
                </a:lnTo>
                <a:close/>
              </a:path>
              <a:path w="402590" h="386080">
                <a:moveTo>
                  <a:pt x="152145" y="207009"/>
                </a:moveTo>
                <a:lnTo>
                  <a:pt x="126237" y="207009"/>
                </a:lnTo>
                <a:lnTo>
                  <a:pt x="129412" y="222249"/>
                </a:lnTo>
                <a:lnTo>
                  <a:pt x="134873" y="234949"/>
                </a:lnTo>
                <a:lnTo>
                  <a:pt x="142493" y="247649"/>
                </a:lnTo>
                <a:lnTo>
                  <a:pt x="152145" y="259079"/>
                </a:lnTo>
                <a:lnTo>
                  <a:pt x="152145" y="207009"/>
                </a:lnTo>
                <a:close/>
              </a:path>
              <a:path w="402590" h="386080">
                <a:moveTo>
                  <a:pt x="251586" y="135889"/>
                </a:moveTo>
                <a:lnTo>
                  <a:pt x="251586" y="195579"/>
                </a:lnTo>
                <a:lnTo>
                  <a:pt x="247649" y="217169"/>
                </a:lnTo>
                <a:lnTo>
                  <a:pt x="236854" y="234949"/>
                </a:lnTo>
                <a:lnTo>
                  <a:pt x="220725" y="246379"/>
                </a:lnTo>
                <a:lnTo>
                  <a:pt x="201167" y="251459"/>
                </a:lnTo>
                <a:lnTo>
                  <a:pt x="257047" y="251459"/>
                </a:lnTo>
                <a:lnTo>
                  <a:pt x="259841" y="247649"/>
                </a:lnTo>
                <a:lnTo>
                  <a:pt x="267461" y="234949"/>
                </a:lnTo>
                <a:lnTo>
                  <a:pt x="272922" y="222249"/>
                </a:lnTo>
                <a:lnTo>
                  <a:pt x="275970" y="207009"/>
                </a:lnTo>
                <a:lnTo>
                  <a:pt x="345185" y="207009"/>
                </a:lnTo>
                <a:lnTo>
                  <a:pt x="345185" y="180339"/>
                </a:lnTo>
                <a:lnTo>
                  <a:pt x="275208" y="180339"/>
                </a:lnTo>
                <a:lnTo>
                  <a:pt x="257936" y="142239"/>
                </a:lnTo>
                <a:lnTo>
                  <a:pt x="251586" y="135889"/>
                </a:lnTo>
                <a:close/>
              </a:path>
              <a:path w="402590" h="386080">
                <a:moveTo>
                  <a:pt x="33019" y="158749"/>
                </a:moveTo>
                <a:lnTo>
                  <a:pt x="31876" y="158749"/>
                </a:lnTo>
                <a:lnTo>
                  <a:pt x="19430" y="162559"/>
                </a:lnTo>
                <a:lnTo>
                  <a:pt x="9397" y="168909"/>
                </a:lnTo>
                <a:lnTo>
                  <a:pt x="2539" y="180339"/>
                </a:lnTo>
                <a:lnTo>
                  <a:pt x="0" y="193039"/>
                </a:lnTo>
                <a:lnTo>
                  <a:pt x="2539" y="207009"/>
                </a:lnTo>
                <a:lnTo>
                  <a:pt x="9270" y="218439"/>
                </a:lnTo>
                <a:lnTo>
                  <a:pt x="19303" y="224789"/>
                </a:lnTo>
                <a:lnTo>
                  <a:pt x="31622" y="228599"/>
                </a:lnTo>
                <a:lnTo>
                  <a:pt x="32892" y="228599"/>
                </a:lnTo>
                <a:lnTo>
                  <a:pt x="35432" y="227329"/>
                </a:lnTo>
                <a:lnTo>
                  <a:pt x="64388" y="227329"/>
                </a:lnTo>
                <a:lnTo>
                  <a:pt x="57276" y="214629"/>
                </a:lnTo>
                <a:lnTo>
                  <a:pt x="58673" y="212089"/>
                </a:lnTo>
                <a:lnTo>
                  <a:pt x="59943" y="209549"/>
                </a:lnTo>
                <a:lnTo>
                  <a:pt x="54736" y="209549"/>
                </a:lnTo>
                <a:lnTo>
                  <a:pt x="53593" y="207009"/>
                </a:lnTo>
                <a:lnTo>
                  <a:pt x="152145" y="207009"/>
                </a:lnTo>
                <a:lnTo>
                  <a:pt x="152145" y="204469"/>
                </a:lnTo>
                <a:lnTo>
                  <a:pt x="151946" y="203199"/>
                </a:lnTo>
                <a:lnTo>
                  <a:pt x="26923" y="203199"/>
                </a:lnTo>
                <a:lnTo>
                  <a:pt x="23113" y="199389"/>
                </a:lnTo>
                <a:lnTo>
                  <a:pt x="23113" y="187959"/>
                </a:lnTo>
                <a:lnTo>
                  <a:pt x="26923" y="184149"/>
                </a:lnTo>
                <a:lnTo>
                  <a:pt x="40512" y="184149"/>
                </a:lnTo>
                <a:lnTo>
                  <a:pt x="40512" y="160019"/>
                </a:lnTo>
                <a:lnTo>
                  <a:pt x="34797" y="160019"/>
                </a:lnTo>
                <a:lnTo>
                  <a:pt x="33019" y="158749"/>
                </a:lnTo>
                <a:close/>
              </a:path>
              <a:path w="402590" h="386080">
                <a:moveTo>
                  <a:pt x="372617" y="227329"/>
                </a:moveTo>
                <a:lnTo>
                  <a:pt x="366902" y="227329"/>
                </a:lnTo>
                <a:lnTo>
                  <a:pt x="369188" y="228599"/>
                </a:lnTo>
                <a:lnTo>
                  <a:pt x="370458" y="228599"/>
                </a:lnTo>
                <a:lnTo>
                  <a:pt x="372617" y="227329"/>
                </a:lnTo>
                <a:close/>
              </a:path>
              <a:path w="402590" h="386080">
                <a:moveTo>
                  <a:pt x="345185" y="207009"/>
                </a:moveTo>
                <a:lnTo>
                  <a:pt x="341502" y="207009"/>
                </a:lnTo>
                <a:lnTo>
                  <a:pt x="342391" y="209549"/>
                </a:lnTo>
                <a:lnTo>
                  <a:pt x="343661" y="212089"/>
                </a:lnTo>
                <a:lnTo>
                  <a:pt x="345185" y="214629"/>
                </a:lnTo>
                <a:lnTo>
                  <a:pt x="345185" y="207009"/>
                </a:lnTo>
                <a:close/>
              </a:path>
              <a:path w="402590" h="386080">
                <a:moveTo>
                  <a:pt x="60959" y="207009"/>
                </a:moveTo>
                <a:lnTo>
                  <a:pt x="53593" y="207009"/>
                </a:lnTo>
                <a:lnTo>
                  <a:pt x="54736" y="209549"/>
                </a:lnTo>
                <a:lnTo>
                  <a:pt x="59943" y="209549"/>
                </a:lnTo>
                <a:lnTo>
                  <a:pt x="60959" y="207009"/>
                </a:lnTo>
                <a:close/>
              </a:path>
              <a:path w="402590" h="386080">
                <a:moveTo>
                  <a:pt x="116585" y="0"/>
                </a:moveTo>
                <a:lnTo>
                  <a:pt x="103885" y="2539"/>
                </a:lnTo>
                <a:lnTo>
                  <a:pt x="104139" y="2539"/>
                </a:lnTo>
                <a:lnTo>
                  <a:pt x="93979" y="10159"/>
                </a:lnTo>
                <a:lnTo>
                  <a:pt x="87375" y="21589"/>
                </a:lnTo>
                <a:lnTo>
                  <a:pt x="85089" y="34289"/>
                </a:lnTo>
                <a:lnTo>
                  <a:pt x="87629" y="48259"/>
                </a:lnTo>
                <a:lnTo>
                  <a:pt x="88518" y="50799"/>
                </a:lnTo>
                <a:lnTo>
                  <a:pt x="89788" y="52069"/>
                </a:lnTo>
                <a:lnTo>
                  <a:pt x="91312" y="54609"/>
                </a:lnTo>
                <a:lnTo>
                  <a:pt x="91058" y="54609"/>
                </a:lnTo>
                <a:lnTo>
                  <a:pt x="40512" y="149859"/>
                </a:lnTo>
                <a:lnTo>
                  <a:pt x="40512" y="199389"/>
                </a:lnTo>
                <a:lnTo>
                  <a:pt x="36702" y="203199"/>
                </a:lnTo>
                <a:lnTo>
                  <a:pt x="151946" y="203199"/>
                </a:lnTo>
                <a:lnTo>
                  <a:pt x="150748" y="195579"/>
                </a:lnTo>
                <a:lnTo>
                  <a:pt x="152907" y="184149"/>
                </a:lnTo>
                <a:lnTo>
                  <a:pt x="153669" y="180339"/>
                </a:lnTo>
                <a:lnTo>
                  <a:pt x="60832" y="180339"/>
                </a:lnTo>
                <a:lnTo>
                  <a:pt x="59816" y="177799"/>
                </a:lnTo>
                <a:lnTo>
                  <a:pt x="58673" y="175259"/>
                </a:lnTo>
                <a:lnTo>
                  <a:pt x="57276" y="172719"/>
                </a:lnTo>
                <a:lnTo>
                  <a:pt x="64515" y="160019"/>
                </a:lnTo>
                <a:lnTo>
                  <a:pt x="112775" y="68579"/>
                </a:lnTo>
                <a:lnTo>
                  <a:pt x="149097" y="68579"/>
                </a:lnTo>
                <a:lnTo>
                  <a:pt x="141985" y="55879"/>
                </a:lnTo>
                <a:lnTo>
                  <a:pt x="143636" y="53339"/>
                </a:lnTo>
                <a:lnTo>
                  <a:pt x="145922" y="48259"/>
                </a:lnTo>
                <a:lnTo>
                  <a:pt x="260476" y="48259"/>
                </a:lnTo>
                <a:lnTo>
                  <a:pt x="260476" y="44449"/>
                </a:lnTo>
                <a:lnTo>
                  <a:pt x="111886" y="44449"/>
                </a:lnTo>
                <a:lnTo>
                  <a:pt x="108076" y="39369"/>
                </a:lnTo>
                <a:lnTo>
                  <a:pt x="108076" y="29209"/>
                </a:lnTo>
                <a:lnTo>
                  <a:pt x="111886" y="25399"/>
                </a:lnTo>
                <a:lnTo>
                  <a:pt x="125602" y="25399"/>
                </a:lnTo>
                <a:lnTo>
                  <a:pt x="125602" y="2539"/>
                </a:lnTo>
                <a:lnTo>
                  <a:pt x="116585" y="0"/>
                </a:lnTo>
                <a:close/>
              </a:path>
              <a:path w="402590" h="386080">
                <a:moveTo>
                  <a:pt x="379221" y="161289"/>
                </a:moveTo>
                <a:lnTo>
                  <a:pt x="379221" y="199389"/>
                </a:lnTo>
                <a:lnTo>
                  <a:pt x="375284" y="203199"/>
                </a:lnTo>
                <a:lnTo>
                  <a:pt x="400430" y="203199"/>
                </a:lnTo>
                <a:lnTo>
                  <a:pt x="402081" y="193039"/>
                </a:lnTo>
                <a:lnTo>
                  <a:pt x="379221" y="161289"/>
                </a:lnTo>
                <a:close/>
              </a:path>
              <a:path w="402590" h="386080">
                <a:moveTo>
                  <a:pt x="251586" y="140969"/>
                </a:moveTo>
                <a:lnTo>
                  <a:pt x="201167" y="140969"/>
                </a:lnTo>
                <a:lnTo>
                  <a:pt x="220725" y="146049"/>
                </a:lnTo>
                <a:lnTo>
                  <a:pt x="236854" y="157479"/>
                </a:lnTo>
                <a:lnTo>
                  <a:pt x="247649" y="175259"/>
                </a:lnTo>
                <a:lnTo>
                  <a:pt x="251586" y="195579"/>
                </a:lnTo>
                <a:lnTo>
                  <a:pt x="251586" y="140969"/>
                </a:lnTo>
                <a:close/>
              </a:path>
              <a:path w="402590" h="386080">
                <a:moveTo>
                  <a:pt x="40512" y="184149"/>
                </a:moveTo>
                <a:lnTo>
                  <a:pt x="36702" y="184149"/>
                </a:lnTo>
                <a:lnTo>
                  <a:pt x="40512" y="187959"/>
                </a:lnTo>
                <a:lnTo>
                  <a:pt x="40512" y="184149"/>
                </a:lnTo>
                <a:close/>
              </a:path>
              <a:path w="402590" h="386080">
                <a:moveTo>
                  <a:pt x="379221" y="184149"/>
                </a:moveTo>
                <a:lnTo>
                  <a:pt x="375284" y="184149"/>
                </a:lnTo>
                <a:lnTo>
                  <a:pt x="379221" y="187959"/>
                </a:lnTo>
                <a:lnTo>
                  <a:pt x="379221" y="184149"/>
                </a:lnTo>
                <a:close/>
              </a:path>
              <a:path w="402590" h="386080">
                <a:moveTo>
                  <a:pt x="153923" y="77469"/>
                </a:moveTo>
                <a:lnTo>
                  <a:pt x="153923" y="132079"/>
                </a:lnTo>
                <a:lnTo>
                  <a:pt x="144398" y="142239"/>
                </a:lnTo>
                <a:lnTo>
                  <a:pt x="136651" y="153669"/>
                </a:lnTo>
                <a:lnTo>
                  <a:pt x="130809" y="166369"/>
                </a:lnTo>
                <a:lnTo>
                  <a:pt x="126999" y="180339"/>
                </a:lnTo>
                <a:lnTo>
                  <a:pt x="153669" y="180339"/>
                </a:lnTo>
                <a:lnTo>
                  <a:pt x="154558" y="175259"/>
                </a:lnTo>
                <a:lnTo>
                  <a:pt x="165480" y="157479"/>
                </a:lnTo>
                <a:lnTo>
                  <a:pt x="181482" y="146049"/>
                </a:lnTo>
                <a:lnTo>
                  <a:pt x="201167" y="140969"/>
                </a:lnTo>
                <a:lnTo>
                  <a:pt x="251586" y="140969"/>
                </a:lnTo>
                <a:lnTo>
                  <a:pt x="251586" y="135889"/>
                </a:lnTo>
                <a:lnTo>
                  <a:pt x="248411" y="132079"/>
                </a:lnTo>
                <a:lnTo>
                  <a:pt x="255523" y="119379"/>
                </a:lnTo>
                <a:lnTo>
                  <a:pt x="175894" y="119379"/>
                </a:lnTo>
                <a:lnTo>
                  <a:pt x="153923" y="77469"/>
                </a:lnTo>
                <a:close/>
              </a:path>
              <a:path w="402590" h="386080">
                <a:moveTo>
                  <a:pt x="345185" y="172719"/>
                </a:moveTo>
                <a:lnTo>
                  <a:pt x="343661" y="175259"/>
                </a:lnTo>
                <a:lnTo>
                  <a:pt x="342391" y="177799"/>
                </a:lnTo>
                <a:lnTo>
                  <a:pt x="341502" y="180339"/>
                </a:lnTo>
                <a:lnTo>
                  <a:pt x="345185" y="180339"/>
                </a:lnTo>
                <a:lnTo>
                  <a:pt x="345185" y="172719"/>
                </a:lnTo>
                <a:close/>
              </a:path>
              <a:path w="402590" h="386080">
                <a:moveTo>
                  <a:pt x="318736" y="68579"/>
                </a:moveTo>
                <a:lnTo>
                  <a:pt x="289432" y="68579"/>
                </a:lnTo>
                <a:lnTo>
                  <a:pt x="345185" y="172719"/>
                </a:lnTo>
                <a:lnTo>
                  <a:pt x="345185" y="118109"/>
                </a:lnTo>
                <a:lnTo>
                  <a:pt x="318736" y="68579"/>
                </a:lnTo>
                <a:close/>
              </a:path>
              <a:path w="402590" h="386080">
                <a:moveTo>
                  <a:pt x="40512" y="149859"/>
                </a:moveTo>
                <a:lnTo>
                  <a:pt x="35432" y="160019"/>
                </a:lnTo>
                <a:lnTo>
                  <a:pt x="40512" y="160019"/>
                </a:lnTo>
                <a:lnTo>
                  <a:pt x="40512" y="149859"/>
                </a:lnTo>
                <a:close/>
              </a:path>
              <a:path w="402590" h="386080">
                <a:moveTo>
                  <a:pt x="370458" y="158749"/>
                </a:moveTo>
                <a:lnTo>
                  <a:pt x="369315" y="158749"/>
                </a:lnTo>
                <a:lnTo>
                  <a:pt x="367410" y="160019"/>
                </a:lnTo>
                <a:lnTo>
                  <a:pt x="372109" y="160019"/>
                </a:lnTo>
                <a:lnTo>
                  <a:pt x="370458" y="158749"/>
                </a:lnTo>
                <a:close/>
              </a:path>
              <a:path w="402590" h="386080">
                <a:moveTo>
                  <a:pt x="149097" y="68579"/>
                </a:moveTo>
                <a:lnTo>
                  <a:pt x="120141" y="68579"/>
                </a:lnTo>
                <a:lnTo>
                  <a:pt x="153923" y="132079"/>
                </a:lnTo>
                <a:lnTo>
                  <a:pt x="153923" y="77469"/>
                </a:lnTo>
                <a:lnTo>
                  <a:pt x="149097" y="68579"/>
                </a:lnTo>
                <a:close/>
              </a:path>
              <a:path w="402590" h="386080">
                <a:moveTo>
                  <a:pt x="201167" y="114299"/>
                </a:moveTo>
                <a:lnTo>
                  <a:pt x="188340" y="115569"/>
                </a:lnTo>
                <a:lnTo>
                  <a:pt x="175894" y="119379"/>
                </a:lnTo>
                <a:lnTo>
                  <a:pt x="226440" y="119379"/>
                </a:lnTo>
                <a:lnTo>
                  <a:pt x="213867" y="115569"/>
                </a:lnTo>
                <a:lnTo>
                  <a:pt x="201167" y="114299"/>
                </a:lnTo>
                <a:close/>
              </a:path>
              <a:path w="402590" h="386080">
                <a:moveTo>
                  <a:pt x="285749" y="0"/>
                </a:moveTo>
                <a:lnTo>
                  <a:pt x="276605" y="1269"/>
                </a:lnTo>
                <a:lnTo>
                  <a:pt x="268350" y="6349"/>
                </a:lnTo>
                <a:lnTo>
                  <a:pt x="261619" y="12699"/>
                </a:lnTo>
                <a:lnTo>
                  <a:pt x="260476" y="13969"/>
                </a:lnTo>
                <a:lnTo>
                  <a:pt x="260476" y="54609"/>
                </a:lnTo>
                <a:lnTo>
                  <a:pt x="226440" y="119379"/>
                </a:lnTo>
                <a:lnTo>
                  <a:pt x="255523" y="119379"/>
                </a:lnTo>
                <a:lnTo>
                  <a:pt x="282193" y="68579"/>
                </a:lnTo>
                <a:lnTo>
                  <a:pt x="318736" y="68579"/>
                </a:lnTo>
                <a:lnTo>
                  <a:pt x="311276" y="54609"/>
                </a:lnTo>
                <a:lnTo>
                  <a:pt x="311149" y="54609"/>
                </a:lnTo>
                <a:lnTo>
                  <a:pt x="315213" y="49529"/>
                </a:lnTo>
                <a:lnTo>
                  <a:pt x="315594" y="48259"/>
                </a:lnTo>
                <a:lnTo>
                  <a:pt x="316864" y="44449"/>
                </a:lnTo>
                <a:lnTo>
                  <a:pt x="280923" y="44449"/>
                </a:lnTo>
                <a:lnTo>
                  <a:pt x="276986" y="39369"/>
                </a:lnTo>
                <a:lnTo>
                  <a:pt x="277113" y="29209"/>
                </a:lnTo>
                <a:lnTo>
                  <a:pt x="280923" y="25399"/>
                </a:lnTo>
                <a:lnTo>
                  <a:pt x="294512" y="25399"/>
                </a:lnTo>
                <a:lnTo>
                  <a:pt x="294512" y="2539"/>
                </a:lnTo>
                <a:lnTo>
                  <a:pt x="285749" y="0"/>
                </a:lnTo>
                <a:close/>
              </a:path>
              <a:path w="402590" h="386080">
                <a:moveTo>
                  <a:pt x="260476" y="48259"/>
                </a:moveTo>
                <a:lnTo>
                  <a:pt x="256666" y="48259"/>
                </a:lnTo>
                <a:lnTo>
                  <a:pt x="258952" y="53339"/>
                </a:lnTo>
                <a:lnTo>
                  <a:pt x="260476" y="54609"/>
                </a:lnTo>
                <a:lnTo>
                  <a:pt x="260476" y="48259"/>
                </a:lnTo>
                <a:close/>
              </a:path>
              <a:path w="402590" h="386080">
                <a:moveTo>
                  <a:pt x="128523" y="2539"/>
                </a:moveTo>
                <a:lnTo>
                  <a:pt x="125602" y="2539"/>
                </a:lnTo>
                <a:lnTo>
                  <a:pt x="125602" y="39369"/>
                </a:lnTo>
                <a:lnTo>
                  <a:pt x="121538" y="44449"/>
                </a:lnTo>
                <a:lnTo>
                  <a:pt x="260476" y="44449"/>
                </a:lnTo>
                <a:lnTo>
                  <a:pt x="260476" y="20319"/>
                </a:lnTo>
                <a:lnTo>
                  <a:pt x="145922" y="20319"/>
                </a:lnTo>
                <a:lnTo>
                  <a:pt x="138810" y="10159"/>
                </a:lnTo>
                <a:lnTo>
                  <a:pt x="128523" y="2539"/>
                </a:lnTo>
                <a:close/>
              </a:path>
              <a:path w="402590" h="386080">
                <a:moveTo>
                  <a:pt x="298195" y="2539"/>
                </a:moveTo>
                <a:lnTo>
                  <a:pt x="294512" y="2539"/>
                </a:lnTo>
                <a:lnTo>
                  <a:pt x="294512" y="39369"/>
                </a:lnTo>
                <a:lnTo>
                  <a:pt x="290575" y="44449"/>
                </a:lnTo>
                <a:lnTo>
                  <a:pt x="316864" y="44449"/>
                </a:lnTo>
                <a:lnTo>
                  <a:pt x="317499" y="41909"/>
                </a:lnTo>
                <a:lnTo>
                  <a:pt x="317499" y="34289"/>
                </a:lnTo>
                <a:lnTo>
                  <a:pt x="315086" y="21589"/>
                </a:lnTo>
                <a:lnTo>
                  <a:pt x="314832" y="20319"/>
                </a:lnTo>
                <a:lnTo>
                  <a:pt x="308228" y="10159"/>
                </a:lnTo>
                <a:lnTo>
                  <a:pt x="298195" y="2539"/>
                </a:lnTo>
                <a:close/>
              </a:path>
              <a:path w="402590" h="386080">
                <a:moveTo>
                  <a:pt x="125602" y="25399"/>
                </a:moveTo>
                <a:lnTo>
                  <a:pt x="121538" y="25399"/>
                </a:lnTo>
                <a:lnTo>
                  <a:pt x="125602" y="29209"/>
                </a:lnTo>
                <a:lnTo>
                  <a:pt x="125602" y="25399"/>
                </a:lnTo>
                <a:close/>
              </a:path>
              <a:path w="402590" h="386080">
                <a:moveTo>
                  <a:pt x="294512" y="25399"/>
                </a:moveTo>
                <a:lnTo>
                  <a:pt x="290575" y="25399"/>
                </a:lnTo>
                <a:lnTo>
                  <a:pt x="294512" y="29209"/>
                </a:lnTo>
                <a:lnTo>
                  <a:pt x="294512" y="25399"/>
                </a:lnTo>
                <a:close/>
              </a:path>
              <a:path w="402590" h="386080">
                <a:moveTo>
                  <a:pt x="260476" y="13969"/>
                </a:moveTo>
                <a:lnTo>
                  <a:pt x="256666" y="20319"/>
                </a:lnTo>
                <a:lnTo>
                  <a:pt x="260476" y="20319"/>
                </a:lnTo>
                <a:lnTo>
                  <a:pt x="260476" y="13969"/>
                </a:lnTo>
                <a:close/>
              </a:path>
            </a:pathLst>
          </a:custGeom>
          <a:solidFill>
            <a:srgbClr val="005C2E"/>
          </a:solidFill>
        </p:spPr>
        <p:txBody>
          <a:bodyPr wrap="square" lIns="0" tIns="0" rIns="0" bIns="0" rtlCol="0"/>
          <a:lstStyle/>
          <a:p>
            <a:endParaRPr/>
          </a:p>
        </p:txBody>
      </p:sp>
      <p:sp>
        <p:nvSpPr>
          <p:cNvPr id="24" name="object 24"/>
          <p:cNvSpPr/>
          <p:nvPr/>
        </p:nvSpPr>
        <p:spPr>
          <a:xfrm>
            <a:off x="5038344" y="2185416"/>
            <a:ext cx="1957070" cy="0"/>
          </a:xfrm>
          <a:custGeom>
            <a:avLst/>
            <a:gdLst/>
            <a:ahLst/>
            <a:cxnLst/>
            <a:rect l="l" t="t" r="r" b="b"/>
            <a:pathLst>
              <a:path w="1957070">
                <a:moveTo>
                  <a:pt x="0" y="0"/>
                </a:moveTo>
                <a:lnTo>
                  <a:pt x="1956816" y="0"/>
                </a:lnTo>
              </a:path>
            </a:pathLst>
          </a:custGeom>
          <a:ln w="6096">
            <a:solidFill>
              <a:srgbClr val="D2D2D2"/>
            </a:solidFill>
          </a:ln>
        </p:spPr>
        <p:txBody>
          <a:bodyPr wrap="square" lIns="0" tIns="0" rIns="0" bIns="0" rtlCol="0"/>
          <a:lstStyle/>
          <a:p>
            <a:endParaRPr/>
          </a:p>
        </p:txBody>
      </p:sp>
      <p:sp>
        <p:nvSpPr>
          <p:cNvPr id="25" name="object 25"/>
          <p:cNvSpPr/>
          <p:nvPr/>
        </p:nvSpPr>
        <p:spPr>
          <a:xfrm>
            <a:off x="8135111" y="3552697"/>
            <a:ext cx="4057015" cy="10795"/>
          </a:xfrm>
          <a:custGeom>
            <a:avLst/>
            <a:gdLst/>
            <a:ahLst/>
            <a:cxnLst/>
            <a:rect l="l" t="t" r="r" b="b"/>
            <a:pathLst>
              <a:path w="4057015" h="10795">
                <a:moveTo>
                  <a:pt x="0" y="10413"/>
                </a:moveTo>
                <a:lnTo>
                  <a:pt x="4056888" y="10413"/>
                </a:lnTo>
                <a:lnTo>
                  <a:pt x="4056888" y="0"/>
                </a:lnTo>
                <a:lnTo>
                  <a:pt x="0" y="0"/>
                </a:lnTo>
                <a:lnTo>
                  <a:pt x="0" y="10413"/>
                </a:lnTo>
                <a:close/>
              </a:path>
            </a:pathLst>
          </a:custGeom>
          <a:solidFill>
            <a:srgbClr val="E6E6E6"/>
          </a:solidFill>
        </p:spPr>
        <p:txBody>
          <a:bodyPr wrap="square" lIns="0" tIns="0" rIns="0" bIns="0" rtlCol="0"/>
          <a:lstStyle/>
          <a:p>
            <a:endParaRPr/>
          </a:p>
        </p:txBody>
      </p:sp>
      <p:sp>
        <p:nvSpPr>
          <p:cNvPr id="26" name="object 26"/>
          <p:cNvSpPr/>
          <p:nvPr/>
        </p:nvSpPr>
        <p:spPr>
          <a:xfrm>
            <a:off x="8135111" y="1524000"/>
            <a:ext cx="4057015" cy="1739264"/>
          </a:xfrm>
          <a:custGeom>
            <a:avLst/>
            <a:gdLst/>
            <a:ahLst/>
            <a:cxnLst/>
            <a:rect l="l" t="t" r="r" b="b"/>
            <a:pathLst>
              <a:path w="4057015" h="1739264">
                <a:moveTo>
                  <a:pt x="0" y="1739264"/>
                </a:moveTo>
                <a:lnTo>
                  <a:pt x="4056888" y="1739264"/>
                </a:lnTo>
                <a:lnTo>
                  <a:pt x="4056888" y="0"/>
                </a:lnTo>
                <a:lnTo>
                  <a:pt x="0" y="0"/>
                </a:lnTo>
                <a:lnTo>
                  <a:pt x="0" y="1739264"/>
                </a:lnTo>
                <a:close/>
              </a:path>
            </a:pathLst>
          </a:custGeom>
          <a:solidFill>
            <a:srgbClr val="E6E6E6"/>
          </a:solidFill>
        </p:spPr>
        <p:txBody>
          <a:bodyPr wrap="square" lIns="0" tIns="0" rIns="0" bIns="0" rtlCol="0"/>
          <a:lstStyle/>
          <a:p>
            <a:endParaRPr/>
          </a:p>
        </p:txBody>
      </p:sp>
      <p:sp>
        <p:nvSpPr>
          <p:cNvPr id="27" name="object 27"/>
          <p:cNvSpPr txBox="1"/>
          <p:nvPr/>
        </p:nvSpPr>
        <p:spPr>
          <a:xfrm>
            <a:off x="8595741" y="1756886"/>
            <a:ext cx="2142617" cy="276999"/>
          </a:xfrm>
          <a:prstGeom prst="rect">
            <a:avLst/>
          </a:prstGeom>
        </p:spPr>
        <p:txBody>
          <a:bodyPr vert="horz" wrap="square" lIns="0" tIns="0" rIns="0" bIns="0" rtlCol="0">
            <a:spAutoFit/>
          </a:bodyPr>
          <a:lstStyle/>
          <a:p>
            <a:pPr marL="12700">
              <a:lnSpc>
                <a:spcPct val="100000"/>
              </a:lnSpc>
            </a:pPr>
            <a:r>
              <a:rPr b="1" spc="-15" dirty="0">
                <a:solidFill>
                  <a:srgbClr val="1E1E1E"/>
                </a:solidFill>
                <a:latin typeface="SimSun"/>
                <a:cs typeface="SimSun"/>
              </a:rPr>
              <a:t>利润汇回便利</a:t>
            </a:r>
            <a:endParaRPr b="1" dirty="0">
              <a:latin typeface="SimSun"/>
              <a:cs typeface="SimSun"/>
            </a:endParaRPr>
          </a:p>
        </p:txBody>
      </p:sp>
      <p:sp>
        <p:nvSpPr>
          <p:cNvPr id="28" name="object 28"/>
          <p:cNvSpPr txBox="1"/>
          <p:nvPr/>
        </p:nvSpPr>
        <p:spPr>
          <a:xfrm>
            <a:off x="8410447" y="2502630"/>
            <a:ext cx="2677160" cy="415925"/>
          </a:xfrm>
          <a:prstGeom prst="rect">
            <a:avLst/>
          </a:prstGeom>
        </p:spPr>
        <p:txBody>
          <a:bodyPr vert="horz" wrap="square" lIns="0" tIns="0" rIns="0" bIns="0" rtlCol="0">
            <a:spAutoFit/>
          </a:bodyPr>
          <a:lstStyle/>
          <a:p>
            <a:pPr marL="12700" marR="5080">
              <a:lnSpc>
                <a:spcPct val="100000"/>
              </a:lnSpc>
            </a:pPr>
            <a:r>
              <a:rPr sz="1400" spc="-15" dirty="0">
                <a:solidFill>
                  <a:srgbClr val="1E1E1E"/>
                </a:solidFill>
                <a:latin typeface="SimSun"/>
                <a:cs typeface="SimSun"/>
              </a:rPr>
              <a:t>坚定保证利润汇回国并顺利兑换货 币</a:t>
            </a:r>
            <a:endParaRPr sz="1400">
              <a:latin typeface="SimSun"/>
              <a:cs typeface="SimSun"/>
            </a:endParaRPr>
          </a:p>
        </p:txBody>
      </p:sp>
      <p:sp>
        <p:nvSpPr>
          <p:cNvPr id="29" name="object 29"/>
          <p:cNvSpPr/>
          <p:nvPr/>
        </p:nvSpPr>
        <p:spPr>
          <a:xfrm>
            <a:off x="11835383" y="2801111"/>
            <a:ext cx="79248" cy="134112"/>
          </a:xfrm>
          <a:prstGeom prst="rect">
            <a:avLst/>
          </a:prstGeom>
          <a:blipFill>
            <a:blip r:embed="rId7" cstate="print"/>
            <a:stretch>
              <a:fillRect/>
            </a:stretch>
          </a:blipFill>
        </p:spPr>
        <p:txBody>
          <a:bodyPr wrap="square" lIns="0" tIns="0" rIns="0" bIns="0" rtlCol="0"/>
          <a:lstStyle/>
          <a:p>
            <a:endParaRPr/>
          </a:p>
        </p:txBody>
      </p:sp>
      <p:sp>
        <p:nvSpPr>
          <p:cNvPr id="30" name="object 30"/>
          <p:cNvSpPr/>
          <p:nvPr/>
        </p:nvSpPr>
        <p:spPr>
          <a:xfrm>
            <a:off x="11649456" y="2831592"/>
            <a:ext cx="253365" cy="313690"/>
          </a:xfrm>
          <a:custGeom>
            <a:avLst/>
            <a:gdLst/>
            <a:ahLst/>
            <a:cxnLst/>
            <a:rect l="l" t="t" r="r" b="b"/>
            <a:pathLst>
              <a:path w="253365" h="313689">
                <a:moveTo>
                  <a:pt x="100202" y="0"/>
                </a:moveTo>
                <a:lnTo>
                  <a:pt x="61975" y="18161"/>
                </a:lnTo>
                <a:lnTo>
                  <a:pt x="31368" y="49149"/>
                </a:lnTo>
                <a:lnTo>
                  <a:pt x="10159" y="89916"/>
                </a:lnTo>
                <a:lnTo>
                  <a:pt x="0" y="137414"/>
                </a:lnTo>
                <a:lnTo>
                  <a:pt x="2412" y="188214"/>
                </a:lnTo>
                <a:lnTo>
                  <a:pt x="19176" y="239140"/>
                </a:lnTo>
                <a:lnTo>
                  <a:pt x="47878" y="279146"/>
                </a:lnTo>
                <a:lnTo>
                  <a:pt x="85343" y="305054"/>
                </a:lnTo>
                <a:lnTo>
                  <a:pt x="128777" y="313690"/>
                </a:lnTo>
                <a:lnTo>
                  <a:pt x="135254" y="313690"/>
                </a:lnTo>
                <a:lnTo>
                  <a:pt x="149605" y="311023"/>
                </a:lnTo>
                <a:lnTo>
                  <a:pt x="185927" y="296291"/>
                </a:lnTo>
                <a:lnTo>
                  <a:pt x="197204" y="286512"/>
                </a:lnTo>
                <a:lnTo>
                  <a:pt x="128777" y="286512"/>
                </a:lnTo>
                <a:lnTo>
                  <a:pt x="87629" y="276225"/>
                </a:lnTo>
                <a:lnTo>
                  <a:pt x="54101" y="248031"/>
                </a:lnTo>
                <a:lnTo>
                  <a:pt x="31495" y="206502"/>
                </a:lnTo>
                <a:lnTo>
                  <a:pt x="23240" y="155448"/>
                </a:lnTo>
                <a:lnTo>
                  <a:pt x="23240" y="148717"/>
                </a:lnTo>
                <a:lnTo>
                  <a:pt x="24383" y="140462"/>
                </a:lnTo>
                <a:lnTo>
                  <a:pt x="24383" y="133731"/>
                </a:lnTo>
                <a:lnTo>
                  <a:pt x="33019" y="98933"/>
                </a:lnTo>
                <a:lnTo>
                  <a:pt x="48640" y="69088"/>
                </a:lnTo>
                <a:lnTo>
                  <a:pt x="70230" y="45593"/>
                </a:lnTo>
                <a:lnTo>
                  <a:pt x="96900" y="29972"/>
                </a:lnTo>
                <a:lnTo>
                  <a:pt x="96900" y="23241"/>
                </a:lnTo>
                <a:lnTo>
                  <a:pt x="99059" y="9525"/>
                </a:lnTo>
                <a:lnTo>
                  <a:pt x="99059" y="6858"/>
                </a:lnTo>
                <a:lnTo>
                  <a:pt x="100202" y="2667"/>
                </a:lnTo>
                <a:lnTo>
                  <a:pt x="100202" y="0"/>
                </a:lnTo>
                <a:close/>
              </a:path>
              <a:path w="253365" h="313689">
                <a:moveTo>
                  <a:pt x="252856" y="189611"/>
                </a:moveTo>
                <a:lnTo>
                  <a:pt x="250697" y="191008"/>
                </a:lnTo>
                <a:lnTo>
                  <a:pt x="245236" y="191008"/>
                </a:lnTo>
                <a:lnTo>
                  <a:pt x="240791" y="195072"/>
                </a:lnTo>
                <a:lnTo>
                  <a:pt x="229742" y="195072"/>
                </a:lnTo>
                <a:lnTo>
                  <a:pt x="217169" y="227584"/>
                </a:lnTo>
                <a:lnTo>
                  <a:pt x="198373" y="254381"/>
                </a:lnTo>
                <a:lnTo>
                  <a:pt x="174370" y="274066"/>
                </a:lnTo>
                <a:lnTo>
                  <a:pt x="146303" y="285115"/>
                </a:lnTo>
                <a:lnTo>
                  <a:pt x="140842" y="286512"/>
                </a:lnTo>
                <a:lnTo>
                  <a:pt x="197204" y="286512"/>
                </a:lnTo>
                <a:lnTo>
                  <a:pt x="216534" y="269748"/>
                </a:lnTo>
                <a:lnTo>
                  <a:pt x="239394" y="233553"/>
                </a:lnTo>
                <a:lnTo>
                  <a:pt x="252856" y="189611"/>
                </a:lnTo>
                <a:close/>
              </a:path>
            </a:pathLst>
          </a:custGeom>
          <a:solidFill>
            <a:srgbClr val="005C2E"/>
          </a:solidFill>
        </p:spPr>
        <p:txBody>
          <a:bodyPr wrap="square" lIns="0" tIns="0" rIns="0" bIns="0" rtlCol="0"/>
          <a:lstStyle/>
          <a:p>
            <a:endParaRPr/>
          </a:p>
        </p:txBody>
      </p:sp>
      <p:sp>
        <p:nvSpPr>
          <p:cNvPr id="31" name="object 31"/>
          <p:cNvSpPr/>
          <p:nvPr/>
        </p:nvSpPr>
        <p:spPr>
          <a:xfrm>
            <a:off x="11740895" y="2935223"/>
            <a:ext cx="79248" cy="118872"/>
          </a:xfrm>
          <a:prstGeom prst="rect">
            <a:avLst/>
          </a:prstGeom>
          <a:blipFill>
            <a:blip r:embed="rId8" cstate="print"/>
            <a:stretch>
              <a:fillRect/>
            </a:stretch>
          </a:blipFill>
        </p:spPr>
        <p:txBody>
          <a:bodyPr wrap="square" lIns="0" tIns="0" rIns="0" bIns="0" rtlCol="0"/>
          <a:lstStyle/>
          <a:p>
            <a:endParaRPr/>
          </a:p>
        </p:txBody>
      </p:sp>
      <p:sp>
        <p:nvSpPr>
          <p:cNvPr id="32" name="object 32"/>
          <p:cNvSpPr/>
          <p:nvPr/>
        </p:nvSpPr>
        <p:spPr>
          <a:xfrm>
            <a:off x="11746992" y="2709672"/>
            <a:ext cx="199390" cy="320040"/>
          </a:xfrm>
          <a:custGeom>
            <a:avLst/>
            <a:gdLst/>
            <a:ahLst/>
            <a:cxnLst/>
            <a:rect l="l" t="t" r="r" b="b"/>
            <a:pathLst>
              <a:path w="199390" h="320039">
                <a:moveTo>
                  <a:pt x="126492" y="0"/>
                </a:moveTo>
                <a:lnTo>
                  <a:pt x="84201" y="9271"/>
                </a:lnTo>
                <a:lnTo>
                  <a:pt x="47752" y="34798"/>
                </a:lnTo>
                <a:lnTo>
                  <a:pt x="19812" y="73787"/>
                </a:lnTo>
                <a:lnTo>
                  <a:pt x="3302" y="122936"/>
                </a:lnTo>
                <a:lnTo>
                  <a:pt x="3302" y="125603"/>
                </a:lnTo>
                <a:lnTo>
                  <a:pt x="2159" y="129794"/>
                </a:lnTo>
                <a:lnTo>
                  <a:pt x="2159" y="132461"/>
                </a:lnTo>
                <a:lnTo>
                  <a:pt x="1143" y="139319"/>
                </a:lnTo>
                <a:lnTo>
                  <a:pt x="1143" y="146177"/>
                </a:lnTo>
                <a:lnTo>
                  <a:pt x="0" y="152908"/>
                </a:lnTo>
                <a:lnTo>
                  <a:pt x="0" y="159766"/>
                </a:lnTo>
                <a:lnTo>
                  <a:pt x="762" y="175260"/>
                </a:lnTo>
                <a:lnTo>
                  <a:pt x="762" y="176911"/>
                </a:lnTo>
                <a:lnTo>
                  <a:pt x="11938" y="226695"/>
                </a:lnTo>
                <a:lnTo>
                  <a:pt x="30734" y="263779"/>
                </a:lnTo>
                <a:lnTo>
                  <a:pt x="70866" y="303149"/>
                </a:lnTo>
                <a:lnTo>
                  <a:pt x="112903" y="318516"/>
                </a:lnTo>
                <a:lnTo>
                  <a:pt x="137414" y="319532"/>
                </a:lnTo>
                <a:lnTo>
                  <a:pt x="148336" y="316865"/>
                </a:lnTo>
                <a:lnTo>
                  <a:pt x="150495" y="316865"/>
                </a:lnTo>
                <a:lnTo>
                  <a:pt x="152654" y="315468"/>
                </a:lnTo>
                <a:lnTo>
                  <a:pt x="155956" y="315468"/>
                </a:lnTo>
                <a:lnTo>
                  <a:pt x="193167" y="295910"/>
                </a:lnTo>
                <a:lnTo>
                  <a:pt x="199263" y="289560"/>
                </a:lnTo>
                <a:lnTo>
                  <a:pt x="126492" y="289560"/>
                </a:lnTo>
                <a:lnTo>
                  <a:pt x="85725" y="279273"/>
                </a:lnTo>
                <a:lnTo>
                  <a:pt x="52451" y="251079"/>
                </a:lnTo>
                <a:lnTo>
                  <a:pt x="30099" y="209422"/>
                </a:lnTo>
                <a:lnTo>
                  <a:pt x="21844" y="158369"/>
                </a:lnTo>
                <a:lnTo>
                  <a:pt x="21844" y="141986"/>
                </a:lnTo>
                <a:lnTo>
                  <a:pt x="22860" y="139319"/>
                </a:lnTo>
                <a:lnTo>
                  <a:pt x="22860" y="136525"/>
                </a:lnTo>
                <a:lnTo>
                  <a:pt x="24003" y="131064"/>
                </a:lnTo>
                <a:lnTo>
                  <a:pt x="25019" y="124332"/>
                </a:lnTo>
                <a:lnTo>
                  <a:pt x="26162" y="118872"/>
                </a:lnTo>
                <a:lnTo>
                  <a:pt x="46355" y="73152"/>
                </a:lnTo>
                <a:lnTo>
                  <a:pt x="77851" y="42164"/>
                </a:lnTo>
                <a:lnTo>
                  <a:pt x="116459" y="28321"/>
                </a:lnTo>
                <a:lnTo>
                  <a:pt x="195072" y="28321"/>
                </a:lnTo>
                <a:lnTo>
                  <a:pt x="168783" y="9779"/>
                </a:lnTo>
                <a:lnTo>
                  <a:pt x="126492" y="0"/>
                </a:lnTo>
                <a:close/>
              </a:path>
            </a:pathLst>
          </a:custGeom>
          <a:solidFill>
            <a:srgbClr val="005C2E"/>
          </a:solidFill>
        </p:spPr>
        <p:txBody>
          <a:bodyPr wrap="square" lIns="0" tIns="0" rIns="0" bIns="0" rtlCol="0"/>
          <a:lstStyle/>
          <a:p>
            <a:endParaRPr/>
          </a:p>
        </p:txBody>
      </p:sp>
      <p:sp>
        <p:nvSpPr>
          <p:cNvPr id="33" name="object 33"/>
          <p:cNvSpPr/>
          <p:nvPr/>
        </p:nvSpPr>
        <p:spPr>
          <a:xfrm>
            <a:off x="11863451" y="2737992"/>
            <a:ext cx="136525" cy="261620"/>
          </a:xfrm>
          <a:custGeom>
            <a:avLst/>
            <a:gdLst/>
            <a:ahLst/>
            <a:cxnLst/>
            <a:rect l="l" t="t" r="r" b="b"/>
            <a:pathLst>
              <a:path w="136525" h="261619">
                <a:moveTo>
                  <a:pt x="78613" y="0"/>
                </a:moveTo>
                <a:lnTo>
                  <a:pt x="0" y="0"/>
                </a:lnTo>
                <a:lnTo>
                  <a:pt x="41656" y="5842"/>
                </a:lnTo>
                <a:lnTo>
                  <a:pt x="78105" y="31115"/>
                </a:lnTo>
                <a:lnTo>
                  <a:pt x="102870" y="70485"/>
                </a:lnTo>
                <a:lnTo>
                  <a:pt x="113919" y="118872"/>
                </a:lnTo>
                <a:lnTo>
                  <a:pt x="109220" y="171069"/>
                </a:lnTo>
                <a:lnTo>
                  <a:pt x="84074" y="224154"/>
                </a:lnTo>
                <a:lnTo>
                  <a:pt x="41656" y="255778"/>
                </a:lnTo>
                <a:lnTo>
                  <a:pt x="19812" y="261239"/>
                </a:lnTo>
                <a:lnTo>
                  <a:pt x="82804" y="261239"/>
                </a:lnTo>
                <a:lnTo>
                  <a:pt x="106426" y="235711"/>
                </a:lnTo>
                <a:lnTo>
                  <a:pt x="126746" y="194564"/>
                </a:lnTo>
                <a:lnTo>
                  <a:pt x="136271" y="146939"/>
                </a:lnTo>
                <a:lnTo>
                  <a:pt x="133350" y="97282"/>
                </a:lnTo>
                <a:lnTo>
                  <a:pt x="133223" y="96012"/>
                </a:lnTo>
                <a:lnTo>
                  <a:pt x="116713" y="46228"/>
                </a:lnTo>
                <a:lnTo>
                  <a:pt x="88773" y="7238"/>
                </a:lnTo>
                <a:lnTo>
                  <a:pt x="78613" y="0"/>
                </a:lnTo>
                <a:close/>
              </a:path>
            </a:pathLst>
          </a:custGeom>
          <a:solidFill>
            <a:srgbClr val="005C2E"/>
          </a:solidFill>
        </p:spPr>
        <p:txBody>
          <a:bodyPr wrap="square" lIns="0" tIns="0" rIns="0" bIns="0" rtlCol="0"/>
          <a:lstStyle/>
          <a:p>
            <a:endParaRPr/>
          </a:p>
        </p:txBody>
      </p:sp>
      <p:sp>
        <p:nvSpPr>
          <p:cNvPr id="34" name="object 34"/>
          <p:cNvSpPr/>
          <p:nvPr/>
        </p:nvSpPr>
        <p:spPr>
          <a:xfrm>
            <a:off x="8622792" y="2185416"/>
            <a:ext cx="1337945" cy="0"/>
          </a:xfrm>
          <a:custGeom>
            <a:avLst/>
            <a:gdLst/>
            <a:ahLst/>
            <a:cxnLst/>
            <a:rect l="l" t="t" r="r" b="b"/>
            <a:pathLst>
              <a:path w="1337945">
                <a:moveTo>
                  <a:pt x="0" y="0"/>
                </a:moveTo>
                <a:lnTo>
                  <a:pt x="1337818" y="0"/>
                </a:lnTo>
              </a:path>
            </a:pathLst>
          </a:custGeom>
          <a:ln w="6096">
            <a:solidFill>
              <a:srgbClr val="D2D2D2"/>
            </a:solidFill>
          </a:ln>
        </p:spPr>
        <p:txBody>
          <a:bodyPr wrap="square" lIns="0" tIns="0" rIns="0" bIns="0" rtlCol="0"/>
          <a:lstStyle/>
          <a:p>
            <a:endParaRPr/>
          </a:p>
        </p:txBody>
      </p:sp>
      <p:sp>
        <p:nvSpPr>
          <p:cNvPr id="35" name="object 35"/>
          <p:cNvSpPr/>
          <p:nvPr/>
        </p:nvSpPr>
        <p:spPr>
          <a:xfrm>
            <a:off x="0" y="3563111"/>
            <a:ext cx="4066540" cy="1731010"/>
          </a:xfrm>
          <a:custGeom>
            <a:avLst/>
            <a:gdLst/>
            <a:ahLst/>
            <a:cxnLst/>
            <a:rect l="l" t="t" r="r" b="b"/>
            <a:pathLst>
              <a:path w="4066540" h="1731010">
                <a:moveTo>
                  <a:pt x="0" y="1730756"/>
                </a:moveTo>
                <a:lnTo>
                  <a:pt x="4066032" y="1730756"/>
                </a:lnTo>
                <a:lnTo>
                  <a:pt x="4066032" y="0"/>
                </a:lnTo>
                <a:lnTo>
                  <a:pt x="0" y="0"/>
                </a:lnTo>
                <a:lnTo>
                  <a:pt x="0" y="1730756"/>
                </a:lnTo>
                <a:close/>
              </a:path>
            </a:pathLst>
          </a:custGeom>
          <a:solidFill>
            <a:srgbClr val="E6E6E6"/>
          </a:solidFill>
        </p:spPr>
        <p:txBody>
          <a:bodyPr wrap="square" lIns="0" tIns="0" rIns="0" bIns="0" rtlCol="0"/>
          <a:lstStyle/>
          <a:p>
            <a:endParaRPr/>
          </a:p>
        </p:txBody>
      </p:sp>
      <p:sp>
        <p:nvSpPr>
          <p:cNvPr id="36" name="object 36"/>
          <p:cNvSpPr/>
          <p:nvPr/>
        </p:nvSpPr>
        <p:spPr>
          <a:xfrm>
            <a:off x="3593591" y="4858511"/>
            <a:ext cx="252984" cy="216407"/>
          </a:xfrm>
          <a:prstGeom prst="rect">
            <a:avLst/>
          </a:prstGeom>
          <a:blipFill>
            <a:blip r:embed="rId9" cstate="print"/>
            <a:stretch>
              <a:fillRect/>
            </a:stretch>
          </a:blipFill>
        </p:spPr>
        <p:txBody>
          <a:bodyPr wrap="square" lIns="0" tIns="0" rIns="0" bIns="0" rtlCol="0"/>
          <a:lstStyle/>
          <a:p>
            <a:endParaRPr/>
          </a:p>
        </p:txBody>
      </p:sp>
      <p:sp>
        <p:nvSpPr>
          <p:cNvPr id="37" name="object 37"/>
          <p:cNvSpPr/>
          <p:nvPr/>
        </p:nvSpPr>
        <p:spPr>
          <a:xfrm>
            <a:off x="3496055" y="4858511"/>
            <a:ext cx="251460" cy="381000"/>
          </a:xfrm>
          <a:custGeom>
            <a:avLst/>
            <a:gdLst/>
            <a:ahLst/>
            <a:cxnLst/>
            <a:rect l="l" t="t" r="r" b="b"/>
            <a:pathLst>
              <a:path w="251460" h="381000">
                <a:moveTo>
                  <a:pt x="113157" y="0"/>
                </a:moveTo>
                <a:lnTo>
                  <a:pt x="81534" y="0"/>
                </a:lnTo>
                <a:lnTo>
                  <a:pt x="0" y="100457"/>
                </a:lnTo>
                <a:lnTo>
                  <a:pt x="0" y="139573"/>
                </a:lnTo>
                <a:lnTo>
                  <a:pt x="25781" y="171323"/>
                </a:lnTo>
                <a:lnTo>
                  <a:pt x="25781" y="201295"/>
                </a:lnTo>
                <a:lnTo>
                  <a:pt x="149479" y="364236"/>
                </a:lnTo>
                <a:lnTo>
                  <a:pt x="164846" y="377190"/>
                </a:lnTo>
                <a:lnTo>
                  <a:pt x="180086" y="380873"/>
                </a:lnTo>
                <a:lnTo>
                  <a:pt x="195580" y="377190"/>
                </a:lnTo>
                <a:lnTo>
                  <a:pt x="209296" y="366014"/>
                </a:lnTo>
                <a:lnTo>
                  <a:pt x="212344" y="362331"/>
                </a:lnTo>
                <a:lnTo>
                  <a:pt x="212344" y="359029"/>
                </a:lnTo>
                <a:lnTo>
                  <a:pt x="244983" y="359029"/>
                </a:lnTo>
                <a:lnTo>
                  <a:pt x="249809" y="356108"/>
                </a:lnTo>
                <a:lnTo>
                  <a:pt x="251460" y="353695"/>
                </a:lnTo>
                <a:lnTo>
                  <a:pt x="179705" y="353695"/>
                </a:lnTo>
                <a:lnTo>
                  <a:pt x="172593" y="351917"/>
                </a:lnTo>
                <a:lnTo>
                  <a:pt x="166243" y="346837"/>
                </a:lnTo>
                <a:lnTo>
                  <a:pt x="130556" y="302768"/>
                </a:lnTo>
                <a:lnTo>
                  <a:pt x="48641" y="201041"/>
                </a:lnTo>
                <a:lnTo>
                  <a:pt x="48641" y="160401"/>
                </a:lnTo>
                <a:lnTo>
                  <a:pt x="15494" y="119634"/>
                </a:lnTo>
                <a:lnTo>
                  <a:pt x="97409" y="19558"/>
                </a:lnTo>
                <a:lnTo>
                  <a:pt x="129032" y="19558"/>
                </a:lnTo>
                <a:lnTo>
                  <a:pt x="113157" y="0"/>
                </a:lnTo>
                <a:close/>
              </a:path>
            </a:pathLst>
          </a:custGeom>
          <a:solidFill>
            <a:srgbClr val="005C2E"/>
          </a:solidFill>
        </p:spPr>
        <p:txBody>
          <a:bodyPr wrap="square" lIns="0" tIns="0" rIns="0" bIns="0" rtlCol="0"/>
          <a:lstStyle/>
          <a:p>
            <a:endParaRPr/>
          </a:p>
        </p:txBody>
      </p:sp>
      <p:sp>
        <p:nvSpPr>
          <p:cNvPr id="38" name="object 38"/>
          <p:cNvSpPr/>
          <p:nvPr/>
        </p:nvSpPr>
        <p:spPr>
          <a:xfrm>
            <a:off x="3708400" y="5217540"/>
            <a:ext cx="33020" cy="5715"/>
          </a:xfrm>
          <a:custGeom>
            <a:avLst/>
            <a:gdLst/>
            <a:ahLst/>
            <a:cxnLst/>
            <a:rect l="l" t="t" r="r" b="b"/>
            <a:pathLst>
              <a:path w="33020" h="5714">
                <a:moveTo>
                  <a:pt x="32638" y="0"/>
                </a:moveTo>
                <a:lnTo>
                  <a:pt x="0" y="0"/>
                </a:lnTo>
                <a:lnTo>
                  <a:pt x="12826" y="5206"/>
                </a:lnTo>
                <a:lnTo>
                  <a:pt x="25780" y="4063"/>
                </a:lnTo>
                <a:lnTo>
                  <a:pt x="32638" y="0"/>
                </a:lnTo>
                <a:close/>
              </a:path>
            </a:pathLst>
          </a:custGeom>
          <a:solidFill>
            <a:srgbClr val="005C2E"/>
          </a:solidFill>
        </p:spPr>
        <p:txBody>
          <a:bodyPr wrap="square" lIns="0" tIns="0" rIns="0" bIns="0" rtlCol="0"/>
          <a:lstStyle/>
          <a:p>
            <a:endParaRPr/>
          </a:p>
        </p:txBody>
      </p:sp>
      <p:sp>
        <p:nvSpPr>
          <p:cNvPr id="39" name="object 39"/>
          <p:cNvSpPr/>
          <p:nvPr/>
        </p:nvSpPr>
        <p:spPr>
          <a:xfrm>
            <a:off x="3642995" y="5120766"/>
            <a:ext cx="114300" cy="91440"/>
          </a:xfrm>
          <a:custGeom>
            <a:avLst/>
            <a:gdLst/>
            <a:ahLst/>
            <a:cxnLst/>
            <a:rect l="l" t="t" r="r" b="b"/>
            <a:pathLst>
              <a:path w="114300" h="91439">
                <a:moveTo>
                  <a:pt x="16383" y="0"/>
                </a:moveTo>
                <a:lnTo>
                  <a:pt x="0" y="20319"/>
                </a:lnTo>
                <a:lnTo>
                  <a:pt x="49149" y="81025"/>
                </a:lnTo>
                <a:lnTo>
                  <a:pt x="46228" y="84581"/>
                </a:lnTo>
                <a:lnTo>
                  <a:pt x="39878" y="89661"/>
                </a:lnTo>
                <a:lnTo>
                  <a:pt x="32766" y="91439"/>
                </a:lnTo>
                <a:lnTo>
                  <a:pt x="104521" y="91439"/>
                </a:lnTo>
                <a:lnTo>
                  <a:pt x="111760" y="81279"/>
                </a:lnTo>
                <a:lnTo>
                  <a:pt x="113284" y="77977"/>
                </a:lnTo>
                <a:lnTo>
                  <a:pt x="114173" y="75056"/>
                </a:lnTo>
                <a:lnTo>
                  <a:pt x="78867" y="75056"/>
                </a:lnTo>
                <a:lnTo>
                  <a:pt x="75946" y="73659"/>
                </a:lnTo>
                <a:lnTo>
                  <a:pt x="16383" y="0"/>
                </a:lnTo>
                <a:close/>
              </a:path>
            </a:pathLst>
          </a:custGeom>
          <a:solidFill>
            <a:srgbClr val="005C2E"/>
          </a:solidFill>
        </p:spPr>
        <p:txBody>
          <a:bodyPr wrap="square" lIns="0" tIns="0" rIns="0" bIns="0" rtlCol="0"/>
          <a:lstStyle/>
          <a:p>
            <a:endParaRPr/>
          </a:p>
        </p:txBody>
      </p:sp>
      <p:sp>
        <p:nvSpPr>
          <p:cNvPr id="40" name="object 40"/>
          <p:cNvSpPr/>
          <p:nvPr/>
        </p:nvSpPr>
        <p:spPr>
          <a:xfrm>
            <a:off x="3675760" y="5080127"/>
            <a:ext cx="122555" cy="116205"/>
          </a:xfrm>
          <a:custGeom>
            <a:avLst/>
            <a:gdLst/>
            <a:ahLst/>
            <a:cxnLst/>
            <a:rect l="l" t="t" r="r" b="b"/>
            <a:pathLst>
              <a:path w="122554" h="116204">
                <a:moveTo>
                  <a:pt x="16890" y="0"/>
                </a:moveTo>
                <a:lnTo>
                  <a:pt x="0" y="19938"/>
                </a:lnTo>
                <a:lnTo>
                  <a:pt x="61975" y="96901"/>
                </a:lnTo>
                <a:lnTo>
                  <a:pt x="52323" y="115697"/>
                </a:lnTo>
                <a:lnTo>
                  <a:pt x="81406" y="115697"/>
                </a:lnTo>
                <a:lnTo>
                  <a:pt x="81660" y="115062"/>
                </a:lnTo>
                <a:lnTo>
                  <a:pt x="82295" y="112395"/>
                </a:lnTo>
                <a:lnTo>
                  <a:pt x="82422" y="111505"/>
                </a:lnTo>
                <a:lnTo>
                  <a:pt x="97535" y="111505"/>
                </a:lnTo>
                <a:lnTo>
                  <a:pt x="122046" y="85090"/>
                </a:lnTo>
                <a:lnTo>
                  <a:pt x="87502" y="85090"/>
                </a:lnTo>
                <a:lnTo>
                  <a:pt x="84835" y="83693"/>
                </a:lnTo>
                <a:lnTo>
                  <a:pt x="82549" y="81153"/>
                </a:lnTo>
                <a:lnTo>
                  <a:pt x="16890" y="0"/>
                </a:lnTo>
                <a:close/>
              </a:path>
            </a:pathLst>
          </a:custGeom>
          <a:solidFill>
            <a:srgbClr val="005C2E"/>
          </a:solidFill>
        </p:spPr>
        <p:txBody>
          <a:bodyPr wrap="square" lIns="0" tIns="0" rIns="0" bIns="0" rtlCol="0"/>
          <a:lstStyle/>
          <a:p>
            <a:endParaRPr/>
          </a:p>
        </p:txBody>
      </p:sp>
      <p:sp>
        <p:nvSpPr>
          <p:cNvPr id="41" name="object 41"/>
          <p:cNvSpPr/>
          <p:nvPr/>
        </p:nvSpPr>
        <p:spPr>
          <a:xfrm>
            <a:off x="3758691" y="5191633"/>
            <a:ext cx="14604" cy="1270"/>
          </a:xfrm>
          <a:custGeom>
            <a:avLst/>
            <a:gdLst/>
            <a:ahLst/>
            <a:cxnLst/>
            <a:rect l="l" t="t" r="r" b="b"/>
            <a:pathLst>
              <a:path w="14604" h="1270">
                <a:moveTo>
                  <a:pt x="0" y="444"/>
                </a:moveTo>
                <a:lnTo>
                  <a:pt x="14604" y="444"/>
                </a:lnTo>
              </a:path>
            </a:pathLst>
          </a:custGeom>
          <a:ln w="3175">
            <a:solidFill>
              <a:srgbClr val="005C2E"/>
            </a:solidFill>
          </a:ln>
        </p:spPr>
        <p:txBody>
          <a:bodyPr wrap="square" lIns="0" tIns="0" rIns="0" bIns="0" rtlCol="0"/>
          <a:lstStyle/>
          <a:p>
            <a:endParaRPr/>
          </a:p>
        </p:txBody>
      </p:sp>
      <p:sp>
        <p:nvSpPr>
          <p:cNvPr id="42" name="object 42"/>
          <p:cNvSpPr/>
          <p:nvPr/>
        </p:nvSpPr>
        <p:spPr>
          <a:xfrm>
            <a:off x="3709034" y="5040503"/>
            <a:ext cx="103505" cy="125095"/>
          </a:xfrm>
          <a:custGeom>
            <a:avLst/>
            <a:gdLst/>
            <a:ahLst/>
            <a:cxnLst/>
            <a:rect l="l" t="t" r="r" b="b"/>
            <a:pathLst>
              <a:path w="103504" h="125095">
                <a:moveTo>
                  <a:pt x="15748" y="0"/>
                </a:moveTo>
                <a:lnTo>
                  <a:pt x="0" y="19304"/>
                </a:lnTo>
                <a:lnTo>
                  <a:pt x="65786" y="100584"/>
                </a:lnTo>
                <a:lnTo>
                  <a:pt x="69977" y="106045"/>
                </a:lnTo>
                <a:lnTo>
                  <a:pt x="69850" y="115062"/>
                </a:lnTo>
                <a:lnTo>
                  <a:pt x="65151" y="120777"/>
                </a:lnTo>
                <a:lnTo>
                  <a:pt x="63246" y="123317"/>
                </a:lnTo>
                <a:lnTo>
                  <a:pt x="60325" y="124714"/>
                </a:lnTo>
                <a:lnTo>
                  <a:pt x="88773" y="124714"/>
                </a:lnTo>
                <a:lnTo>
                  <a:pt x="90678" y="118237"/>
                </a:lnTo>
                <a:lnTo>
                  <a:pt x="91059" y="106045"/>
                </a:lnTo>
                <a:lnTo>
                  <a:pt x="88646" y="93853"/>
                </a:lnTo>
                <a:lnTo>
                  <a:pt x="93091" y="93853"/>
                </a:lnTo>
                <a:lnTo>
                  <a:pt x="98933" y="85344"/>
                </a:lnTo>
                <a:lnTo>
                  <a:pt x="103251" y="75565"/>
                </a:lnTo>
                <a:lnTo>
                  <a:pt x="103505" y="74422"/>
                </a:lnTo>
                <a:lnTo>
                  <a:pt x="77470" y="74422"/>
                </a:lnTo>
                <a:lnTo>
                  <a:pt x="15748" y="0"/>
                </a:lnTo>
                <a:close/>
              </a:path>
            </a:pathLst>
          </a:custGeom>
          <a:solidFill>
            <a:srgbClr val="005C2E"/>
          </a:solidFill>
        </p:spPr>
        <p:txBody>
          <a:bodyPr wrap="square" lIns="0" tIns="0" rIns="0" bIns="0" rtlCol="0"/>
          <a:lstStyle/>
          <a:p>
            <a:endParaRPr/>
          </a:p>
        </p:txBody>
      </p:sp>
      <p:sp>
        <p:nvSpPr>
          <p:cNvPr id="43" name="object 43"/>
          <p:cNvSpPr/>
          <p:nvPr/>
        </p:nvSpPr>
        <p:spPr>
          <a:xfrm>
            <a:off x="3705478" y="4967096"/>
            <a:ext cx="110489" cy="147955"/>
          </a:xfrm>
          <a:custGeom>
            <a:avLst/>
            <a:gdLst/>
            <a:ahLst/>
            <a:cxnLst/>
            <a:rect l="l" t="t" r="r" b="b"/>
            <a:pathLst>
              <a:path w="110489" h="147954">
                <a:moveTo>
                  <a:pt x="23875" y="0"/>
                </a:moveTo>
                <a:lnTo>
                  <a:pt x="0" y="8509"/>
                </a:lnTo>
                <a:lnTo>
                  <a:pt x="30225" y="45847"/>
                </a:lnTo>
                <a:lnTo>
                  <a:pt x="81025" y="107061"/>
                </a:lnTo>
                <a:lnTo>
                  <a:pt x="86105" y="116586"/>
                </a:lnTo>
                <a:lnTo>
                  <a:pt x="87883" y="127254"/>
                </a:lnTo>
                <a:lnTo>
                  <a:pt x="86359" y="138049"/>
                </a:lnTo>
                <a:lnTo>
                  <a:pt x="81279" y="147574"/>
                </a:lnTo>
                <a:lnTo>
                  <a:pt x="81025" y="147828"/>
                </a:lnTo>
                <a:lnTo>
                  <a:pt x="107060" y="147828"/>
                </a:lnTo>
                <a:lnTo>
                  <a:pt x="109346" y="138430"/>
                </a:lnTo>
                <a:lnTo>
                  <a:pt x="110235" y="127254"/>
                </a:lnTo>
                <a:lnTo>
                  <a:pt x="109346" y="116586"/>
                </a:lnTo>
                <a:lnTo>
                  <a:pt x="109346" y="116205"/>
                </a:lnTo>
                <a:lnTo>
                  <a:pt x="106679" y="105791"/>
                </a:lnTo>
                <a:lnTo>
                  <a:pt x="102361" y="96139"/>
                </a:lnTo>
                <a:lnTo>
                  <a:pt x="96646" y="87630"/>
                </a:lnTo>
                <a:lnTo>
                  <a:pt x="51434" y="33274"/>
                </a:lnTo>
                <a:lnTo>
                  <a:pt x="45973" y="26416"/>
                </a:lnTo>
                <a:lnTo>
                  <a:pt x="23875" y="0"/>
                </a:lnTo>
                <a:close/>
              </a:path>
            </a:pathLst>
          </a:custGeom>
          <a:solidFill>
            <a:srgbClr val="005C2E"/>
          </a:solidFill>
        </p:spPr>
        <p:txBody>
          <a:bodyPr wrap="square" lIns="0" tIns="0" rIns="0" bIns="0" rtlCol="0"/>
          <a:lstStyle/>
          <a:p>
            <a:endParaRPr/>
          </a:p>
        </p:txBody>
      </p:sp>
      <p:sp>
        <p:nvSpPr>
          <p:cNvPr id="44" name="object 44"/>
          <p:cNvSpPr/>
          <p:nvPr/>
        </p:nvSpPr>
        <p:spPr>
          <a:xfrm>
            <a:off x="3593465" y="4878070"/>
            <a:ext cx="94615" cy="45720"/>
          </a:xfrm>
          <a:custGeom>
            <a:avLst/>
            <a:gdLst/>
            <a:ahLst/>
            <a:cxnLst/>
            <a:rect l="l" t="t" r="r" b="b"/>
            <a:pathLst>
              <a:path w="94614" h="45720">
                <a:moveTo>
                  <a:pt x="31623" y="0"/>
                </a:moveTo>
                <a:lnTo>
                  <a:pt x="0" y="0"/>
                </a:lnTo>
                <a:lnTo>
                  <a:pt x="33020" y="40893"/>
                </a:lnTo>
                <a:lnTo>
                  <a:pt x="65532" y="40893"/>
                </a:lnTo>
                <a:lnTo>
                  <a:pt x="69469" y="45719"/>
                </a:lnTo>
                <a:lnTo>
                  <a:pt x="94107" y="36829"/>
                </a:lnTo>
                <a:lnTo>
                  <a:pt x="81153" y="21208"/>
                </a:lnTo>
                <a:lnTo>
                  <a:pt x="65532" y="13080"/>
                </a:lnTo>
                <a:lnTo>
                  <a:pt x="42037" y="13080"/>
                </a:lnTo>
                <a:lnTo>
                  <a:pt x="31623" y="0"/>
                </a:lnTo>
                <a:close/>
              </a:path>
            </a:pathLst>
          </a:custGeom>
          <a:solidFill>
            <a:srgbClr val="005C2E"/>
          </a:solidFill>
        </p:spPr>
        <p:txBody>
          <a:bodyPr wrap="square" lIns="0" tIns="0" rIns="0" bIns="0" rtlCol="0"/>
          <a:lstStyle/>
          <a:p>
            <a:endParaRPr/>
          </a:p>
        </p:txBody>
      </p:sp>
      <p:sp>
        <p:nvSpPr>
          <p:cNvPr id="45" name="object 45"/>
          <p:cNvSpPr/>
          <p:nvPr/>
        </p:nvSpPr>
        <p:spPr>
          <a:xfrm>
            <a:off x="832103" y="4261103"/>
            <a:ext cx="1956435" cy="0"/>
          </a:xfrm>
          <a:custGeom>
            <a:avLst/>
            <a:gdLst/>
            <a:ahLst/>
            <a:cxnLst/>
            <a:rect l="l" t="t" r="r" b="b"/>
            <a:pathLst>
              <a:path w="1956435">
                <a:moveTo>
                  <a:pt x="0" y="0"/>
                </a:moveTo>
                <a:lnTo>
                  <a:pt x="1956181" y="0"/>
                </a:lnTo>
              </a:path>
            </a:pathLst>
          </a:custGeom>
          <a:ln w="6096">
            <a:solidFill>
              <a:srgbClr val="D2D2D2"/>
            </a:solidFill>
          </a:ln>
        </p:spPr>
        <p:txBody>
          <a:bodyPr wrap="square" lIns="0" tIns="0" rIns="0" bIns="0" rtlCol="0"/>
          <a:lstStyle/>
          <a:p>
            <a:endParaRPr/>
          </a:p>
        </p:txBody>
      </p:sp>
      <p:sp>
        <p:nvSpPr>
          <p:cNvPr id="46" name="object 46"/>
          <p:cNvSpPr/>
          <p:nvPr/>
        </p:nvSpPr>
        <p:spPr>
          <a:xfrm>
            <a:off x="4066032" y="3563111"/>
            <a:ext cx="4069079" cy="1731010"/>
          </a:xfrm>
          <a:custGeom>
            <a:avLst/>
            <a:gdLst/>
            <a:ahLst/>
            <a:cxnLst/>
            <a:rect l="l" t="t" r="r" b="b"/>
            <a:pathLst>
              <a:path w="4069079" h="1731010">
                <a:moveTo>
                  <a:pt x="0" y="1730756"/>
                </a:moveTo>
                <a:lnTo>
                  <a:pt x="4069079" y="1730756"/>
                </a:lnTo>
                <a:lnTo>
                  <a:pt x="4069079" y="0"/>
                </a:lnTo>
                <a:lnTo>
                  <a:pt x="0" y="0"/>
                </a:lnTo>
                <a:lnTo>
                  <a:pt x="0" y="1730756"/>
                </a:lnTo>
                <a:close/>
              </a:path>
            </a:pathLst>
          </a:custGeom>
          <a:solidFill>
            <a:srgbClr val="F5F5F5"/>
          </a:solidFill>
        </p:spPr>
        <p:txBody>
          <a:bodyPr wrap="square" lIns="0" tIns="0" rIns="0" bIns="0" rtlCol="0"/>
          <a:lstStyle/>
          <a:p>
            <a:endParaRPr/>
          </a:p>
        </p:txBody>
      </p:sp>
      <p:sp>
        <p:nvSpPr>
          <p:cNvPr id="47" name="object 47"/>
          <p:cNvSpPr/>
          <p:nvPr/>
        </p:nvSpPr>
        <p:spPr>
          <a:xfrm>
            <a:off x="7610856" y="5253208"/>
            <a:ext cx="353695" cy="0"/>
          </a:xfrm>
          <a:custGeom>
            <a:avLst/>
            <a:gdLst/>
            <a:ahLst/>
            <a:cxnLst/>
            <a:rect l="l" t="t" r="r" b="b"/>
            <a:pathLst>
              <a:path w="353695">
                <a:moveTo>
                  <a:pt x="0" y="0"/>
                </a:moveTo>
                <a:lnTo>
                  <a:pt x="353136" y="0"/>
                </a:lnTo>
              </a:path>
            </a:pathLst>
          </a:custGeom>
          <a:ln w="28232">
            <a:solidFill>
              <a:srgbClr val="005C2E"/>
            </a:solidFill>
          </a:ln>
        </p:spPr>
        <p:txBody>
          <a:bodyPr wrap="square" lIns="0" tIns="0" rIns="0" bIns="0" rtlCol="0"/>
          <a:lstStyle/>
          <a:p>
            <a:endParaRPr/>
          </a:p>
        </p:txBody>
      </p:sp>
      <p:sp>
        <p:nvSpPr>
          <p:cNvPr id="48" name="object 48"/>
          <p:cNvSpPr/>
          <p:nvPr/>
        </p:nvSpPr>
        <p:spPr>
          <a:xfrm>
            <a:off x="7677150" y="5238877"/>
            <a:ext cx="220979" cy="0"/>
          </a:xfrm>
          <a:custGeom>
            <a:avLst/>
            <a:gdLst/>
            <a:ahLst/>
            <a:cxnLst/>
            <a:rect l="l" t="t" r="r" b="b"/>
            <a:pathLst>
              <a:path w="220979">
                <a:moveTo>
                  <a:pt x="0" y="0"/>
                </a:moveTo>
                <a:lnTo>
                  <a:pt x="220725" y="0"/>
                </a:lnTo>
              </a:path>
            </a:pathLst>
          </a:custGeom>
          <a:ln w="3175">
            <a:solidFill>
              <a:srgbClr val="005C2E"/>
            </a:solidFill>
          </a:ln>
        </p:spPr>
        <p:txBody>
          <a:bodyPr wrap="square" lIns="0" tIns="0" rIns="0" bIns="0" rtlCol="0"/>
          <a:lstStyle/>
          <a:p>
            <a:endParaRPr/>
          </a:p>
        </p:txBody>
      </p:sp>
      <p:sp>
        <p:nvSpPr>
          <p:cNvPr id="49" name="object 49"/>
          <p:cNvSpPr/>
          <p:nvPr/>
        </p:nvSpPr>
        <p:spPr>
          <a:xfrm>
            <a:off x="7688135" y="5103621"/>
            <a:ext cx="0" cy="134620"/>
          </a:xfrm>
          <a:custGeom>
            <a:avLst/>
            <a:gdLst/>
            <a:ahLst/>
            <a:cxnLst/>
            <a:rect l="l" t="t" r="r" b="b"/>
            <a:pathLst>
              <a:path h="134620">
                <a:moveTo>
                  <a:pt x="0" y="0"/>
                </a:moveTo>
                <a:lnTo>
                  <a:pt x="0" y="134619"/>
                </a:lnTo>
              </a:path>
            </a:pathLst>
          </a:custGeom>
          <a:ln w="23241">
            <a:solidFill>
              <a:srgbClr val="005C2E"/>
            </a:solidFill>
          </a:ln>
        </p:spPr>
        <p:txBody>
          <a:bodyPr wrap="square" lIns="0" tIns="0" rIns="0" bIns="0" rtlCol="0"/>
          <a:lstStyle/>
          <a:p>
            <a:endParaRPr/>
          </a:p>
        </p:txBody>
      </p:sp>
      <p:sp>
        <p:nvSpPr>
          <p:cNvPr id="50" name="object 50"/>
          <p:cNvSpPr/>
          <p:nvPr/>
        </p:nvSpPr>
        <p:spPr>
          <a:xfrm>
            <a:off x="7886712" y="5103558"/>
            <a:ext cx="0" cy="135255"/>
          </a:xfrm>
          <a:custGeom>
            <a:avLst/>
            <a:gdLst/>
            <a:ahLst/>
            <a:cxnLst/>
            <a:rect l="l" t="t" r="r" b="b"/>
            <a:pathLst>
              <a:path h="135254">
                <a:moveTo>
                  <a:pt x="0" y="0"/>
                </a:moveTo>
                <a:lnTo>
                  <a:pt x="0" y="135064"/>
                </a:lnTo>
              </a:path>
            </a:pathLst>
          </a:custGeom>
          <a:ln w="23393">
            <a:solidFill>
              <a:srgbClr val="005C2E"/>
            </a:solidFill>
          </a:ln>
        </p:spPr>
        <p:txBody>
          <a:bodyPr wrap="square" lIns="0" tIns="0" rIns="0" bIns="0" rtlCol="0"/>
          <a:lstStyle/>
          <a:p>
            <a:endParaRPr/>
          </a:p>
        </p:txBody>
      </p:sp>
      <p:sp>
        <p:nvSpPr>
          <p:cNvPr id="51" name="object 51"/>
          <p:cNvSpPr/>
          <p:nvPr/>
        </p:nvSpPr>
        <p:spPr>
          <a:xfrm>
            <a:off x="7610856" y="5048630"/>
            <a:ext cx="353695" cy="55880"/>
          </a:xfrm>
          <a:custGeom>
            <a:avLst/>
            <a:gdLst/>
            <a:ahLst/>
            <a:cxnLst/>
            <a:rect l="l" t="t" r="r" b="b"/>
            <a:pathLst>
              <a:path w="353695" h="55879">
                <a:moveTo>
                  <a:pt x="0" y="55880"/>
                </a:moveTo>
                <a:lnTo>
                  <a:pt x="353186" y="55880"/>
                </a:lnTo>
                <a:lnTo>
                  <a:pt x="353186" y="0"/>
                </a:lnTo>
                <a:lnTo>
                  <a:pt x="0" y="0"/>
                </a:lnTo>
                <a:lnTo>
                  <a:pt x="0" y="55880"/>
                </a:lnTo>
                <a:close/>
              </a:path>
            </a:pathLst>
          </a:custGeom>
          <a:solidFill>
            <a:srgbClr val="005C2E"/>
          </a:solidFill>
        </p:spPr>
        <p:txBody>
          <a:bodyPr wrap="square" lIns="0" tIns="0" rIns="0" bIns="0" rtlCol="0"/>
          <a:lstStyle/>
          <a:p>
            <a:endParaRPr/>
          </a:p>
        </p:txBody>
      </p:sp>
      <p:sp>
        <p:nvSpPr>
          <p:cNvPr id="52" name="object 52"/>
          <p:cNvSpPr/>
          <p:nvPr/>
        </p:nvSpPr>
        <p:spPr>
          <a:xfrm>
            <a:off x="7610856" y="5021960"/>
            <a:ext cx="353695" cy="55244"/>
          </a:xfrm>
          <a:custGeom>
            <a:avLst/>
            <a:gdLst/>
            <a:ahLst/>
            <a:cxnLst/>
            <a:rect l="l" t="t" r="r" b="b"/>
            <a:pathLst>
              <a:path w="353695" h="55245">
                <a:moveTo>
                  <a:pt x="0" y="55245"/>
                </a:moveTo>
                <a:lnTo>
                  <a:pt x="353186" y="55245"/>
                </a:lnTo>
                <a:lnTo>
                  <a:pt x="353186" y="0"/>
                </a:lnTo>
                <a:lnTo>
                  <a:pt x="0" y="0"/>
                </a:lnTo>
                <a:lnTo>
                  <a:pt x="0" y="55245"/>
                </a:lnTo>
                <a:close/>
              </a:path>
            </a:pathLst>
          </a:custGeom>
          <a:solidFill>
            <a:srgbClr val="005C2E"/>
          </a:solidFill>
        </p:spPr>
        <p:txBody>
          <a:bodyPr wrap="square" lIns="0" tIns="0" rIns="0" bIns="0" rtlCol="0"/>
          <a:lstStyle/>
          <a:p>
            <a:endParaRPr/>
          </a:p>
        </p:txBody>
      </p:sp>
      <p:sp>
        <p:nvSpPr>
          <p:cNvPr id="53" name="object 53"/>
          <p:cNvSpPr/>
          <p:nvPr/>
        </p:nvSpPr>
        <p:spPr>
          <a:xfrm>
            <a:off x="7655052" y="4907279"/>
            <a:ext cx="88265" cy="115570"/>
          </a:xfrm>
          <a:custGeom>
            <a:avLst/>
            <a:gdLst/>
            <a:ahLst/>
            <a:cxnLst/>
            <a:rect l="l" t="t" r="r" b="b"/>
            <a:pathLst>
              <a:path w="88265" h="115570">
                <a:moveTo>
                  <a:pt x="34925" y="0"/>
                </a:moveTo>
                <a:lnTo>
                  <a:pt x="0" y="60198"/>
                </a:lnTo>
                <a:lnTo>
                  <a:pt x="0" y="115316"/>
                </a:lnTo>
                <a:lnTo>
                  <a:pt x="88265" y="115316"/>
                </a:lnTo>
                <a:lnTo>
                  <a:pt x="88265" y="115062"/>
                </a:lnTo>
                <a:lnTo>
                  <a:pt x="22098" y="115062"/>
                </a:lnTo>
                <a:lnTo>
                  <a:pt x="22098" y="68580"/>
                </a:lnTo>
                <a:lnTo>
                  <a:pt x="52959" y="15621"/>
                </a:lnTo>
                <a:lnTo>
                  <a:pt x="34925" y="0"/>
                </a:lnTo>
                <a:close/>
              </a:path>
            </a:pathLst>
          </a:custGeom>
          <a:solidFill>
            <a:srgbClr val="005C2E"/>
          </a:solidFill>
        </p:spPr>
        <p:txBody>
          <a:bodyPr wrap="square" lIns="0" tIns="0" rIns="0" bIns="0" rtlCol="0"/>
          <a:lstStyle/>
          <a:p>
            <a:endParaRPr/>
          </a:p>
        </p:txBody>
      </p:sp>
      <p:sp>
        <p:nvSpPr>
          <p:cNvPr id="54" name="object 54"/>
          <p:cNvSpPr/>
          <p:nvPr/>
        </p:nvSpPr>
        <p:spPr>
          <a:xfrm>
            <a:off x="7831581" y="4972303"/>
            <a:ext cx="87630" cy="50800"/>
          </a:xfrm>
          <a:custGeom>
            <a:avLst/>
            <a:gdLst/>
            <a:ahLst/>
            <a:cxnLst/>
            <a:rect l="l" t="t" r="r" b="b"/>
            <a:pathLst>
              <a:path w="87629" h="50800">
                <a:moveTo>
                  <a:pt x="22098" y="0"/>
                </a:moveTo>
                <a:lnTo>
                  <a:pt x="0" y="0"/>
                </a:lnTo>
                <a:lnTo>
                  <a:pt x="0" y="50292"/>
                </a:lnTo>
                <a:lnTo>
                  <a:pt x="87376" y="50292"/>
                </a:lnTo>
                <a:lnTo>
                  <a:pt x="87376" y="50038"/>
                </a:lnTo>
                <a:lnTo>
                  <a:pt x="22098" y="50038"/>
                </a:lnTo>
                <a:lnTo>
                  <a:pt x="22098" y="0"/>
                </a:lnTo>
                <a:close/>
              </a:path>
            </a:pathLst>
          </a:custGeom>
          <a:solidFill>
            <a:srgbClr val="005C2E"/>
          </a:solidFill>
        </p:spPr>
        <p:txBody>
          <a:bodyPr wrap="square" lIns="0" tIns="0" rIns="0" bIns="0" rtlCol="0"/>
          <a:lstStyle/>
          <a:p>
            <a:endParaRPr/>
          </a:p>
        </p:txBody>
      </p:sp>
      <p:sp>
        <p:nvSpPr>
          <p:cNvPr id="55" name="object 55"/>
          <p:cNvSpPr/>
          <p:nvPr/>
        </p:nvSpPr>
        <p:spPr>
          <a:xfrm>
            <a:off x="7721218" y="4933696"/>
            <a:ext cx="132715" cy="88900"/>
          </a:xfrm>
          <a:custGeom>
            <a:avLst/>
            <a:gdLst/>
            <a:ahLst/>
            <a:cxnLst/>
            <a:rect l="l" t="t" r="r" b="b"/>
            <a:pathLst>
              <a:path w="132715" h="88900">
                <a:moveTo>
                  <a:pt x="0" y="0"/>
                </a:moveTo>
                <a:lnTo>
                  <a:pt x="0" y="88645"/>
                </a:lnTo>
                <a:lnTo>
                  <a:pt x="22098" y="88645"/>
                </a:lnTo>
                <a:lnTo>
                  <a:pt x="22098" y="38607"/>
                </a:lnTo>
                <a:lnTo>
                  <a:pt x="132461" y="38607"/>
                </a:lnTo>
                <a:lnTo>
                  <a:pt x="132461" y="29209"/>
                </a:lnTo>
                <a:lnTo>
                  <a:pt x="66167" y="29209"/>
                </a:lnTo>
                <a:lnTo>
                  <a:pt x="0" y="0"/>
                </a:lnTo>
                <a:close/>
              </a:path>
            </a:pathLst>
          </a:custGeom>
          <a:solidFill>
            <a:srgbClr val="005C2E"/>
          </a:solidFill>
        </p:spPr>
        <p:txBody>
          <a:bodyPr wrap="square" lIns="0" tIns="0" rIns="0" bIns="0" rtlCol="0"/>
          <a:lstStyle/>
          <a:p>
            <a:endParaRPr/>
          </a:p>
        </p:txBody>
      </p:sp>
      <p:sp>
        <p:nvSpPr>
          <p:cNvPr id="56" name="object 56"/>
          <p:cNvSpPr/>
          <p:nvPr/>
        </p:nvSpPr>
        <p:spPr>
          <a:xfrm>
            <a:off x="7865998" y="4907279"/>
            <a:ext cx="53340" cy="115570"/>
          </a:xfrm>
          <a:custGeom>
            <a:avLst/>
            <a:gdLst/>
            <a:ahLst/>
            <a:cxnLst/>
            <a:rect l="l" t="t" r="r" b="b"/>
            <a:pathLst>
              <a:path w="53340" h="115570">
                <a:moveTo>
                  <a:pt x="18033" y="0"/>
                </a:moveTo>
                <a:lnTo>
                  <a:pt x="0" y="15621"/>
                </a:lnTo>
                <a:lnTo>
                  <a:pt x="30860" y="68580"/>
                </a:lnTo>
                <a:lnTo>
                  <a:pt x="30860" y="115062"/>
                </a:lnTo>
                <a:lnTo>
                  <a:pt x="52958" y="115062"/>
                </a:lnTo>
                <a:lnTo>
                  <a:pt x="52958" y="60198"/>
                </a:lnTo>
                <a:lnTo>
                  <a:pt x="18033" y="0"/>
                </a:lnTo>
                <a:close/>
              </a:path>
            </a:pathLst>
          </a:custGeom>
          <a:solidFill>
            <a:srgbClr val="005C2E"/>
          </a:solidFill>
        </p:spPr>
        <p:txBody>
          <a:bodyPr wrap="square" lIns="0" tIns="0" rIns="0" bIns="0" rtlCol="0"/>
          <a:lstStyle/>
          <a:p>
            <a:endParaRPr/>
          </a:p>
        </p:txBody>
      </p:sp>
      <p:sp>
        <p:nvSpPr>
          <p:cNvPr id="57" name="object 57"/>
          <p:cNvSpPr/>
          <p:nvPr/>
        </p:nvSpPr>
        <p:spPr>
          <a:xfrm>
            <a:off x="7743317" y="4972303"/>
            <a:ext cx="88265" cy="19685"/>
          </a:xfrm>
          <a:custGeom>
            <a:avLst/>
            <a:gdLst/>
            <a:ahLst/>
            <a:cxnLst/>
            <a:rect l="l" t="t" r="r" b="b"/>
            <a:pathLst>
              <a:path w="88265" h="19685">
                <a:moveTo>
                  <a:pt x="88265" y="0"/>
                </a:moveTo>
                <a:lnTo>
                  <a:pt x="0" y="0"/>
                </a:lnTo>
                <a:lnTo>
                  <a:pt x="44069" y="19431"/>
                </a:lnTo>
                <a:lnTo>
                  <a:pt x="88265" y="0"/>
                </a:lnTo>
                <a:close/>
              </a:path>
            </a:pathLst>
          </a:custGeom>
          <a:solidFill>
            <a:srgbClr val="005C2E"/>
          </a:solidFill>
        </p:spPr>
        <p:txBody>
          <a:bodyPr wrap="square" lIns="0" tIns="0" rIns="0" bIns="0" rtlCol="0"/>
          <a:lstStyle/>
          <a:p>
            <a:endParaRPr/>
          </a:p>
        </p:txBody>
      </p:sp>
      <p:sp>
        <p:nvSpPr>
          <p:cNvPr id="58" name="object 58"/>
          <p:cNvSpPr/>
          <p:nvPr/>
        </p:nvSpPr>
        <p:spPr>
          <a:xfrm>
            <a:off x="7787385" y="4933696"/>
            <a:ext cx="66675" cy="29209"/>
          </a:xfrm>
          <a:custGeom>
            <a:avLst/>
            <a:gdLst/>
            <a:ahLst/>
            <a:cxnLst/>
            <a:rect l="l" t="t" r="r" b="b"/>
            <a:pathLst>
              <a:path w="66675" h="29210">
                <a:moveTo>
                  <a:pt x="66294" y="0"/>
                </a:moveTo>
                <a:lnTo>
                  <a:pt x="0" y="29209"/>
                </a:lnTo>
                <a:lnTo>
                  <a:pt x="66294" y="29209"/>
                </a:lnTo>
                <a:lnTo>
                  <a:pt x="66294" y="0"/>
                </a:lnTo>
                <a:close/>
              </a:path>
            </a:pathLst>
          </a:custGeom>
          <a:solidFill>
            <a:srgbClr val="005C2E"/>
          </a:solidFill>
        </p:spPr>
        <p:txBody>
          <a:bodyPr wrap="square" lIns="0" tIns="0" rIns="0" bIns="0" rtlCol="0"/>
          <a:lstStyle/>
          <a:p>
            <a:endParaRPr/>
          </a:p>
        </p:txBody>
      </p:sp>
      <p:sp>
        <p:nvSpPr>
          <p:cNvPr id="59" name="object 59"/>
          <p:cNvSpPr/>
          <p:nvPr/>
        </p:nvSpPr>
        <p:spPr>
          <a:xfrm>
            <a:off x="7720583" y="5129784"/>
            <a:ext cx="134111" cy="82295"/>
          </a:xfrm>
          <a:prstGeom prst="rect">
            <a:avLst/>
          </a:prstGeom>
          <a:blipFill>
            <a:blip r:embed="rId10" cstate="print"/>
            <a:stretch>
              <a:fillRect/>
            </a:stretch>
          </a:blipFill>
        </p:spPr>
        <p:txBody>
          <a:bodyPr wrap="square" lIns="0" tIns="0" rIns="0" bIns="0" rtlCol="0"/>
          <a:lstStyle/>
          <a:p>
            <a:endParaRPr/>
          </a:p>
        </p:txBody>
      </p:sp>
      <p:sp>
        <p:nvSpPr>
          <p:cNvPr id="60" name="object 60"/>
          <p:cNvSpPr/>
          <p:nvPr/>
        </p:nvSpPr>
        <p:spPr>
          <a:xfrm>
            <a:off x="7748016" y="4831079"/>
            <a:ext cx="79248" cy="100583"/>
          </a:xfrm>
          <a:prstGeom prst="rect">
            <a:avLst/>
          </a:prstGeom>
          <a:blipFill>
            <a:blip r:embed="rId11" cstate="print"/>
            <a:stretch>
              <a:fillRect/>
            </a:stretch>
          </a:blipFill>
        </p:spPr>
        <p:txBody>
          <a:bodyPr wrap="square" lIns="0" tIns="0" rIns="0" bIns="0" rtlCol="0"/>
          <a:lstStyle/>
          <a:p>
            <a:endParaRPr/>
          </a:p>
        </p:txBody>
      </p:sp>
      <p:sp>
        <p:nvSpPr>
          <p:cNvPr id="61" name="object 61"/>
          <p:cNvSpPr/>
          <p:nvPr/>
        </p:nvSpPr>
        <p:spPr>
          <a:xfrm>
            <a:off x="4812791" y="4261103"/>
            <a:ext cx="1953895" cy="0"/>
          </a:xfrm>
          <a:custGeom>
            <a:avLst/>
            <a:gdLst/>
            <a:ahLst/>
            <a:cxnLst/>
            <a:rect l="l" t="t" r="r" b="b"/>
            <a:pathLst>
              <a:path w="1953895">
                <a:moveTo>
                  <a:pt x="0" y="0"/>
                </a:moveTo>
                <a:lnTo>
                  <a:pt x="1953768" y="0"/>
                </a:lnTo>
              </a:path>
            </a:pathLst>
          </a:custGeom>
          <a:ln w="6096">
            <a:solidFill>
              <a:srgbClr val="D2D2D2"/>
            </a:solidFill>
          </a:ln>
        </p:spPr>
        <p:txBody>
          <a:bodyPr wrap="square" lIns="0" tIns="0" rIns="0" bIns="0" rtlCol="0"/>
          <a:lstStyle/>
          <a:p>
            <a:endParaRPr/>
          </a:p>
        </p:txBody>
      </p:sp>
      <p:sp>
        <p:nvSpPr>
          <p:cNvPr id="62" name="object 62"/>
          <p:cNvSpPr/>
          <p:nvPr/>
        </p:nvSpPr>
        <p:spPr>
          <a:xfrm>
            <a:off x="8135111" y="3563111"/>
            <a:ext cx="4057015" cy="1731010"/>
          </a:xfrm>
          <a:custGeom>
            <a:avLst/>
            <a:gdLst/>
            <a:ahLst/>
            <a:cxnLst/>
            <a:rect l="l" t="t" r="r" b="b"/>
            <a:pathLst>
              <a:path w="4057015" h="1731010">
                <a:moveTo>
                  <a:pt x="0" y="1730756"/>
                </a:moveTo>
                <a:lnTo>
                  <a:pt x="4056888" y="1730756"/>
                </a:lnTo>
                <a:lnTo>
                  <a:pt x="4056888" y="0"/>
                </a:lnTo>
                <a:lnTo>
                  <a:pt x="0" y="0"/>
                </a:lnTo>
                <a:lnTo>
                  <a:pt x="0" y="1730756"/>
                </a:lnTo>
                <a:close/>
              </a:path>
            </a:pathLst>
          </a:custGeom>
          <a:solidFill>
            <a:srgbClr val="E6E6E6"/>
          </a:solidFill>
        </p:spPr>
        <p:txBody>
          <a:bodyPr wrap="square" lIns="0" tIns="0" rIns="0" bIns="0" rtlCol="0"/>
          <a:lstStyle/>
          <a:p>
            <a:endParaRPr/>
          </a:p>
        </p:txBody>
      </p:sp>
      <p:sp>
        <p:nvSpPr>
          <p:cNvPr id="63" name="object 63"/>
          <p:cNvSpPr/>
          <p:nvPr/>
        </p:nvSpPr>
        <p:spPr>
          <a:xfrm>
            <a:off x="11682983" y="4831079"/>
            <a:ext cx="306705" cy="438784"/>
          </a:xfrm>
          <a:custGeom>
            <a:avLst/>
            <a:gdLst/>
            <a:ahLst/>
            <a:cxnLst/>
            <a:rect l="l" t="t" r="r" b="b"/>
            <a:pathLst>
              <a:path w="306704" h="438785">
                <a:moveTo>
                  <a:pt x="0" y="0"/>
                </a:moveTo>
                <a:lnTo>
                  <a:pt x="127" y="56642"/>
                </a:lnTo>
                <a:lnTo>
                  <a:pt x="1270" y="124841"/>
                </a:lnTo>
                <a:lnTo>
                  <a:pt x="4445" y="203454"/>
                </a:lnTo>
                <a:lnTo>
                  <a:pt x="10668" y="263525"/>
                </a:lnTo>
                <a:lnTo>
                  <a:pt x="25654" y="312166"/>
                </a:lnTo>
                <a:lnTo>
                  <a:pt x="47879" y="351282"/>
                </a:lnTo>
                <a:lnTo>
                  <a:pt x="76581" y="383413"/>
                </a:lnTo>
                <a:lnTo>
                  <a:pt x="110744" y="410464"/>
                </a:lnTo>
                <a:lnTo>
                  <a:pt x="149352" y="434848"/>
                </a:lnTo>
                <a:lnTo>
                  <a:pt x="153162" y="438531"/>
                </a:lnTo>
                <a:lnTo>
                  <a:pt x="156972" y="434848"/>
                </a:lnTo>
                <a:lnTo>
                  <a:pt x="195580" y="410464"/>
                </a:lnTo>
                <a:lnTo>
                  <a:pt x="202565" y="404876"/>
                </a:lnTo>
                <a:lnTo>
                  <a:pt x="153162" y="404876"/>
                </a:lnTo>
                <a:lnTo>
                  <a:pt x="108585" y="374904"/>
                </a:lnTo>
                <a:lnTo>
                  <a:pt x="73279" y="342138"/>
                </a:lnTo>
                <a:lnTo>
                  <a:pt x="47625" y="303403"/>
                </a:lnTo>
                <a:lnTo>
                  <a:pt x="31876" y="255143"/>
                </a:lnTo>
                <a:lnTo>
                  <a:pt x="27051" y="211836"/>
                </a:lnTo>
                <a:lnTo>
                  <a:pt x="24130" y="150749"/>
                </a:lnTo>
                <a:lnTo>
                  <a:pt x="22606" y="86868"/>
                </a:lnTo>
                <a:lnTo>
                  <a:pt x="22225" y="41910"/>
                </a:lnTo>
                <a:lnTo>
                  <a:pt x="22098" y="34798"/>
                </a:lnTo>
                <a:lnTo>
                  <a:pt x="138557" y="34798"/>
                </a:lnTo>
                <a:lnTo>
                  <a:pt x="153162" y="28702"/>
                </a:lnTo>
                <a:lnTo>
                  <a:pt x="306324" y="28702"/>
                </a:lnTo>
                <a:lnTo>
                  <a:pt x="306324" y="21590"/>
                </a:lnTo>
                <a:lnTo>
                  <a:pt x="81788" y="21590"/>
                </a:lnTo>
                <a:lnTo>
                  <a:pt x="74041" y="21336"/>
                </a:lnTo>
                <a:lnTo>
                  <a:pt x="66421" y="20447"/>
                </a:lnTo>
                <a:lnTo>
                  <a:pt x="59436" y="19177"/>
                </a:lnTo>
                <a:lnTo>
                  <a:pt x="51053" y="16764"/>
                </a:lnTo>
                <a:lnTo>
                  <a:pt x="0" y="0"/>
                </a:lnTo>
                <a:close/>
              </a:path>
            </a:pathLst>
          </a:custGeom>
          <a:solidFill>
            <a:srgbClr val="005C2E"/>
          </a:solidFill>
        </p:spPr>
        <p:txBody>
          <a:bodyPr wrap="square" lIns="0" tIns="0" rIns="0" bIns="0" rtlCol="0"/>
          <a:lstStyle/>
          <a:p>
            <a:endParaRPr/>
          </a:p>
        </p:txBody>
      </p:sp>
      <p:sp>
        <p:nvSpPr>
          <p:cNvPr id="64" name="object 64"/>
          <p:cNvSpPr/>
          <p:nvPr/>
        </p:nvSpPr>
        <p:spPr>
          <a:xfrm>
            <a:off x="11836145" y="4864608"/>
            <a:ext cx="153035" cy="371475"/>
          </a:xfrm>
          <a:custGeom>
            <a:avLst/>
            <a:gdLst/>
            <a:ahLst/>
            <a:cxnLst/>
            <a:rect l="l" t="t" r="r" b="b"/>
            <a:pathLst>
              <a:path w="153034" h="371475">
                <a:moveTo>
                  <a:pt x="153034" y="0"/>
                </a:moveTo>
                <a:lnTo>
                  <a:pt x="131952" y="0"/>
                </a:lnTo>
                <a:lnTo>
                  <a:pt x="131444" y="52197"/>
                </a:lnTo>
                <a:lnTo>
                  <a:pt x="129920" y="116205"/>
                </a:lnTo>
                <a:lnTo>
                  <a:pt x="126618" y="177546"/>
                </a:lnTo>
                <a:lnTo>
                  <a:pt x="121411" y="221615"/>
                </a:lnTo>
                <a:lnTo>
                  <a:pt x="105536" y="269875"/>
                </a:lnTo>
                <a:lnTo>
                  <a:pt x="79755" y="308610"/>
                </a:lnTo>
                <a:lnTo>
                  <a:pt x="44576" y="341376"/>
                </a:lnTo>
                <a:lnTo>
                  <a:pt x="0" y="371348"/>
                </a:lnTo>
                <a:lnTo>
                  <a:pt x="49402" y="371348"/>
                </a:lnTo>
                <a:lnTo>
                  <a:pt x="105155" y="317754"/>
                </a:lnTo>
                <a:lnTo>
                  <a:pt x="127507" y="278638"/>
                </a:lnTo>
                <a:lnTo>
                  <a:pt x="142493" y="229997"/>
                </a:lnTo>
                <a:lnTo>
                  <a:pt x="148589" y="169926"/>
                </a:lnTo>
                <a:lnTo>
                  <a:pt x="151764" y="91313"/>
                </a:lnTo>
                <a:lnTo>
                  <a:pt x="152907" y="23114"/>
                </a:lnTo>
                <a:lnTo>
                  <a:pt x="153034" y="1270"/>
                </a:lnTo>
                <a:lnTo>
                  <a:pt x="153034" y="0"/>
                </a:lnTo>
                <a:close/>
              </a:path>
            </a:pathLst>
          </a:custGeom>
          <a:solidFill>
            <a:srgbClr val="005C2E"/>
          </a:solidFill>
        </p:spPr>
        <p:txBody>
          <a:bodyPr wrap="square" lIns="0" tIns="0" rIns="0" bIns="0" rtlCol="0"/>
          <a:lstStyle/>
          <a:p>
            <a:endParaRPr/>
          </a:p>
        </p:txBody>
      </p:sp>
      <p:sp>
        <p:nvSpPr>
          <p:cNvPr id="65" name="object 65"/>
          <p:cNvSpPr/>
          <p:nvPr/>
        </p:nvSpPr>
        <p:spPr>
          <a:xfrm>
            <a:off x="11705081" y="4865878"/>
            <a:ext cx="116839" cy="13335"/>
          </a:xfrm>
          <a:custGeom>
            <a:avLst/>
            <a:gdLst/>
            <a:ahLst/>
            <a:cxnLst/>
            <a:rect l="l" t="t" r="r" b="b"/>
            <a:pathLst>
              <a:path w="116840" h="13335">
                <a:moveTo>
                  <a:pt x="116458" y="0"/>
                </a:moveTo>
                <a:lnTo>
                  <a:pt x="0" y="0"/>
                </a:lnTo>
                <a:lnTo>
                  <a:pt x="25145" y="8382"/>
                </a:lnTo>
                <a:lnTo>
                  <a:pt x="33781" y="10541"/>
                </a:lnTo>
                <a:lnTo>
                  <a:pt x="42544" y="12065"/>
                </a:lnTo>
                <a:lnTo>
                  <a:pt x="51561" y="12827"/>
                </a:lnTo>
                <a:lnTo>
                  <a:pt x="60832" y="13081"/>
                </a:lnTo>
                <a:lnTo>
                  <a:pt x="72897" y="12446"/>
                </a:lnTo>
                <a:lnTo>
                  <a:pt x="84581" y="10541"/>
                </a:lnTo>
                <a:lnTo>
                  <a:pt x="96392" y="7620"/>
                </a:lnTo>
                <a:lnTo>
                  <a:pt x="107949" y="3556"/>
                </a:lnTo>
                <a:lnTo>
                  <a:pt x="116458" y="0"/>
                </a:lnTo>
                <a:close/>
              </a:path>
            </a:pathLst>
          </a:custGeom>
          <a:solidFill>
            <a:srgbClr val="005C2E"/>
          </a:solidFill>
        </p:spPr>
        <p:txBody>
          <a:bodyPr wrap="square" lIns="0" tIns="0" rIns="0" bIns="0" rtlCol="0"/>
          <a:lstStyle/>
          <a:p>
            <a:endParaRPr/>
          </a:p>
        </p:txBody>
      </p:sp>
      <p:sp>
        <p:nvSpPr>
          <p:cNvPr id="66" name="object 66"/>
          <p:cNvSpPr/>
          <p:nvPr/>
        </p:nvSpPr>
        <p:spPr>
          <a:xfrm>
            <a:off x="11836145" y="4859782"/>
            <a:ext cx="153670" cy="19685"/>
          </a:xfrm>
          <a:custGeom>
            <a:avLst/>
            <a:gdLst/>
            <a:ahLst/>
            <a:cxnLst/>
            <a:rect l="l" t="t" r="r" b="b"/>
            <a:pathLst>
              <a:path w="153670" h="19685">
                <a:moveTo>
                  <a:pt x="153161" y="0"/>
                </a:moveTo>
                <a:lnTo>
                  <a:pt x="0" y="0"/>
                </a:lnTo>
                <a:lnTo>
                  <a:pt x="24002" y="9652"/>
                </a:lnTo>
                <a:lnTo>
                  <a:pt x="35686" y="14097"/>
                </a:lnTo>
                <a:lnTo>
                  <a:pt x="47624" y="17145"/>
                </a:lnTo>
                <a:lnTo>
                  <a:pt x="59943" y="18796"/>
                </a:lnTo>
                <a:lnTo>
                  <a:pt x="60959" y="18796"/>
                </a:lnTo>
                <a:lnTo>
                  <a:pt x="71246" y="19177"/>
                </a:lnTo>
                <a:lnTo>
                  <a:pt x="131952" y="4826"/>
                </a:lnTo>
                <a:lnTo>
                  <a:pt x="153034" y="4826"/>
                </a:lnTo>
                <a:lnTo>
                  <a:pt x="153161" y="0"/>
                </a:lnTo>
                <a:close/>
              </a:path>
            </a:pathLst>
          </a:custGeom>
          <a:solidFill>
            <a:srgbClr val="005C2E"/>
          </a:solidFill>
        </p:spPr>
        <p:txBody>
          <a:bodyPr wrap="square" lIns="0" tIns="0" rIns="0" bIns="0" rtlCol="0"/>
          <a:lstStyle/>
          <a:p>
            <a:endParaRPr/>
          </a:p>
        </p:txBody>
      </p:sp>
      <p:sp>
        <p:nvSpPr>
          <p:cNvPr id="67" name="object 67"/>
          <p:cNvSpPr/>
          <p:nvPr/>
        </p:nvSpPr>
        <p:spPr>
          <a:xfrm>
            <a:off x="11764771" y="4831079"/>
            <a:ext cx="142875" cy="21590"/>
          </a:xfrm>
          <a:custGeom>
            <a:avLst/>
            <a:gdLst/>
            <a:ahLst/>
            <a:cxnLst/>
            <a:rect l="l" t="t" r="r" b="b"/>
            <a:pathLst>
              <a:path w="142875" h="21589">
                <a:moveTo>
                  <a:pt x="71374" y="0"/>
                </a:moveTo>
                <a:lnTo>
                  <a:pt x="30988" y="16510"/>
                </a:lnTo>
                <a:lnTo>
                  <a:pt x="0" y="21590"/>
                </a:lnTo>
                <a:lnTo>
                  <a:pt x="142621" y="21590"/>
                </a:lnTo>
                <a:lnTo>
                  <a:pt x="132461" y="21082"/>
                </a:lnTo>
                <a:lnTo>
                  <a:pt x="122428" y="19558"/>
                </a:lnTo>
                <a:lnTo>
                  <a:pt x="112268" y="17018"/>
                </a:lnTo>
                <a:lnTo>
                  <a:pt x="102108" y="13081"/>
                </a:lnTo>
                <a:lnTo>
                  <a:pt x="71374" y="0"/>
                </a:lnTo>
                <a:close/>
              </a:path>
            </a:pathLst>
          </a:custGeom>
          <a:solidFill>
            <a:srgbClr val="005C2E"/>
          </a:solidFill>
        </p:spPr>
        <p:txBody>
          <a:bodyPr wrap="square" lIns="0" tIns="0" rIns="0" bIns="0" rtlCol="0"/>
          <a:lstStyle/>
          <a:p>
            <a:endParaRPr/>
          </a:p>
        </p:txBody>
      </p:sp>
      <p:sp>
        <p:nvSpPr>
          <p:cNvPr id="68" name="object 68"/>
          <p:cNvSpPr/>
          <p:nvPr/>
        </p:nvSpPr>
        <p:spPr>
          <a:xfrm>
            <a:off x="11907393" y="4831334"/>
            <a:ext cx="81915" cy="21590"/>
          </a:xfrm>
          <a:custGeom>
            <a:avLst/>
            <a:gdLst/>
            <a:ahLst/>
            <a:cxnLst/>
            <a:rect l="l" t="t" r="r" b="b"/>
            <a:pathLst>
              <a:path w="81915" h="21589">
                <a:moveTo>
                  <a:pt x="81915" y="0"/>
                </a:moveTo>
                <a:lnTo>
                  <a:pt x="30861" y="16510"/>
                </a:lnTo>
                <a:lnTo>
                  <a:pt x="23114" y="18923"/>
                </a:lnTo>
                <a:lnTo>
                  <a:pt x="22860" y="18923"/>
                </a:lnTo>
                <a:lnTo>
                  <a:pt x="15748" y="20193"/>
                </a:lnTo>
                <a:lnTo>
                  <a:pt x="8001" y="21082"/>
                </a:lnTo>
                <a:lnTo>
                  <a:pt x="0" y="21336"/>
                </a:lnTo>
                <a:lnTo>
                  <a:pt x="81915" y="21336"/>
                </a:lnTo>
                <a:lnTo>
                  <a:pt x="81915" y="0"/>
                </a:lnTo>
                <a:close/>
              </a:path>
            </a:pathLst>
          </a:custGeom>
          <a:solidFill>
            <a:srgbClr val="005C2E"/>
          </a:solidFill>
        </p:spPr>
        <p:txBody>
          <a:bodyPr wrap="square" lIns="0" tIns="0" rIns="0" bIns="0" rtlCol="0"/>
          <a:lstStyle/>
          <a:p>
            <a:endParaRPr/>
          </a:p>
        </p:txBody>
      </p:sp>
      <p:sp>
        <p:nvSpPr>
          <p:cNvPr id="69" name="object 69"/>
          <p:cNvSpPr/>
          <p:nvPr/>
        </p:nvSpPr>
        <p:spPr>
          <a:xfrm>
            <a:off x="11989307" y="4831079"/>
            <a:ext cx="1270" cy="635"/>
          </a:xfrm>
          <a:custGeom>
            <a:avLst/>
            <a:gdLst/>
            <a:ahLst/>
            <a:cxnLst/>
            <a:rect l="l" t="t" r="r" b="b"/>
            <a:pathLst>
              <a:path w="1270" h="635">
                <a:moveTo>
                  <a:pt x="889" y="0"/>
                </a:moveTo>
                <a:lnTo>
                  <a:pt x="0" y="0"/>
                </a:lnTo>
                <a:lnTo>
                  <a:pt x="0" y="254"/>
                </a:lnTo>
                <a:lnTo>
                  <a:pt x="889" y="0"/>
                </a:lnTo>
                <a:close/>
              </a:path>
            </a:pathLst>
          </a:custGeom>
          <a:solidFill>
            <a:srgbClr val="005C2E"/>
          </a:solidFill>
        </p:spPr>
        <p:txBody>
          <a:bodyPr wrap="square" lIns="0" tIns="0" rIns="0" bIns="0" rtlCol="0"/>
          <a:lstStyle/>
          <a:p>
            <a:endParaRPr/>
          </a:p>
        </p:txBody>
      </p:sp>
      <p:sp>
        <p:nvSpPr>
          <p:cNvPr id="70" name="object 70"/>
          <p:cNvSpPr/>
          <p:nvPr/>
        </p:nvSpPr>
        <p:spPr>
          <a:xfrm>
            <a:off x="11774423" y="4934711"/>
            <a:ext cx="158496" cy="195071"/>
          </a:xfrm>
          <a:prstGeom prst="rect">
            <a:avLst/>
          </a:prstGeom>
          <a:blipFill>
            <a:blip r:embed="rId12" cstate="print"/>
            <a:stretch>
              <a:fillRect/>
            </a:stretch>
          </a:blipFill>
        </p:spPr>
        <p:txBody>
          <a:bodyPr wrap="square" lIns="0" tIns="0" rIns="0" bIns="0" rtlCol="0"/>
          <a:lstStyle/>
          <a:p>
            <a:endParaRPr/>
          </a:p>
        </p:txBody>
      </p:sp>
      <p:sp>
        <p:nvSpPr>
          <p:cNvPr id="71" name="object 71"/>
          <p:cNvSpPr/>
          <p:nvPr/>
        </p:nvSpPr>
        <p:spPr>
          <a:xfrm>
            <a:off x="8781288" y="4261103"/>
            <a:ext cx="1957070" cy="0"/>
          </a:xfrm>
          <a:custGeom>
            <a:avLst/>
            <a:gdLst/>
            <a:ahLst/>
            <a:cxnLst/>
            <a:rect l="l" t="t" r="r" b="b"/>
            <a:pathLst>
              <a:path w="1957070">
                <a:moveTo>
                  <a:pt x="0" y="0"/>
                </a:moveTo>
                <a:lnTo>
                  <a:pt x="1956816" y="0"/>
                </a:lnTo>
              </a:path>
            </a:pathLst>
          </a:custGeom>
          <a:ln w="6096">
            <a:solidFill>
              <a:srgbClr val="D2D2D2"/>
            </a:solidFill>
          </a:ln>
        </p:spPr>
        <p:txBody>
          <a:bodyPr wrap="square" lIns="0" tIns="0" rIns="0" bIns="0" rtlCol="0"/>
          <a:lstStyle/>
          <a:p>
            <a:endParaRPr/>
          </a:p>
        </p:txBody>
      </p:sp>
      <p:sp>
        <p:nvSpPr>
          <p:cNvPr id="72" name="object 72"/>
          <p:cNvSpPr/>
          <p:nvPr/>
        </p:nvSpPr>
        <p:spPr>
          <a:xfrm>
            <a:off x="97535" y="1664207"/>
            <a:ext cx="320040" cy="320040"/>
          </a:xfrm>
          <a:custGeom>
            <a:avLst/>
            <a:gdLst/>
            <a:ahLst/>
            <a:cxnLst/>
            <a:rect l="l" t="t" r="r" b="b"/>
            <a:pathLst>
              <a:path w="320040" h="320039">
                <a:moveTo>
                  <a:pt x="160020" y="0"/>
                </a:moveTo>
                <a:lnTo>
                  <a:pt x="109435" y="8128"/>
                </a:lnTo>
                <a:lnTo>
                  <a:pt x="65519" y="30861"/>
                </a:lnTo>
                <a:lnTo>
                  <a:pt x="30873" y="65532"/>
                </a:lnTo>
                <a:lnTo>
                  <a:pt x="8153" y="109473"/>
                </a:lnTo>
                <a:lnTo>
                  <a:pt x="0" y="160020"/>
                </a:lnTo>
                <a:lnTo>
                  <a:pt x="8153" y="210565"/>
                </a:lnTo>
                <a:lnTo>
                  <a:pt x="30873" y="254508"/>
                </a:lnTo>
                <a:lnTo>
                  <a:pt x="65519" y="289179"/>
                </a:lnTo>
                <a:lnTo>
                  <a:pt x="109435" y="311912"/>
                </a:lnTo>
                <a:lnTo>
                  <a:pt x="160020" y="320040"/>
                </a:lnTo>
                <a:lnTo>
                  <a:pt x="210604" y="311912"/>
                </a:lnTo>
                <a:lnTo>
                  <a:pt x="254520" y="289179"/>
                </a:lnTo>
                <a:lnTo>
                  <a:pt x="289166" y="254508"/>
                </a:lnTo>
                <a:lnTo>
                  <a:pt x="311886" y="210565"/>
                </a:lnTo>
                <a:lnTo>
                  <a:pt x="320040" y="160020"/>
                </a:lnTo>
                <a:lnTo>
                  <a:pt x="311886" y="109473"/>
                </a:lnTo>
                <a:lnTo>
                  <a:pt x="289166" y="65532"/>
                </a:lnTo>
                <a:lnTo>
                  <a:pt x="254520" y="30861"/>
                </a:lnTo>
                <a:lnTo>
                  <a:pt x="210604" y="8128"/>
                </a:lnTo>
                <a:lnTo>
                  <a:pt x="160020" y="0"/>
                </a:lnTo>
                <a:close/>
              </a:path>
            </a:pathLst>
          </a:custGeom>
          <a:solidFill>
            <a:srgbClr val="005C2E"/>
          </a:solidFill>
        </p:spPr>
        <p:txBody>
          <a:bodyPr wrap="square" lIns="0" tIns="0" rIns="0" bIns="0" rtlCol="0"/>
          <a:lstStyle/>
          <a:p>
            <a:endParaRPr/>
          </a:p>
        </p:txBody>
      </p:sp>
      <p:sp>
        <p:nvSpPr>
          <p:cNvPr id="73" name="object 73"/>
          <p:cNvSpPr txBox="1"/>
          <p:nvPr/>
        </p:nvSpPr>
        <p:spPr>
          <a:xfrm>
            <a:off x="200660" y="3812287"/>
            <a:ext cx="2476425" cy="276999"/>
          </a:xfrm>
          <a:prstGeom prst="rect">
            <a:avLst/>
          </a:prstGeom>
        </p:spPr>
        <p:txBody>
          <a:bodyPr vert="horz" wrap="square" lIns="0" tIns="0" rIns="0" bIns="0" rtlCol="0">
            <a:spAutoFit/>
          </a:bodyPr>
          <a:lstStyle/>
          <a:p>
            <a:pPr marL="12700">
              <a:lnSpc>
                <a:spcPct val="100000"/>
              </a:lnSpc>
              <a:tabLst>
                <a:tab pos="271145" algn="l"/>
              </a:tabLst>
            </a:pPr>
            <a:r>
              <a:rPr sz="1600" b="1" dirty="0">
                <a:solidFill>
                  <a:srgbClr val="FFFFFF"/>
                </a:solidFill>
                <a:latin typeface="Arial"/>
                <a:cs typeface="Arial"/>
              </a:rPr>
              <a:t>4	</a:t>
            </a:r>
            <a:r>
              <a:rPr b="1" spc="-15" dirty="0">
                <a:solidFill>
                  <a:srgbClr val="1E1E1E"/>
                </a:solidFill>
                <a:latin typeface="SimSun"/>
                <a:cs typeface="SimSun"/>
              </a:rPr>
              <a:t>法律与合同执行</a:t>
            </a:r>
            <a:endParaRPr b="1" dirty="0">
              <a:latin typeface="SimSun"/>
              <a:cs typeface="SimSun"/>
            </a:endParaRPr>
          </a:p>
        </p:txBody>
      </p:sp>
      <p:sp>
        <p:nvSpPr>
          <p:cNvPr id="74" name="object 74"/>
          <p:cNvSpPr txBox="1"/>
          <p:nvPr/>
        </p:nvSpPr>
        <p:spPr>
          <a:xfrm>
            <a:off x="274421" y="4455255"/>
            <a:ext cx="2854325" cy="391795"/>
          </a:xfrm>
          <a:prstGeom prst="rect">
            <a:avLst/>
          </a:prstGeom>
        </p:spPr>
        <p:txBody>
          <a:bodyPr vert="horz" wrap="square" lIns="0" tIns="0" rIns="0" bIns="0" rtlCol="0">
            <a:spAutoFit/>
          </a:bodyPr>
          <a:lstStyle/>
          <a:p>
            <a:pPr marL="12700" marR="5080">
              <a:lnSpc>
                <a:spcPts val="1490"/>
              </a:lnSpc>
            </a:pPr>
            <a:r>
              <a:rPr sz="1400" spc="-15" dirty="0">
                <a:solidFill>
                  <a:srgbClr val="1E1E1E"/>
                </a:solidFill>
                <a:latin typeface="SimSun"/>
                <a:cs typeface="SimSun"/>
              </a:rPr>
              <a:t>独立、快速的商业法庭和遵守国际仲 </a:t>
            </a:r>
            <a:r>
              <a:rPr sz="1400" spc="-40" dirty="0">
                <a:solidFill>
                  <a:srgbClr val="1E1E1E"/>
                </a:solidFill>
                <a:latin typeface="SimSun"/>
                <a:cs typeface="SimSun"/>
              </a:rPr>
              <a:t>裁标准</a:t>
            </a:r>
            <a:endParaRPr sz="1400" dirty="0">
              <a:latin typeface="SimSun"/>
              <a:cs typeface="SimSun"/>
            </a:endParaRPr>
          </a:p>
        </p:txBody>
      </p:sp>
      <p:sp>
        <p:nvSpPr>
          <p:cNvPr id="75" name="object 75"/>
          <p:cNvSpPr txBox="1"/>
          <p:nvPr/>
        </p:nvSpPr>
        <p:spPr>
          <a:xfrm>
            <a:off x="4264914" y="3812287"/>
            <a:ext cx="2730500" cy="276999"/>
          </a:xfrm>
          <a:prstGeom prst="rect">
            <a:avLst/>
          </a:prstGeom>
        </p:spPr>
        <p:txBody>
          <a:bodyPr vert="horz" wrap="square" lIns="0" tIns="0" rIns="0" bIns="0" rtlCol="0">
            <a:spAutoFit/>
          </a:bodyPr>
          <a:lstStyle/>
          <a:p>
            <a:pPr marL="12700">
              <a:lnSpc>
                <a:spcPct val="100000"/>
              </a:lnSpc>
              <a:tabLst>
                <a:tab pos="274320" algn="l"/>
              </a:tabLst>
            </a:pPr>
            <a:r>
              <a:rPr sz="1600" b="1" dirty="0">
                <a:solidFill>
                  <a:srgbClr val="FFFFFF"/>
                </a:solidFill>
                <a:latin typeface="Arial"/>
                <a:cs typeface="Arial"/>
              </a:rPr>
              <a:t>5	</a:t>
            </a:r>
            <a:r>
              <a:rPr b="1" spc="-15" dirty="0">
                <a:solidFill>
                  <a:srgbClr val="1E1E1E"/>
                </a:solidFill>
                <a:latin typeface="SimSun"/>
                <a:cs typeface="SimSun"/>
              </a:rPr>
              <a:t>政治和宏观稳定</a:t>
            </a:r>
            <a:endParaRPr b="1" dirty="0">
              <a:latin typeface="SimSun"/>
              <a:cs typeface="SimSun"/>
            </a:endParaRPr>
          </a:p>
        </p:txBody>
      </p:sp>
      <p:sp>
        <p:nvSpPr>
          <p:cNvPr id="76" name="object 76"/>
          <p:cNvSpPr txBox="1"/>
          <p:nvPr/>
        </p:nvSpPr>
        <p:spPr>
          <a:xfrm>
            <a:off x="4341621" y="4460462"/>
            <a:ext cx="3205480" cy="430887"/>
          </a:xfrm>
          <a:prstGeom prst="rect">
            <a:avLst/>
          </a:prstGeom>
        </p:spPr>
        <p:txBody>
          <a:bodyPr vert="horz" wrap="square" lIns="0" tIns="0" rIns="0" bIns="0" rtlCol="0">
            <a:spAutoFit/>
          </a:bodyPr>
          <a:lstStyle/>
          <a:p>
            <a:pPr marL="12700" marR="5080"/>
            <a:r>
              <a:rPr sz="1400" spc="-15" dirty="0">
                <a:solidFill>
                  <a:srgbClr val="1E1E1E"/>
                </a:solidFill>
                <a:latin typeface="SimSun"/>
                <a:cs typeface="SimSun"/>
              </a:rPr>
              <a:t>宏观经济环境（通胀、债</a:t>
            </a:r>
            <a:r>
              <a:rPr sz="1400" spc="-20" dirty="0">
                <a:solidFill>
                  <a:srgbClr val="1E1E1E"/>
                </a:solidFill>
                <a:latin typeface="SimSun"/>
                <a:cs typeface="SimSun"/>
              </a:rPr>
              <a:t>务</a:t>
            </a:r>
            <a:r>
              <a:rPr sz="1400" spc="-15" dirty="0">
                <a:solidFill>
                  <a:srgbClr val="1E1E1E"/>
                </a:solidFill>
                <a:latin typeface="SimSun"/>
                <a:cs typeface="SimSun"/>
              </a:rPr>
              <a:t>、货币</a:t>
            </a:r>
            <a:r>
              <a:rPr sz="1400" spc="0" dirty="0">
                <a:solidFill>
                  <a:srgbClr val="1E1E1E"/>
                </a:solidFill>
                <a:latin typeface="SimSun"/>
                <a:cs typeface="SimSun"/>
              </a:rPr>
              <a:t>）</a:t>
            </a:r>
            <a:r>
              <a:rPr sz="1400" spc="-40" dirty="0">
                <a:solidFill>
                  <a:srgbClr val="1E1E1E"/>
                </a:solidFill>
                <a:latin typeface="SimSun"/>
                <a:cs typeface="SimSun"/>
              </a:rPr>
              <a:t>和跨</a:t>
            </a:r>
            <a:r>
              <a:rPr sz="1400" spc="-35" dirty="0">
                <a:solidFill>
                  <a:srgbClr val="1E1E1E"/>
                </a:solidFill>
                <a:latin typeface="SimSun"/>
                <a:cs typeface="SimSun"/>
              </a:rPr>
              <a:t> </a:t>
            </a:r>
            <a:r>
              <a:rPr sz="1400" spc="-15" dirty="0">
                <a:solidFill>
                  <a:srgbClr val="1E1E1E"/>
                </a:solidFill>
                <a:latin typeface="SimSun"/>
                <a:cs typeface="SimSun"/>
              </a:rPr>
              <a:t>党派共识高度稳定</a:t>
            </a:r>
            <a:endParaRPr sz="1400" dirty="0">
              <a:latin typeface="SimSun"/>
              <a:cs typeface="SimSun"/>
            </a:endParaRPr>
          </a:p>
        </p:txBody>
      </p:sp>
      <p:sp>
        <p:nvSpPr>
          <p:cNvPr id="77" name="object 77"/>
          <p:cNvSpPr txBox="1"/>
          <p:nvPr/>
        </p:nvSpPr>
        <p:spPr>
          <a:xfrm>
            <a:off x="8596121" y="3821271"/>
            <a:ext cx="2239136" cy="276999"/>
          </a:xfrm>
          <a:prstGeom prst="rect">
            <a:avLst/>
          </a:prstGeom>
        </p:spPr>
        <p:txBody>
          <a:bodyPr vert="horz" wrap="square" lIns="0" tIns="0" rIns="0" bIns="0" rtlCol="0">
            <a:spAutoFit/>
          </a:bodyPr>
          <a:lstStyle/>
          <a:p>
            <a:pPr marL="12700">
              <a:lnSpc>
                <a:spcPct val="100000"/>
              </a:lnSpc>
            </a:pPr>
            <a:r>
              <a:rPr b="1" spc="-15" dirty="0">
                <a:solidFill>
                  <a:srgbClr val="1E1E1E"/>
                </a:solidFill>
                <a:latin typeface="SimSun"/>
                <a:cs typeface="SimSun"/>
              </a:rPr>
              <a:t>积极的全球认知</a:t>
            </a:r>
            <a:endParaRPr b="1" dirty="0">
              <a:latin typeface="SimSun"/>
              <a:cs typeface="SimSun"/>
            </a:endParaRPr>
          </a:p>
        </p:txBody>
      </p:sp>
      <p:sp>
        <p:nvSpPr>
          <p:cNvPr id="78" name="object 78"/>
          <p:cNvSpPr txBox="1"/>
          <p:nvPr/>
        </p:nvSpPr>
        <p:spPr>
          <a:xfrm>
            <a:off x="8411082" y="4460462"/>
            <a:ext cx="2854325" cy="430887"/>
          </a:xfrm>
          <a:prstGeom prst="rect">
            <a:avLst/>
          </a:prstGeom>
        </p:spPr>
        <p:txBody>
          <a:bodyPr vert="horz" wrap="square" lIns="0" tIns="0" rIns="0" bIns="0" rtlCol="0">
            <a:spAutoFit/>
          </a:bodyPr>
          <a:lstStyle/>
          <a:p>
            <a:pPr marL="12700" marR="5080"/>
            <a:r>
              <a:rPr sz="1400" spc="-15" dirty="0">
                <a:solidFill>
                  <a:srgbClr val="1E1E1E"/>
                </a:solidFill>
                <a:latin typeface="SimSun"/>
                <a:cs typeface="SimSun"/>
              </a:rPr>
              <a:t>巴基斯坦的叙事转变在全球范围内引 起共鸣，展现了其生存能力</a:t>
            </a:r>
            <a:endParaRPr sz="1400" dirty="0">
              <a:latin typeface="SimSun"/>
              <a:cs typeface="SimSun"/>
            </a:endParaRPr>
          </a:p>
        </p:txBody>
      </p:sp>
      <p:sp>
        <p:nvSpPr>
          <p:cNvPr id="79" name="object 79"/>
          <p:cNvSpPr txBox="1"/>
          <p:nvPr/>
        </p:nvSpPr>
        <p:spPr>
          <a:xfrm>
            <a:off x="196392" y="1719835"/>
            <a:ext cx="139065" cy="229870"/>
          </a:xfrm>
          <a:prstGeom prst="rect">
            <a:avLst/>
          </a:prstGeom>
        </p:spPr>
        <p:txBody>
          <a:bodyPr vert="horz" wrap="square" lIns="0" tIns="0" rIns="0" bIns="0" rtlCol="0">
            <a:spAutoFit/>
          </a:bodyPr>
          <a:lstStyle/>
          <a:p>
            <a:pPr marL="12700">
              <a:lnSpc>
                <a:spcPct val="100000"/>
              </a:lnSpc>
            </a:pPr>
            <a:r>
              <a:rPr sz="1600" b="1" dirty="0">
                <a:solidFill>
                  <a:srgbClr val="FFFFFF"/>
                </a:solidFill>
                <a:latin typeface="Arial"/>
                <a:cs typeface="Arial"/>
              </a:rPr>
              <a:t>1</a:t>
            </a:r>
            <a:endParaRPr sz="1600">
              <a:latin typeface="Arial"/>
              <a:cs typeface="Arial"/>
            </a:endParaRPr>
          </a:p>
        </p:txBody>
      </p:sp>
      <p:sp>
        <p:nvSpPr>
          <p:cNvPr id="80" name="object 80"/>
          <p:cNvSpPr/>
          <p:nvPr/>
        </p:nvSpPr>
        <p:spPr>
          <a:xfrm>
            <a:off x="100584" y="3755135"/>
            <a:ext cx="320040" cy="320040"/>
          </a:xfrm>
          <a:custGeom>
            <a:avLst/>
            <a:gdLst/>
            <a:ahLst/>
            <a:cxnLst/>
            <a:rect l="l" t="t" r="r" b="b"/>
            <a:pathLst>
              <a:path w="320040" h="320039">
                <a:moveTo>
                  <a:pt x="160020" y="0"/>
                </a:moveTo>
                <a:lnTo>
                  <a:pt x="109435" y="8128"/>
                </a:lnTo>
                <a:lnTo>
                  <a:pt x="65519" y="30861"/>
                </a:lnTo>
                <a:lnTo>
                  <a:pt x="30873" y="65532"/>
                </a:lnTo>
                <a:lnTo>
                  <a:pt x="8153" y="109473"/>
                </a:lnTo>
                <a:lnTo>
                  <a:pt x="0" y="160020"/>
                </a:lnTo>
                <a:lnTo>
                  <a:pt x="8153" y="210565"/>
                </a:lnTo>
                <a:lnTo>
                  <a:pt x="30873" y="254508"/>
                </a:lnTo>
                <a:lnTo>
                  <a:pt x="65519" y="289179"/>
                </a:lnTo>
                <a:lnTo>
                  <a:pt x="109435" y="311912"/>
                </a:lnTo>
                <a:lnTo>
                  <a:pt x="160020" y="320040"/>
                </a:lnTo>
                <a:lnTo>
                  <a:pt x="210604" y="311912"/>
                </a:lnTo>
                <a:lnTo>
                  <a:pt x="254520" y="289179"/>
                </a:lnTo>
                <a:lnTo>
                  <a:pt x="289166" y="254508"/>
                </a:lnTo>
                <a:lnTo>
                  <a:pt x="311886" y="210565"/>
                </a:lnTo>
                <a:lnTo>
                  <a:pt x="320040" y="160020"/>
                </a:lnTo>
                <a:lnTo>
                  <a:pt x="311886" y="109473"/>
                </a:lnTo>
                <a:lnTo>
                  <a:pt x="289166" y="65532"/>
                </a:lnTo>
                <a:lnTo>
                  <a:pt x="254520" y="30861"/>
                </a:lnTo>
                <a:lnTo>
                  <a:pt x="210604" y="8128"/>
                </a:lnTo>
                <a:lnTo>
                  <a:pt x="160020" y="0"/>
                </a:lnTo>
                <a:close/>
              </a:path>
            </a:pathLst>
          </a:custGeom>
          <a:solidFill>
            <a:srgbClr val="005C2E"/>
          </a:solidFill>
        </p:spPr>
        <p:txBody>
          <a:bodyPr wrap="square" lIns="0" tIns="0" rIns="0" bIns="0" rtlCol="0"/>
          <a:lstStyle/>
          <a:p>
            <a:endParaRPr/>
          </a:p>
        </p:txBody>
      </p:sp>
      <p:sp>
        <p:nvSpPr>
          <p:cNvPr id="81" name="object 81"/>
          <p:cNvSpPr/>
          <p:nvPr/>
        </p:nvSpPr>
        <p:spPr>
          <a:xfrm>
            <a:off x="4160520" y="1664207"/>
            <a:ext cx="320040" cy="320040"/>
          </a:xfrm>
          <a:custGeom>
            <a:avLst/>
            <a:gdLst/>
            <a:ahLst/>
            <a:cxnLst/>
            <a:rect l="l" t="t" r="r" b="b"/>
            <a:pathLst>
              <a:path w="320039" h="320039">
                <a:moveTo>
                  <a:pt x="160020" y="0"/>
                </a:moveTo>
                <a:lnTo>
                  <a:pt x="109474" y="8128"/>
                </a:lnTo>
                <a:lnTo>
                  <a:pt x="65532" y="30861"/>
                </a:lnTo>
                <a:lnTo>
                  <a:pt x="30861" y="65532"/>
                </a:lnTo>
                <a:lnTo>
                  <a:pt x="8128" y="109473"/>
                </a:lnTo>
                <a:lnTo>
                  <a:pt x="0" y="160020"/>
                </a:lnTo>
                <a:lnTo>
                  <a:pt x="8128" y="210565"/>
                </a:lnTo>
                <a:lnTo>
                  <a:pt x="30861" y="254508"/>
                </a:lnTo>
                <a:lnTo>
                  <a:pt x="65532" y="289179"/>
                </a:lnTo>
                <a:lnTo>
                  <a:pt x="109474" y="311912"/>
                </a:lnTo>
                <a:lnTo>
                  <a:pt x="160020" y="320040"/>
                </a:lnTo>
                <a:lnTo>
                  <a:pt x="210566" y="311912"/>
                </a:lnTo>
                <a:lnTo>
                  <a:pt x="254508" y="289179"/>
                </a:lnTo>
                <a:lnTo>
                  <a:pt x="289179" y="254508"/>
                </a:lnTo>
                <a:lnTo>
                  <a:pt x="311912" y="210565"/>
                </a:lnTo>
                <a:lnTo>
                  <a:pt x="320040" y="160020"/>
                </a:lnTo>
                <a:lnTo>
                  <a:pt x="311912" y="109473"/>
                </a:lnTo>
                <a:lnTo>
                  <a:pt x="289179" y="65532"/>
                </a:lnTo>
                <a:lnTo>
                  <a:pt x="254508" y="30861"/>
                </a:lnTo>
                <a:lnTo>
                  <a:pt x="210566" y="8128"/>
                </a:lnTo>
                <a:lnTo>
                  <a:pt x="160020" y="0"/>
                </a:lnTo>
                <a:close/>
              </a:path>
            </a:pathLst>
          </a:custGeom>
          <a:solidFill>
            <a:srgbClr val="005C2E"/>
          </a:solidFill>
        </p:spPr>
        <p:txBody>
          <a:bodyPr wrap="square" lIns="0" tIns="0" rIns="0" bIns="0" rtlCol="0"/>
          <a:lstStyle/>
          <a:p>
            <a:endParaRPr/>
          </a:p>
        </p:txBody>
      </p:sp>
      <p:sp>
        <p:nvSpPr>
          <p:cNvPr id="82" name="object 82"/>
          <p:cNvSpPr txBox="1"/>
          <p:nvPr/>
        </p:nvSpPr>
        <p:spPr>
          <a:xfrm>
            <a:off x="4260850" y="1720724"/>
            <a:ext cx="139065" cy="229870"/>
          </a:xfrm>
          <a:prstGeom prst="rect">
            <a:avLst/>
          </a:prstGeom>
        </p:spPr>
        <p:txBody>
          <a:bodyPr vert="horz" wrap="square" lIns="0" tIns="0" rIns="0" bIns="0" rtlCol="0">
            <a:spAutoFit/>
          </a:bodyPr>
          <a:lstStyle/>
          <a:p>
            <a:pPr marL="12700">
              <a:lnSpc>
                <a:spcPct val="100000"/>
              </a:lnSpc>
            </a:pPr>
            <a:r>
              <a:rPr sz="1600" b="1" dirty="0">
                <a:solidFill>
                  <a:srgbClr val="FFFFFF"/>
                </a:solidFill>
                <a:latin typeface="Arial"/>
                <a:cs typeface="Arial"/>
              </a:rPr>
              <a:t>2</a:t>
            </a:r>
            <a:endParaRPr sz="1600">
              <a:latin typeface="Arial"/>
              <a:cs typeface="Arial"/>
            </a:endParaRPr>
          </a:p>
        </p:txBody>
      </p:sp>
      <p:sp>
        <p:nvSpPr>
          <p:cNvPr id="83" name="object 83"/>
          <p:cNvSpPr txBox="1"/>
          <p:nvPr/>
        </p:nvSpPr>
        <p:spPr>
          <a:xfrm>
            <a:off x="4495546" y="1743424"/>
            <a:ext cx="2521457" cy="276999"/>
          </a:xfrm>
          <a:prstGeom prst="rect">
            <a:avLst/>
          </a:prstGeom>
        </p:spPr>
        <p:txBody>
          <a:bodyPr vert="horz" wrap="square" lIns="0" tIns="0" rIns="0" bIns="0" rtlCol="0">
            <a:spAutoFit/>
          </a:bodyPr>
          <a:lstStyle/>
          <a:p>
            <a:pPr marL="12700">
              <a:lnSpc>
                <a:spcPct val="100000"/>
              </a:lnSpc>
            </a:pPr>
            <a:r>
              <a:rPr b="1" spc="-15" dirty="0">
                <a:solidFill>
                  <a:srgbClr val="1E1E1E"/>
                </a:solidFill>
                <a:latin typeface="SimSun"/>
                <a:cs typeface="SimSun"/>
              </a:rPr>
              <a:t>一站式投资者便利服务</a:t>
            </a:r>
            <a:endParaRPr b="1" dirty="0">
              <a:latin typeface="SimSun"/>
              <a:cs typeface="SimSun"/>
            </a:endParaRPr>
          </a:p>
        </p:txBody>
      </p:sp>
      <p:sp>
        <p:nvSpPr>
          <p:cNvPr id="84" name="object 84"/>
          <p:cNvSpPr/>
          <p:nvPr/>
        </p:nvSpPr>
        <p:spPr>
          <a:xfrm>
            <a:off x="4163567" y="3755135"/>
            <a:ext cx="320040" cy="320040"/>
          </a:xfrm>
          <a:custGeom>
            <a:avLst/>
            <a:gdLst/>
            <a:ahLst/>
            <a:cxnLst/>
            <a:rect l="l" t="t" r="r" b="b"/>
            <a:pathLst>
              <a:path w="320039" h="320039">
                <a:moveTo>
                  <a:pt x="160020" y="0"/>
                </a:moveTo>
                <a:lnTo>
                  <a:pt x="109474" y="8128"/>
                </a:lnTo>
                <a:lnTo>
                  <a:pt x="65532" y="30861"/>
                </a:lnTo>
                <a:lnTo>
                  <a:pt x="30861" y="65532"/>
                </a:lnTo>
                <a:lnTo>
                  <a:pt x="8128" y="109473"/>
                </a:lnTo>
                <a:lnTo>
                  <a:pt x="0" y="160020"/>
                </a:lnTo>
                <a:lnTo>
                  <a:pt x="8128" y="210565"/>
                </a:lnTo>
                <a:lnTo>
                  <a:pt x="30861" y="254508"/>
                </a:lnTo>
                <a:lnTo>
                  <a:pt x="65532" y="289179"/>
                </a:lnTo>
                <a:lnTo>
                  <a:pt x="109474" y="311912"/>
                </a:lnTo>
                <a:lnTo>
                  <a:pt x="160020" y="320040"/>
                </a:lnTo>
                <a:lnTo>
                  <a:pt x="210566" y="311912"/>
                </a:lnTo>
                <a:lnTo>
                  <a:pt x="254508" y="289179"/>
                </a:lnTo>
                <a:lnTo>
                  <a:pt x="289179" y="254508"/>
                </a:lnTo>
                <a:lnTo>
                  <a:pt x="311912" y="210565"/>
                </a:lnTo>
                <a:lnTo>
                  <a:pt x="320040" y="160020"/>
                </a:lnTo>
                <a:lnTo>
                  <a:pt x="311912" y="109473"/>
                </a:lnTo>
                <a:lnTo>
                  <a:pt x="289179" y="65532"/>
                </a:lnTo>
                <a:lnTo>
                  <a:pt x="254508" y="30861"/>
                </a:lnTo>
                <a:lnTo>
                  <a:pt x="210566" y="8128"/>
                </a:lnTo>
                <a:lnTo>
                  <a:pt x="160020" y="0"/>
                </a:lnTo>
                <a:close/>
              </a:path>
            </a:pathLst>
          </a:custGeom>
          <a:solidFill>
            <a:srgbClr val="005C2E"/>
          </a:solidFill>
        </p:spPr>
        <p:txBody>
          <a:bodyPr wrap="square" lIns="0" tIns="0" rIns="0" bIns="0" rtlCol="0"/>
          <a:lstStyle/>
          <a:p>
            <a:endParaRPr/>
          </a:p>
        </p:txBody>
      </p:sp>
      <p:sp>
        <p:nvSpPr>
          <p:cNvPr id="85" name="object 85"/>
          <p:cNvSpPr/>
          <p:nvPr/>
        </p:nvSpPr>
        <p:spPr>
          <a:xfrm>
            <a:off x="8199119" y="1664207"/>
            <a:ext cx="320040" cy="320040"/>
          </a:xfrm>
          <a:custGeom>
            <a:avLst/>
            <a:gdLst/>
            <a:ahLst/>
            <a:cxnLst/>
            <a:rect l="l" t="t" r="r" b="b"/>
            <a:pathLst>
              <a:path w="320040" h="320039">
                <a:moveTo>
                  <a:pt x="160020" y="0"/>
                </a:moveTo>
                <a:lnTo>
                  <a:pt x="109474" y="8128"/>
                </a:lnTo>
                <a:lnTo>
                  <a:pt x="65532" y="30861"/>
                </a:lnTo>
                <a:lnTo>
                  <a:pt x="30861" y="65532"/>
                </a:lnTo>
                <a:lnTo>
                  <a:pt x="8128" y="109473"/>
                </a:lnTo>
                <a:lnTo>
                  <a:pt x="0" y="160020"/>
                </a:lnTo>
                <a:lnTo>
                  <a:pt x="8128" y="210565"/>
                </a:lnTo>
                <a:lnTo>
                  <a:pt x="30861" y="254508"/>
                </a:lnTo>
                <a:lnTo>
                  <a:pt x="65532" y="289179"/>
                </a:lnTo>
                <a:lnTo>
                  <a:pt x="109474" y="311912"/>
                </a:lnTo>
                <a:lnTo>
                  <a:pt x="160020" y="320040"/>
                </a:lnTo>
                <a:lnTo>
                  <a:pt x="210566" y="311912"/>
                </a:lnTo>
                <a:lnTo>
                  <a:pt x="254508" y="289179"/>
                </a:lnTo>
                <a:lnTo>
                  <a:pt x="289179" y="254508"/>
                </a:lnTo>
                <a:lnTo>
                  <a:pt x="311912" y="210565"/>
                </a:lnTo>
                <a:lnTo>
                  <a:pt x="320040" y="160020"/>
                </a:lnTo>
                <a:lnTo>
                  <a:pt x="311912" y="109473"/>
                </a:lnTo>
                <a:lnTo>
                  <a:pt x="289179" y="65532"/>
                </a:lnTo>
                <a:lnTo>
                  <a:pt x="254508" y="30861"/>
                </a:lnTo>
                <a:lnTo>
                  <a:pt x="210566" y="8128"/>
                </a:lnTo>
                <a:lnTo>
                  <a:pt x="160020" y="0"/>
                </a:lnTo>
                <a:close/>
              </a:path>
            </a:pathLst>
          </a:custGeom>
          <a:solidFill>
            <a:srgbClr val="005C2E"/>
          </a:solidFill>
        </p:spPr>
        <p:txBody>
          <a:bodyPr wrap="square" lIns="0" tIns="0" rIns="0" bIns="0" rtlCol="0"/>
          <a:lstStyle/>
          <a:p>
            <a:endParaRPr/>
          </a:p>
        </p:txBody>
      </p:sp>
      <p:sp>
        <p:nvSpPr>
          <p:cNvPr id="86" name="object 86"/>
          <p:cNvSpPr txBox="1"/>
          <p:nvPr/>
        </p:nvSpPr>
        <p:spPr>
          <a:xfrm>
            <a:off x="8301355" y="1719835"/>
            <a:ext cx="139065" cy="229870"/>
          </a:xfrm>
          <a:prstGeom prst="rect">
            <a:avLst/>
          </a:prstGeom>
        </p:spPr>
        <p:txBody>
          <a:bodyPr vert="horz" wrap="square" lIns="0" tIns="0" rIns="0" bIns="0" rtlCol="0">
            <a:spAutoFit/>
          </a:bodyPr>
          <a:lstStyle/>
          <a:p>
            <a:pPr marL="12700">
              <a:lnSpc>
                <a:spcPct val="100000"/>
              </a:lnSpc>
            </a:pPr>
            <a:r>
              <a:rPr sz="1600" b="1" dirty="0">
                <a:solidFill>
                  <a:srgbClr val="FFFFFF"/>
                </a:solidFill>
                <a:latin typeface="Arial"/>
                <a:cs typeface="Arial"/>
              </a:rPr>
              <a:t>3</a:t>
            </a:r>
            <a:endParaRPr sz="1600">
              <a:latin typeface="Arial"/>
              <a:cs typeface="Arial"/>
            </a:endParaRPr>
          </a:p>
        </p:txBody>
      </p:sp>
      <p:sp>
        <p:nvSpPr>
          <p:cNvPr id="87" name="object 87"/>
          <p:cNvSpPr/>
          <p:nvPr/>
        </p:nvSpPr>
        <p:spPr>
          <a:xfrm>
            <a:off x="8202168" y="3755135"/>
            <a:ext cx="320040" cy="320040"/>
          </a:xfrm>
          <a:custGeom>
            <a:avLst/>
            <a:gdLst/>
            <a:ahLst/>
            <a:cxnLst/>
            <a:rect l="l" t="t" r="r" b="b"/>
            <a:pathLst>
              <a:path w="320040" h="320039">
                <a:moveTo>
                  <a:pt x="160020" y="0"/>
                </a:moveTo>
                <a:lnTo>
                  <a:pt x="109474" y="8128"/>
                </a:lnTo>
                <a:lnTo>
                  <a:pt x="65532" y="30861"/>
                </a:lnTo>
                <a:lnTo>
                  <a:pt x="30861" y="65532"/>
                </a:lnTo>
                <a:lnTo>
                  <a:pt x="8128" y="109473"/>
                </a:lnTo>
                <a:lnTo>
                  <a:pt x="0" y="160020"/>
                </a:lnTo>
                <a:lnTo>
                  <a:pt x="8128" y="210565"/>
                </a:lnTo>
                <a:lnTo>
                  <a:pt x="30861" y="254508"/>
                </a:lnTo>
                <a:lnTo>
                  <a:pt x="65532" y="289179"/>
                </a:lnTo>
                <a:lnTo>
                  <a:pt x="109474" y="311912"/>
                </a:lnTo>
                <a:lnTo>
                  <a:pt x="160020" y="320040"/>
                </a:lnTo>
                <a:lnTo>
                  <a:pt x="210566" y="311912"/>
                </a:lnTo>
                <a:lnTo>
                  <a:pt x="254508" y="289179"/>
                </a:lnTo>
                <a:lnTo>
                  <a:pt x="289179" y="254508"/>
                </a:lnTo>
                <a:lnTo>
                  <a:pt x="311912" y="210565"/>
                </a:lnTo>
                <a:lnTo>
                  <a:pt x="320040" y="160020"/>
                </a:lnTo>
                <a:lnTo>
                  <a:pt x="311912" y="109473"/>
                </a:lnTo>
                <a:lnTo>
                  <a:pt x="289179" y="65532"/>
                </a:lnTo>
                <a:lnTo>
                  <a:pt x="254508" y="30861"/>
                </a:lnTo>
                <a:lnTo>
                  <a:pt x="210566" y="8128"/>
                </a:lnTo>
                <a:lnTo>
                  <a:pt x="160020" y="0"/>
                </a:lnTo>
                <a:close/>
              </a:path>
            </a:pathLst>
          </a:custGeom>
          <a:solidFill>
            <a:srgbClr val="005C2E"/>
          </a:solidFill>
        </p:spPr>
        <p:txBody>
          <a:bodyPr wrap="square" lIns="0" tIns="0" rIns="0" bIns="0" rtlCol="0"/>
          <a:lstStyle/>
          <a:p>
            <a:endParaRPr/>
          </a:p>
        </p:txBody>
      </p:sp>
      <p:sp>
        <p:nvSpPr>
          <p:cNvPr id="88" name="object 88"/>
          <p:cNvSpPr txBox="1"/>
          <p:nvPr/>
        </p:nvSpPr>
        <p:spPr>
          <a:xfrm>
            <a:off x="8305545" y="3812287"/>
            <a:ext cx="139065" cy="229870"/>
          </a:xfrm>
          <a:prstGeom prst="rect">
            <a:avLst/>
          </a:prstGeom>
        </p:spPr>
        <p:txBody>
          <a:bodyPr vert="horz" wrap="square" lIns="0" tIns="0" rIns="0" bIns="0" rtlCol="0">
            <a:spAutoFit/>
          </a:bodyPr>
          <a:lstStyle/>
          <a:p>
            <a:pPr marL="12700">
              <a:lnSpc>
                <a:spcPct val="100000"/>
              </a:lnSpc>
            </a:pPr>
            <a:r>
              <a:rPr sz="1600" b="1" dirty="0">
                <a:solidFill>
                  <a:srgbClr val="FFFFFF"/>
                </a:solidFill>
                <a:latin typeface="Arial"/>
                <a:cs typeface="Arial"/>
              </a:rPr>
              <a:t>6</a:t>
            </a:r>
            <a:endParaRPr sz="1600" dirty="0">
              <a:latin typeface="Arial"/>
              <a:cs typeface="Arial"/>
            </a:endParaRPr>
          </a:p>
        </p:txBody>
      </p:sp>
      <p:sp>
        <p:nvSpPr>
          <p:cNvPr id="89" name="object 89"/>
          <p:cNvSpPr/>
          <p:nvPr/>
        </p:nvSpPr>
        <p:spPr>
          <a:xfrm>
            <a:off x="0" y="3264408"/>
            <a:ext cx="12192000" cy="289560"/>
          </a:xfrm>
          <a:custGeom>
            <a:avLst/>
            <a:gdLst/>
            <a:ahLst/>
            <a:cxnLst/>
            <a:rect l="l" t="t" r="r" b="b"/>
            <a:pathLst>
              <a:path w="12192000" h="289560">
                <a:moveTo>
                  <a:pt x="0" y="289051"/>
                </a:moveTo>
                <a:lnTo>
                  <a:pt x="12191746" y="289051"/>
                </a:lnTo>
                <a:lnTo>
                  <a:pt x="12191746" y="0"/>
                </a:lnTo>
                <a:lnTo>
                  <a:pt x="0" y="0"/>
                </a:lnTo>
                <a:lnTo>
                  <a:pt x="0" y="289051"/>
                </a:lnTo>
                <a:close/>
              </a:path>
            </a:pathLst>
          </a:custGeom>
          <a:solidFill>
            <a:srgbClr val="B8B8B8"/>
          </a:solidFill>
        </p:spPr>
        <p:txBody>
          <a:bodyPr wrap="square" lIns="0" tIns="0" rIns="0" bIns="0" rtlCol="0"/>
          <a:lstStyle/>
          <a:p>
            <a:endParaRPr/>
          </a:p>
        </p:txBody>
      </p:sp>
      <p:sp>
        <p:nvSpPr>
          <p:cNvPr id="90" name="object 90"/>
          <p:cNvSpPr/>
          <p:nvPr/>
        </p:nvSpPr>
        <p:spPr>
          <a:xfrm>
            <a:off x="7431023" y="1569719"/>
            <a:ext cx="646176" cy="643127"/>
          </a:xfrm>
          <a:prstGeom prst="rect">
            <a:avLst/>
          </a:prstGeom>
          <a:blipFill>
            <a:blip r:embed="rId3" cstate="print"/>
            <a:stretch>
              <a:fillRect/>
            </a:stretch>
          </a:blipFill>
        </p:spPr>
        <p:txBody>
          <a:bodyPr wrap="square" lIns="0" tIns="0" rIns="0" bIns="0" rtlCol="0"/>
          <a:lstStyle/>
          <a:p>
            <a:endParaRPr/>
          </a:p>
        </p:txBody>
      </p:sp>
      <p:sp>
        <p:nvSpPr>
          <p:cNvPr id="91" name="object 91"/>
          <p:cNvSpPr/>
          <p:nvPr/>
        </p:nvSpPr>
        <p:spPr>
          <a:xfrm>
            <a:off x="12191" y="5590032"/>
            <a:ext cx="12179935" cy="704215"/>
          </a:xfrm>
          <a:custGeom>
            <a:avLst/>
            <a:gdLst/>
            <a:ahLst/>
            <a:cxnLst/>
            <a:rect l="l" t="t" r="r" b="b"/>
            <a:pathLst>
              <a:path w="12179935" h="704214">
                <a:moveTo>
                  <a:pt x="0" y="703935"/>
                </a:moveTo>
                <a:lnTo>
                  <a:pt x="12179554" y="703935"/>
                </a:lnTo>
                <a:lnTo>
                  <a:pt x="12179554" y="0"/>
                </a:lnTo>
                <a:lnTo>
                  <a:pt x="0" y="0"/>
                </a:lnTo>
                <a:lnTo>
                  <a:pt x="0" y="703935"/>
                </a:lnTo>
                <a:close/>
              </a:path>
            </a:pathLst>
          </a:custGeom>
          <a:solidFill>
            <a:srgbClr val="005C2E"/>
          </a:solidFill>
        </p:spPr>
        <p:txBody>
          <a:bodyPr wrap="square" lIns="0" tIns="0" rIns="0" bIns="0" rtlCol="0"/>
          <a:lstStyle/>
          <a:p>
            <a:endParaRPr/>
          </a:p>
        </p:txBody>
      </p:sp>
      <p:sp>
        <p:nvSpPr>
          <p:cNvPr id="92" name="object 92"/>
          <p:cNvSpPr txBox="1"/>
          <p:nvPr/>
        </p:nvSpPr>
        <p:spPr>
          <a:xfrm>
            <a:off x="2318066" y="5801010"/>
            <a:ext cx="7740333" cy="282129"/>
          </a:xfrm>
          <a:prstGeom prst="rect">
            <a:avLst/>
          </a:prstGeom>
        </p:spPr>
        <p:txBody>
          <a:bodyPr vert="horz" wrap="square" lIns="0" tIns="0" rIns="0" bIns="0" rtlCol="0">
            <a:spAutoFit/>
          </a:bodyPr>
          <a:lstStyle/>
          <a:p>
            <a:pPr marL="12700">
              <a:lnSpc>
                <a:spcPts val="2155"/>
              </a:lnSpc>
            </a:pPr>
            <a:r>
              <a:rPr sz="2000" b="1" dirty="0">
                <a:solidFill>
                  <a:srgbClr val="FFFFFF"/>
                </a:solidFill>
                <a:latin typeface="SimSun"/>
                <a:cs typeface="SimSun"/>
              </a:rPr>
              <a:t>巴基斯坦目前正在制定激励措</a:t>
            </a:r>
            <a:r>
              <a:rPr sz="2000" b="1" spc="-25" dirty="0">
                <a:solidFill>
                  <a:srgbClr val="FFFFFF"/>
                </a:solidFill>
                <a:latin typeface="SimSun"/>
                <a:cs typeface="SimSun"/>
              </a:rPr>
              <a:t>施</a:t>
            </a:r>
            <a:r>
              <a:rPr sz="2000" b="1" dirty="0">
                <a:solidFill>
                  <a:srgbClr val="FFFFFF"/>
                </a:solidFill>
                <a:latin typeface="SimSun"/>
                <a:cs typeface="SimSun"/>
              </a:rPr>
              <a:t>，以</a:t>
            </a:r>
            <a:r>
              <a:rPr sz="2000" b="1" spc="-25" dirty="0">
                <a:solidFill>
                  <a:srgbClr val="FFFFFF"/>
                </a:solidFill>
                <a:latin typeface="SimSun"/>
                <a:cs typeface="SimSun"/>
              </a:rPr>
              <a:t>促</a:t>
            </a:r>
            <a:r>
              <a:rPr sz="2000" b="1" dirty="0">
                <a:solidFill>
                  <a:srgbClr val="FFFFFF"/>
                </a:solidFill>
                <a:latin typeface="SimSun"/>
                <a:cs typeface="SimSun"/>
              </a:rPr>
              <a:t>进私营部</a:t>
            </a:r>
            <a:r>
              <a:rPr sz="2000" b="1" spc="-25" dirty="0">
                <a:solidFill>
                  <a:srgbClr val="FFFFFF"/>
                </a:solidFill>
                <a:latin typeface="SimSun"/>
                <a:cs typeface="SimSun"/>
              </a:rPr>
              <a:t>门</a:t>
            </a:r>
            <a:r>
              <a:rPr sz="2000" b="1" dirty="0">
                <a:solidFill>
                  <a:srgbClr val="FFFFFF"/>
                </a:solidFill>
                <a:latin typeface="SimSun"/>
                <a:cs typeface="SimSun"/>
              </a:rPr>
              <a:t>在多个领</a:t>
            </a:r>
            <a:r>
              <a:rPr sz="2000" b="1" spc="-25" dirty="0">
                <a:solidFill>
                  <a:srgbClr val="FFFFFF"/>
                </a:solidFill>
                <a:latin typeface="SimSun"/>
                <a:cs typeface="SimSun"/>
              </a:rPr>
              <a:t>域</a:t>
            </a:r>
            <a:r>
              <a:rPr sz="2000" b="1" dirty="0">
                <a:solidFill>
                  <a:srgbClr val="FFFFFF"/>
                </a:solidFill>
                <a:latin typeface="SimSun"/>
                <a:cs typeface="SimSun"/>
              </a:rPr>
              <a:t>的投资</a:t>
            </a:r>
            <a:endParaRPr sz="2000" b="1" dirty="0">
              <a:latin typeface="SimSun"/>
              <a:cs typeface="SimSun"/>
            </a:endParaRPr>
          </a:p>
        </p:txBody>
      </p:sp>
      <p:sp>
        <p:nvSpPr>
          <p:cNvPr id="93" name="object 93"/>
          <p:cNvSpPr/>
          <p:nvPr/>
        </p:nvSpPr>
        <p:spPr>
          <a:xfrm>
            <a:off x="5748528" y="5526023"/>
            <a:ext cx="716280" cy="186055"/>
          </a:xfrm>
          <a:custGeom>
            <a:avLst/>
            <a:gdLst/>
            <a:ahLst/>
            <a:cxnLst/>
            <a:rect l="l" t="t" r="r" b="b"/>
            <a:pathLst>
              <a:path w="716279" h="186054">
                <a:moveTo>
                  <a:pt x="716026" y="0"/>
                </a:moveTo>
                <a:lnTo>
                  <a:pt x="0" y="0"/>
                </a:lnTo>
                <a:lnTo>
                  <a:pt x="358139" y="185839"/>
                </a:lnTo>
                <a:lnTo>
                  <a:pt x="716026" y="0"/>
                </a:lnTo>
                <a:close/>
              </a:path>
            </a:pathLst>
          </a:custGeom>
          <a:solidFill>
            <a:srgbClr val="F5F5F5"/>
          </a:solidFill>
        </p:spPr>
        <p:txBody>
          <a:bodyPr wrap="square" lIns="0" tIns="0" rIns="0" bIns="0" rtlCol="0"/>
          <a:lstStyle/>
          <a:p>
            <a:endParaRPr/>
          </a:p>
        </p:txBody>
      </p:sp>
      <p:sp>
        <p:nvSpPr>
          <p:cNvPr id="94" name="object 94"/>
          <p:cNvSpPr/>
          <p:nvPr/>
        </p:nvSpPr>
        <p:spPr>
          <a:xfrm>
            <a:off x="11437739" y="0"/>
            <a:ext cx="697752" cy="691898"/>
          </a:xfrm>
          <a:prstGeom prst="rect">
            <a:avLst/>
          </a:prstGeom>
          <a:blipFill>
            <a:blip r:embed="rId13" cstate="print"/>
            <a:stretch>
              <a:fillRect/>
            </a:stretch>
          </a:blipFill>
        </p:spPr>
        <p:txBody>
          <a:bodyPr wrap="square" lIns="0" tIns="0" rIns="0" bIns="0" rtlCol="0"/>
          <a:lstStyle/>
          <a:p>
            <a:endParaRPr/>
          </a:p>
        </p:txBody>
      </p:sp>
      <p:sp>
        <p:nvSpPr>
          <p:cNvPr id="95" name="object 9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sz="1200" dirty="0">
                <a:solidFill>
                  <a:srgbClr val="000000"/>
                </a:solidFill>
                <a:latin typeface="Arial"/>
                <a:cs typeface="Arial"/>
              </a:rPr>
              <a:t>3</a:t>
            </a:r>
            <a:endParaRPr sz="1200">
              <a:latin typeface="Arial"/>
              <a:cs typeface="Arial"/>
            </a:endParaRPr>
          </a:p>
        </p:txBody>
      </p:sp>
      <p:sp>
        <p:nvSpPr>
          <p:cNvPr id="96" name="object 88"/>
          <p:cNvSpPr txBox="1"/>
          <p:nvPr/>
        </p:nvSpPr>
        <p:spPr>
          <a:xfrm>
            <a:off x="4267200" y="3810000"/>
            <a:ext cx="139065" cy="246221"/>
          </a:xfrm>
          <a:prstGeom prst="rect">
            <a:avLst/>
          </a:prstGeom>
        </p:spPr>
        <p:txBody>
          <a:bodyPr vert="horz" wrap="square" lIns="0" tIns="0" rIns="0" bIns="0" rtlCol="0">
            <a:spAutoFit/>
          </a:bodyPr>
          <a:lstStyle/>
          <a:p>
            <a:pPr marL="12700">
              <a:lnSpc>
                <a:spcPct val="100000"/>
              </a:lnSpc>
            </a:pPr>
            <a:r>
              <a:rPr lang="en-US" sz="1600" b="1" dirty="0">
                <a:solidFill>
                  <a:srgbClr val="FFFFFF"/>
                </a:solidFill>
                <a:latin typeface="Arial"/>
                <a:cs typeface="Arial"/>
              </a:rPr>
              <a:t>5</a:t>
            </a:r>
            <a:endParaRPr sz="1600" dirty="0">
              <a:latin typeface="Arial"/>
              <a:cs typeface="Arial"/>
            </a:endParaRPr>
          </a:p>
        </p:txBody>
      </p:sp>
      <p:sp>
        <p:nvSpPr>
          <p:cNvPr id="97" name="object 88"/>
          <p:cNvSpPr txBox="1"/>
          <p:nvPr/>
        </p:nvSpPr>
        <p:spPr>
          <a:xfrm>
            <a:off x="192458" y="3802763"/>
            <a:ext cx="139065" cy="246221"/>
          </a:xfrm>
          <a:prstGeom prst="rect">
            <a:avLst/>
          </a:prstGeom>
        </p:spPr>
        <p:txBody>
          <a:bodyPr vert="horz" wrap="square" lIns="0" tIns="0" rIns="0" bIns="0" rtlCol="0">
            <a:spAutoFit/>
          </a:bodyPr>
          <a:lstStyle/>
          <a:p>
            <a:pPr marL="12700">
              <a:lnSpc>
                <a:spcPct val="100000"/>
              </a:lnSpc>
            </a:pPr>
            <a:r>
              <a:rPr lang="en-US" sz="1600" b="1" dirty="0">
                <a:solidFill>
                  <a:srgbClr val="FFFFFF"/>
                </a:solidFill>
                <a:latin typeface="Arial"/>
                <a:cs typeface="Arial"/>
              </a:rPr>
              <a:t>4</a:t>
            </a:r>
            <a:endParaRPr sz="1600" dirty="0">
              <a:latin typeface="Arial"/>
              <a:cs typeface="Arial"/>
            </a:endParaRPr>
          </a:p>
        </p:txBody>
      </p:sp>
    </p:spTree>
    <p:extLst>
      <p:ext uri="{BB962C8B-B14F-4D97-AF65-F5344CB8AC3E}">
        <p14:creationId xmlns:p14="http://schemas.microsoft.com/office/powerpoint/2010/main" val="2169090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7994" y="359163"/>
            <a:ext cx="2551991" cy="2462213"/>
          </a:xfrm>
          <a:prstGeom prst="rect">
            <a:avLst/>
          </a:prstGeom>
        </p:spPr>
        <p:txBody>
          <a:bodyPr vert="horz" wrap="square" lIns="0" tIns="0" rIns="0" bIns="0" rtlCol="0">
            <a:spAutoFit/>
          </a:bodyPr>
          <a:lstStyle/>
          <a:p>
            <a:pPr marL="12700" marR="5080" algn="just"/>
            <a:r>
              <a:rPr sz="3200" b="1" dirty="0" err="1">
                <a:solidFill>
                  <a:srgbClr val="005C2E"/>
                </a:solidFill>
                <a:latin typeface="SimSun" panose="02010600030101010101" pitchFamily="2" charset="-122"/>
                <a:ea typeface="SimSun" panose="02010600030101010101" pitchFamily="2" charset="-122"/>
                <a:cs typeface="MS Gothic"/>
              </a:rPr>
              <a:t>政府</a:t>
            </a:r>
            <a:r>
              <a:rPr sz="3200" b="1" spc="-20" dirty="0" err="1">
                <a:solidFill>
                  <a:srgbClr val="005C2E"/>
                </a:solidFill>
                <a:latin typeface="SimSun" panose="02010600030101010101" pitchFamily="2" charset="-122"/>
                <a:ea typeface="SimSun" panose="02010600030101010101" pitchFamily="2" charset="-122"/>
                <a:cs typeface="Microsoft JhengHei"/>
              </a:rPr>
              <a:t>继续</a:t>
            </a:r>
            <a:r>
              <a:rPr sz="3200" b="1" spc="-30" dirty="0" err="1">
                <a:solidFill>
                  <a:srgbClr val="005C2E"/>
                </a:solidFill>
                <a:latin typeface="SimSun" panose="02010600030101010101" pitchFamily="2" charset="-122"/>
                <a:ea typeface="SimSun" panose="02010600030101010101" pitchFamily="2" charset="-122"/>
                <a:cs typeface="Microsoft JhengHei"/>
              </a:rPr>
              <a:t>采</a:t>
            </a:r>
            <a:r>
              <a:rPr sz="3200" b="1" spc="-50" dirty="0" err="1">
                <a:solidFill>
                  <a:srgbClr val="005C2E"/>
                </a:solidFill>
                <a:latin typeface="SimSun" panose="02010600030101010101" pitchFamily="2" charset="-122"/>
                <a:ea typeface="SimSun" panose="02010600030101010101" pitchFamily="2" charset="-122"/>
                <a:cs typeface="Microsoft JhengHei"/>
              </a:rPr>
              <a:t>取</a:t>
            </a:r>
            <a:r>
              <a:rPr sz="3200" b="1" spc="-20" dirty="0" err="1">
                <a:solidFill>
                  <a:srgbClr val="005C2E"/>
                </a:solidFill>
                <a:latin typeface="SimSun" panose="02010600030101010101" pitchFamily="2" charset="-122"/>
                <a:ea typeface="SimSun" panose="02010600030101010101" pitchFamily="2" charset="-122"/>
                <a:cs typeface="Microsoft JhengHei"/>
              </a:rPr>
              <a:t>重大</a:t>
            </a:r>
            <a:r>
              <a:rPr sz="3200" b="1" dirty="0" err="1">
                <a:solidFill>
                  <a:srgbClr val="005C2E"/>
                </a:solidFill>
                <a:latin typeface="SimSun" panose="02010600030101010101" pitchFamily="2" charset="-122"/>
                <a:ea typeface="SimSun" panose="02010600030101010101" pitchFamily="2" charset="-122"/>
                <a:cs typeface="MS Gothic"/>
              </a:rPr>
              <a:t>措</a:t>
            </a:r>
            <a:r>
              <a:rPr sz="3200" b="1" spc="-20" dirty="0" err="1">
                <a:solidFill>
                  <a:srgbClr val="005C2E"/>
                </a:solidFill>
                <a:latin typeface="SimSun" panose="02010600030101010101" pitchFamily="2" charset="-122"/>
                <a:ea typeface="SimSun" panose="02010600030101010101" pitchFamily="2" charset="-122"/>
                <a:cs typeface="MS Gothic"/>
              </a:rPr>
              <a:t>施</a:t>
            </a:r>
            <a:r>
              <a:rPr sz="3200" b="1" dirty="0" err="1">
                <a:solidFill>
                  <a:srgbClr val="005C2E"/>
                </a:solidFill>
                <a:latin typeface="SimSun" panose="02010600030101010101" pitchFamily="2" charset="-122"/>
                <a:ea typeface="SimSun" panose="02010600030101010101" pitchFamily="2" charset="-122"/>
                <a:cs typeface="MS Gothic"/>
              </a:rPr>
              <a:t>，增</a:t>
            </a:r>
            <a:r>
              <a:rPr sz="3200" b="1" spc="-20" dirty="0" err="1">
                <a:solidFill>
                  <a:srgbClr val="005C2E"/>
                </a:solidFill>
                <a:latin typeface="SimSun" panose="02010600030101010101" pitchFamily="2" charset="-122"/>
                <a:ea typeface="SimSun" panose="02010600030101010101" pitchFamily="2" charset="-122"/>
                <a:cs typeface="Malgun Gothic"/>
              </a:rPr>
              <a:t>强</a:t>
            </a:r>
            <a:r>
              <a:rPr sz="3200" b="1" spc="-25" dirty="0" err="1">
                <a:solidFill>
                  <a:srgbClr val="005C2E"/>
                </a:solidFill>
                <a:latin typeface="SimSun" panose="02010600030101010101" pitchFamily="2" charset="-122"/>
                <a:ea typeface="SimSun" panose="02010600030101010101" pitchFamily="2" charset="-122"/>
                <a:cs typeface="Malgun Gothic"/>
              </a:rPr>
              <a:t>私</a:t>
            </a:r>
            <a:r>
              <a:rPr sz="3200" b="1" spc="-40" dirty="0" err="1">
                <a:solidFill>
                  <a:srgbClr val="005C2E"/>
                </a:solidFill>
                <a:latin typeface="SimSun" panose="02010600030101010101" pitchFamily="2" charset="-122"/>
                <a:ea typeface="SimSun" panose="02010600030101010101" pitchFamily="2" charset="-122"/>
                <a:cs typeface="Microsoft JhengHei"/>
              </a:rPr>
              <a:t>营部</a:t>
            </a:r>
            <a:r>
              <a:rPr sz="3200" b="1" spc="-25" dirty="0" err="1">
                <a:solidFill>
                  <a:srgbClr val="005C2E"/>
                </a:solidFill>
                <a:latin typeface="SimSun" panose="02010600030101010101" pitchFamily="2" charset="-122"/>
                <a:ea typeface="SimSun" panose="02010600030101010101" pitchFamily="2" charset="-122"/>
                <a:cs typeface="Microsoft JhengHei"/>
              </a:rPr>
              <a:t>门的吸引力和生存</a:t>
            </a:r>
            <a:r>
              <a:rPr sz="3200" b="1" spc="-20" dirty="0" err="1">
                <a:solidFill>
                  <a:srgbClr val="005C2E"/>
                </a:solidFill>
                <a:latin typeface="SimSun" panose="02010600030101010101" pitchFamily="2" charset="-122"/>
                <a:ea typeface="SimSun" panose="02010600030101010101" pitchFamily="2" charset="-122"/>
                <a:cs typeface="MS Gothic"/>
              </a:rPr>
              <a:t>力</a:t>
            </a:r>
            <a:endParaRPr sz="3200" dirty="0">
              <a:latin typeface="SimSun" panose="02010600030101010101" pitchFamily="2" charset="-122"/>
              <a:ea typeface="SimSun" panose="02010600030101010101" pitchFamily="2" charset="-122"/>
              <a:cs typeface="MS Gothic"/>
            </a:endParaRPr>
          </a:p>
        </p:txBody>
      </p:sp>
      <p:sp>
        <p:nvSpPr>
          <p:cNvPr id="3" name="object 3"/>
          <p:cNvSpPr/>
          <p:nvPr/>
        </p:nvSpPr>
        <p:spPr>
          <a:xfrm>
            <a:off x="7620000" y="1524000"/>
            <a:ext cx="4572000" cy="5334000"/>
          </a:xfrm>
          <a:custGeom>
            <a:avLst/>
            <a:gdLst/>
            <a:ahLst/>
            <a:cxnLst/>
            <a:rect l="l" t="t" r="r" b="b"/>
            <a:pathLst>
              <a:path w="4572000" h="5334000">
                <a:moveTo>
                  <a:pt x="0" y="5334000"/>
                </a:moveTo>
                <a:lnTo>
                  <a:pt x="4572000" y="5334000"/>
                </a:lnTo>
                <a:lnTo>
                  <a:pt x="4572000" y="0"/>
                </a:lnTo>
                <a:lnTo>
                  <a:pt x="0" y="0"/>
                </a:lnTo>
                <a:lnTo>
                  <a:pt x="0" y="5334000"/>
                </a:lnTo>
                <a:close/>
              </a:path>
            </a:pathLst>
          </a:custGeom>
          <a:solidFill>
            <a:srgbClr val="D2D2D2"/>
          </a:solidFill>
        </p:spPr>
        <p:txBody>
          <a:bodyPr wrap="square" lIns="0" tIns="0" rIns="0" bIns="0" rtlCol="0"/>
          <a:lstStyle/>
          <a:p>
            <a:endParaRPr/>
          </a:p>
        </p:txBody>
      </p:sp>
      <p:sp>
        <p:nvSpPr>
          <p:cNvPr id="4" name="object 4"/>
          <p:cNvSpPr/>
          <p:nvPr/>
        </p:nvSpPr>
        <p:spPr>
          <a:xfrm>
            <a:off x="3048000" y="1524000"/>
            <a:ext cx="4572000" cy="5334000"/>
          </a:xfrm>
          <a:custGeom>
            <a:avLst/>
            <a:gdLst/>
            <a:ahLst/>
            <a:cxnLst/>
            <a:rect l="l" t="t" r="r" b="b"/>
            <a:pathLst>
              <a:path w="4572000" h="5334000">
                <a:moveTo>
                  <a:pt x="0" y="5334000"/>
                </a:moveTo>
                <a:lnTo>
                  <a:pt x="4572000" y="5334000"/>
                </a:lnTo>
                <a:lnTo>
                  <a:pt x="4572000" y="0"/>
                </a:lnTo>
                <a:lnTo>
                  <a:pt x="0" y="0"/>
                </a:lnTo>
                <a:lnTo>
                  <a:pt x="0" y="5334000"/>
                </a:lnTo>
                <a:close/>
              </a:path>
            </a:pathLst>
          </a:custGeom>
          <a:solidFill>
            <a:srgbClr val="E6E6E6"/>
          </a:solidFill>
        </p:spPr>
        <p:txBody>
          <a:bodyPr wrap="square" lIns="0" tIns="0" rIns="0" bIns="0" rtlCol="0"/>
          <a:lstStyle/>
          <a:p>
            <a:endParaRPr/>
          </a:p>
        </p:txBody>
      </p:sp>
      <p:sp>
        <p:nvSpPr>
          <p:cNvPr id="5" name="object 5"/>
          <p:cNvSpPr/>
          <p:nvPr/>
        </p:nvSpPr>
        <p:spPr>
          <a:xfrm>
            <a:off x="3048000" y="1524000"/>
            <a:ext cx="9144000" cy="2578735"/>
          </a:xfrm>
          <a:custGeom>
            <a:avLst/>
            <a:gdLst/>
            <a:ahLst/>
            <a:cxnLst/>
            <a:rect l="l" t="t" r="r" b="b"/>
            <a:pathLst>
              <a:path w="9144000" h="2578735">
                <a:moveTo>
                  <a:pt x="9144000" y="0"/>
                </a:moveTo>
                <a:lnTo>
                  <a:pt x="0" y="0"/>
                </a:lnTo>
                <a:lnTo>
                  <a:pt x="4572000" y="2578608"/>
                </a:lnTo>
                <a:lnTo>
                  <a:pt x="9144000" y="0"/>
                </a:lnTo>
                <a:close/>
              </a:path>
            </a:pathLst>
          </a:custGeom>
          <a:solidFill>
            <a:srgbClr val="F5F5F5"/>
          </a:solidFill>
        </p:spPr>
        <p:txBody>
          <a:bodyPr wrap="square" lIns="0" tIns="0" rIns="0" bIns="0" rtlCol="0"/>
          <a:lstStyle/>
          <a:p>
            <a:endParaRPr/>
          </a:p>
        </p:txBody>
      </p:sp>
      <p:sp>
        <p:nvSpPr>
          <p:cNvPr id="6" name="object 6"/>
          <p:cNvSpPr txBox="1"/>
          <p:nvPr/>
        </p:nvSpPr>
        <p:spPr>
          <a:xfrm>
            <a:off x="6120129" y="541281"/>
            <a:ext cx="1875537" cy="276999"/>
          </a:xfrm>
          <a:prstGeom prst="rect">
            <a:avLst/>
          </a:prstGeom>
        </p:spPr>
        <p:txBody>
          <a:bodyPr vert="horz" wrap="square" lIns="0" tIns="0" rIns="0" bIns="0" rtlCol="0">
            <a:spAutoFit/>
          </a:bodyPr>
          <a:lstStyle/>
          <a:p>
            <a:pPr marL="12700">
              <a:lnSpc>
                <a:spcPct val="100000"/>
              </a:lnSpc>
            </a:pPr>
            <a:r>
              <a:rPr b="1" spc="-30" dirty="0">
                <a:solidFill>
                  <a:srgbClr val="005C2E"/>
                </a:solidFill>
                <a:latin typeface="SimSun"/>
                <a:cs typeface="SimSun"/>
              </a:rPr>
              <a:t>确保投资保护</a:t>
            </a:r>
            <a:endParaRPr b="1" dirty="0">
              <a:latin typeface="SimSun"/>
              <a:cs typeface="SimSun"/>
            </a:endParaRPr>
          </a:p>
        </p:txBody>
      </p:sp>
      <p:sp>
        <p:nvSpPr>
          <p:cNvPr id="7" name="object 7"/>
          <p:cNvSpPr txBox="1"/>
          <p:nvPr/>
        </p:nvSpPr>
        <p:spPr>
          <a:xfrm>
            <a:off x="4948554" y="971010"/>
            <a:ext cx="2403222" cy="215444"/>
          </a:xfrm>
          <a:prstGeom prst="rect">
            <a:avLst/>
          </a:prstGeom>
        </p:spPr>
        <p:txBody>
          <a:bodyPr vert="horz" wrap="square" lIns="0" tIns="0" rIns="0" bIns="0" rtlCol="0">
            <a:spAutoFit/>
          </a:bodyPr>
          <a:lstStyle/>
          <a:p>
            <a:pPr marL="12700">
              <a:lnSpc>
                <a:spcPct val="100000"/>
              </a:lnSpc>
            </a:pPr>
            <a:r>
              <a:rPr sz="1400" dirty="0">
                <a:solidFill>
                  <a:srgbClr val="1E1E1E"/>
                </a:solidFill>
                <a:latin typeface="SimSun"/>
                <a:cs typeface="SimSun"/>
              </a:rPr>
              <a:t>实施关键投资法</a:t>
            </a:r>
            <a:r>
              <a:rPr sz="1400" spc="-15" dirty="0">
                <a:solidFill>
                  <a:srgbClr val="1E1E1E"/>
                </a:solidFill>
                <a:latin typeface="SimSun"/>
                <a:cs typeface="SimSun"/>
              </a:rPr>
              <a:t>规</a:t>
            </a:r>
            <a:r>
              <a:rPr sz="1400" dirty="0">
                <a:solidFill>
                  <a:srgbClr val="1E1E1E"/>
                </a:solidFill>
                <a:latin typeface="SimSun"/>
                <a:cs typeface="SimSun"/>
              </a:rPr>
              <a:t>，例如</a:t>
            </a:r>
            <a:r>
              <a:rPr sz="1200" dirty="0">
                <a:solidFill>
                  <a:srgbClr val="1E1E1E"/>
                </a:solidFill>
                <a:latin typeface="SimSun"/>
                <a:cs typeface="SimSun"/>
              </a:rPr>
              <a:t>：</a:t>
            </a:r>
            <a:endParaRPr sz="1200" dirty="0">
              <a:latin typeface="SimSun"/>
              <a:cs typeface="SimSun"/>
            </a:endParaRPr>
          </a:p>
        </p:txBody>
      </p:sp>
      <p:sp>
        <p:nvSpPr>
          <p:cNvPr id="8" name="object 8"/>
          <p:cNvSpPr txBox="1"/>
          <p:nvPr/>
        </p:nvSpPr>
        <p:spPr>
          <a:xfrm>
            <a:off x="5121021" y="1235297"/>
            <a:ext cx="3080892" cy="507831"/>
          </a:xfrm>
          <a:prstGeom prst="rect">
            <a:avLst/>
          </a:prstGeom>
        </p:spPr>
        <p:txBody>
          <a:bodyPr vert="horz" wrap="square" lIns="0" tIns="0" rIns="0" bIns="0" rtlCol="0">
            <a:spAutoFit/>
          </a:bodyPr>
          <a:lstStyle/>
          <a:p>
            <a:pPr marL="12700">
              <a:lnSpc>
                <a:spcPct val="100000"/>
              </a:lnSpc>
              <a:tabLst>
                <a:tab pos="299085" algn="l"/>
              </a:tabLst>
            </a:pPr>
            <a:r>
              <a:rPr sz="1200" dirty="0">
                <a:solidFill>
                  <a:srgbClr val="1E1E1E"/>
                </a:solidFill>
                <a:latin typeface="Arial"/>
                <a:cs typeface="Arial"/>
              </a:rPr>
              <a:t>•	</a:t>
            </a:r>
            <a:r>
              <a:rPr sz="1400" dirty="0">
                <a:solidFill>
                  <a:srgbClr val="1E1E1E"/>
                </a:solidFill>
                <a:latin typeface="SimSun"/>
                <a:cs typeface="SimSun"/>
              </a:rPr>
              <a:t>外国私人投资促进与保护法</a:t>
            </a:r>
            <a:endParaRPr sz="1400" dirty="0">
              <a:latin typeface="SimSun"/>
              <a:cs typeface="SimSun"/>
            </a:endParaRPr>
          </a:p>
          <a:p>
            <a:pPr marL="12700">
              <a:lnSpc>
                <a:spcPct val="100000"/>
              </a:lnSpc>
              <a:spcBef>
                <a:spcPts val="600"/>
              </a:spcBef>
              <a:tabLst>
                <a:tab pos="299085" algn="l"/>
              </a:tabLst>
            </a:pPr>
            <a:r>
              <a:rPr sz="1200" dirty="0">
                <a:solidFill>
                  <a:srgbClr val="1E1E1E"/>
                </a:solidFill>
                <a:latin typeface="Arial"/>
                <a:cs typeface="Arial"/>
              </a:rPr>
              <a:t>•	</a:t>
            </a:r>
            <a:r>
              <a:rPr sz="1400" dirty="0">
                <a:solidFill>
                  <a:srgbClr val="1E1E1E"/>
                </a:solidFill>
                <a:latin typeface="SimSun"/>
                <a:cs typeface="SimSun"/>
              </a:rPr>
              <a:t>与友好国家签订的双边投资条</a:t>
            </a:r>
            <a:r>
              <a:rPr sz="1200" dirty="0">
                <a:solidFill>
                  <a:srgbClr val="1E1E1E"/>
                </a:solidFill>
                <a:latin typeface="SimSun"/>
                <a:cs typeface="SimSun"/>
              </a:rPr>
              <a:t>约</a:t>
            </a:r>
            <a:endParaRPr sz="1200" dirty="0">
              <a:latin typeface="SimSun"/>
              <a:cs typeface="SimSun"/>
            </a:endParaRPr>
          </a:p>
        </p:txBody>
      </p:sp>
      <p:sp>
        <p:nvSpPr>
          <p:cNvPr id="9" name="object 9"/>
          <p:cNvSpPr txBox="1"/>
          <p:nvPr/>
        </p:nvSpPr>
        <p:spPr>
          <a:xfrm>
            <a:off x="5121020" y="1744567"/>
            <a:ext cx="3383787" cy="215444"/>
          </a:xfrm>
          <a:prstGeom prst="rect">
            <a:avLst/>
          </a:prstGeom>
        </p:spPr>
        <p:txBody>
          <a:bodyPr vert="horz" wrap="square" lIns="0" tIns="0" rIns="0" bIns="0" rtlCol="0">
            <a:spAutoFit/>
          </a:bodyPr>
          <a:lstStyle/>
          <a:p>
            <a:pPr marL="12700">
              <a:lnSpc>
                <a:spcPct val="100000"/>
              </a:lnSpc>
              <a:tabLst>
                <a:tab pos="299085" algn="l"/>
              </a:tabLst>
            </a:pPr>
            <a:r>
              <a:rPr sz="1200" dirty="0">
                <a:solidFill>
                  <a:srgbClr val="1E1E1E"/>
                </a:solidFill>
                <a:latin typeface="Arial"/>
                <a:cs typeface="Arial"/>
              </a:rPr>
              <a:t>•</a:t>
            </a:r>
            <a:r>
              <a:rPr sz="1400" dirty="0">
                <a:solidFill>
                  <a:srgbClr val="1E1E1E"/>
                </a:solidFill>
                <a:latin typeface="Arial"/>
                <a:cs typeface="Arial"/>
              </a:rPr>
              <a:t>	</a:t>
            </a:r>
            <a:r>
              <a:rPr sz="1400" dirty="0" err="1">
                <a:solidFill>
                  <a:srgbClr val="1E1E1E"/>
                </a:solidFill>
                <a:latin typeface="SimSun"/>
                <a:cs typeface="SimSun"/>
              </a:rPr>
              <a:t>经济技术特区（</a:t>
            </a:r>
            <a:r>
              <a:rPr sz="1400" spc="-10" dirty="0" err="1">
                <a:solidFill>
                  <a:srgbClr val="1E1E1E"/>
                </a:solidFill>
                <a:latin typeface="Arial"/>
                <a:cs typeface="Arial"/>
              </a:rPr>
              <a:t>SE</a:t>
            </a:r>
            <a:r>
              <a:rPr sz="1400" spc="10" dirty="0" err="1">
                <a:solidFill>
                  <a:srgbClr val="1E1E1E"/>
                </a:solidFill>
                <a:latin typeface="Arial"/>
                <a:cs typeface="Arial"/>
              </a:rPr>
              <a:t>Z</a:t>
            </a:r>
            <a:r>
              <a:rPr lang="en-US" sz="1400" spc="10" dirty="0" err="1">
                <a:solidFill>
                  <a:srgbClr val="1E1E1E"/>
                </a:solidFill>
                <a:latin typeface="Arial"/>
                <a:cs typeface="Arial"/>
              </a:rPr>
              <a:t>s</a:t>
            </a:r>
            <a:r>
              <a:rPr sz="1400" dirty="0" err="1">
                <a:solidFill>
                  <a:srgbClr val="1E1E1E"/>
                </a:solidFill>
                <a:latin typeface="SimSun"/>
                <a:cs typeface="SimSun"/>
              </a:rPr>
              <a:t>、</a:t>
            </a:r>
            <a:r>
              <a:rPr sz="1400" spc="-10" dirty="0" err="1">
                <a:solidFill>
                  <a:srgbClr val="1E1E1E"/>
                </a:solidFill>
                <a:latin typeface="Arial"/>
                <a:cs typeface="Arial"/>
              </a:rPr>
              <a:t>S</a:t>
            </a:r>
            <a:r>
              <a:rPr sz="1400" spc="5" dirty="0" err="1">
                <a:solidFill>
                  <a:srgbClr val="1E1E1E"/>
                </a:solidFill>
                <a:latin typeface="Arial"/>
                <a:cs typeface="Arial"/>
              </a:rPr>
              <a:t>T</a:t>
            </a:r>
            <a:r>
              <a:rPr sz="1400" spc="10" dirty="0" err="1">
                <a:solidFill>
                  <a:srgbClr val="1E1E1E"/>
                </a:solidFill>
                <a:latin typeface="Arial"/>
                <a:cs typeface="Arial"/>
              </a:rPr>
              <a:t>Z</a:t>
            </a:r>
            <a:r>
              <a:rPr lang="en-US" sz="1400" spc="10" dirty="0" err="1">
                <a:solidFill>
                  <a:srgbClr val="1E1E1E"/>
                </a:solidFill>
                <a:latin typeface="Arial"/>
                <a:cs typeface="Arial"/>
              </a:rPr>
              <a:t>s</a:t>
            </a:r>
            <a:r>
              <a:rPr sz="1400" spc="-25" dirty="0" err="1">
                <a:solidFill>
                  <a:srgbClr val="1E1E1E"/>
                </a:solidFill>
                <a:latin typeface="SimSun"/>
                <a:cs typeface="SimSun"/>
              </a:rPr>
              <a:t>）监管</a:t>
            </a:r>
            <a:endParaRPr sz="1400" dirty="0">
              <a:latin typeface="SimSun"/>
              <a:cs typeface="SimSun"/>
            </a:endParaRPr>
          </a:p>
        </p:txBody>
      </p:sp>
      <p:sp>
        <p:nvSpPr>
          <p:cNvPr id="10" name="object 10"/>
          <p:cNvSpPr txBox="1"/>
          <p:nvPr/>
        </p:nvSpPr>
        <p:spPr>
          <a:xfrm>
            <a:off x="4035678" y="3152001"/>
            <a:ext cx="1289176" cy="276999"/>
          </a:xfrm>
          <a:prstGeom prst="rect">
            <a:avLst/>
          </a:prstGeom>
        </p:spPr>
        <p:txBody>
          <a:bodyPr vert="horz" wrap="square" lIns="0" tIns="0" rIns="0" bIns="0" rtlCol="0">
            <a:spAutoFit/>
          </a:bodyPr>
          <a:lstStyle/>
          <a:p>
            <a:pPr marL="12700">
              <a:lnSpc>
                <a:spcPct val="100000"/>
              </a:lnSpc>
            </a:pPr>
            <a:r>
              <a:rPr b="1" spc="-30" dirty="0">
                <a:solidFill>
                  <a:srgbClr val="005C2E"/>
                </a:solidFill>
                <a:latin typeface="SimSun"/>
                <a:cs typeface="SimSun"/>
              </a:rPr>
              <a:t>保障安全</a:t>
            </a:r>
            <a:endParaRPr b="1" dirty="0">
              <a:latin typeface="SimSun"/>
              <a:cs typeface="SimSun"/>
            </a:endParaRPr>
          </a:p>
        </p:txBody>
      </p:sp>
      <p:sp>
        <p:nvSpPr>
          <p:cNvPr id="11" name="object 11"/>
          <p:cNvSpPr txBox="1"/>
          <p:nvPr/>
        </p:nvSpPr>
        <p:spPr>
          <a:xfrm>
            <a:off x="3445890" y="3759295"/>
            <a:ext cx="2150110" cy="430887"/>
          </a:xfrm>
          <a:prstGeom prst="rect">
            <a:avLst/>
          </a:prstGeom>
        </p:spPr>
        <p:txBody>
          <a:bodyPr vert="horz" wrap="square" lIns="0" tIns="0" rIns="0" bIns="0" rtlCol="0">
            <a:spAutoFit/>
          </a:bodyPr>
          <a:lstStyle/>
          <a:p>
            <a:pPr marL="12700">
              <a:lnSpc>
                <a:spcPct val="100000"/>
              </a:lnSpc>
            </a:pPr>
            <a:r>
              <a:rPr sz="1400" dirty="0">
                <a:solidFill>
                  <a:srgbClr val="1E1E1E"/>
                </a:solidFill>
                <a:latin typeface="Arial"/>
                <a:cs typeface="Arial"/>
              </a:rPr>
              <a:t>– </a:t>
            </a:r>
            <a:r>
              <a:rPr sz="1400" spc="-15" dirty="0">
                <a:solidFill>
                  <a:srgbClr val="1E1E1E"/>
                </a:solidFill>
                <a:latin typeface="Arial"/>
                <a:cs typeface="Arial"/>
              </a:rPr>
              <a:t> </a:t>
            </a:r>
            <a:r>
              <a:rPr sz="1400" b="1" dirty="0" err="1">
                <a:solidFill>
                  <a:srgbClr val="1E1E1E"/>
                </a:solidFill>
                <a:latin typeface="SimSun"/>
                <a:cs typeface="SimSun"/>
              </a:rPr>
              <a:t>经济特区</a:t>
            </a:r>
            <a:r>
              <a:rPr sz="1400" dirty="0" err="1">
                <a:solidFill>
                  <a:srgbClr val="1E1E1E"/>
                </a:solidFill>
                <a:latin typeface="SimSun"/>
                <a:cs typeface="SimSun"/>
              </a:rPr>
              <a:t>（</a:t>
            </a:r>
            <a:r>
              <a:rPr sz="1400" b="1" spc="-10" dirty="0" err="1">
                <a:solidFill>
                  <a:srgbClr val="1E1E1E"/>
                </a:solidFill>
                <a:latin typeface="Arial"/>
                <a:cs typeface="Arial"/>
              </a:rPr>
              <a:t>SE</a:t>
            </a:r>
            <a:r>
              <a:rPr sz="1400" b="1" spc="10" dirty="0" err="1">
                <a:solidFill>
                  <a:srgbClr val="1E1E1E"/>
                </a:solidFill>
                <a:latin typeface="Arial"/>
                <a:cs typeface="Arial"/>
              </a:rPr>
              <a:t>Z</a:t>
            </a:r>
            <a:r>
              <a:rPr sz="1400" dirty="0" err="1">
                <a:solidFill>
                  <a:srgbClr val="1E1E1E"/>
                </a:solidFill>
                <a:latin typeface="SimSun"/>
                <a:cs typeface="SimSun"/>
              </a:rPr>
              <a:t>）</a:t>
            </a:r>
            <a:r>
              <a:rPr sz="1400" b="1" spc="-25" dirty="0" err="1">
                <a:solidFill>
                  <a:srgbClr val="1E1E1E"/>
                </a:solidFill>
                <a:latin typeface="SimSun"/>
                <a:cs typeface="SimSun"/>
              </a:rPr>
              <a:t>的</a:t>
            </a:r>
            <a:r>
              <a:rPr sz="1400" spc="-25" dirty="0" err="1">
                <a:solidFill>
                  <a:srgbClr val="1E1E1E"/>
                </a:solidFill>
                <a:latin typeface="SimSun"/>
                <a:cs typeface="SimSun"/>
              </a:rPr>
              <a:t>预先</a:t>
            </a:r>
            <a:r>
              <a:rPr sz="1400" b="1" spc="-25" dirty="0" err="1">
                <a:solidFill>
                  <a:srgbClr val="1E1E1E"/>
                </a:solidFill>
                <a:latin typeface="SimSun"/>
                <a:cs typeface="SimSun"/>
              </a:rPr>
              <a:t>批准</a:t>
            </a:r>
            <a:r>
              <a:rPr sz="1400" b="1" spc="-30" dirty="0" err="1">
                <a:solidFill>
                  <a:srgbClr val="1E1E1E"/>
                </a:solidFill>
                <a:latin typeface="SimSun"/>
                <a:cs typeface="SimSun"/>
              </a:rPr>
              <a:t>场地准入</a:t>
            </a:r>
            <a:endParaRPr sz="1400" b="1" dirty="0">
              <a:latin typeface="SimSun"/>
              <a:cs typeface="SimSun"/>
            </a:endParaRPr>
          </a:p>
        </p:txBody>
      </p:sp>
      <p:sp>
        <p:nvSpPr>
          <p:cNvPr id="12" name="object 12"/>
          <p:cNvSpPr txBox="1"/>
          <p:nvPr/>
        </p:nvSpPr>
        <p:spPr>
          <a:xfrm>
            <a:off x="3445890" y="4381341"/>
            <a:ext cx="2016125" cy="430887"/>
          </a:xfrm>
          <a:prstGeom prst="rect">
            <a:avLst/>
          </a:prstGeom>
        </p:spPr>
        <p:txBody>
          <a:bodyPr vert="horz" wrap="square" lIns="0" tIns="0" rIns="0" bIns="0" rtlCol="0">
            <a:spAutoFit/>
          </a:bodyPr>
          <a:lstStyle/>
          <a:p>
            <a:pPr marL="12700">
              <a:lnSpc>
                <a:spcPct val="100000"/>
              </a:lnSpc>
            </a:pPr>
            <a:r>
              <a:rPr sz="1400" b="1" dirty="0">
                <a:solidFill>
                  <a:srgbClr val="1E1E1E"/>
                </a:solidFill>
                <a:latin typeface="Arial"/>
                <a:cs typeface="Arial"/>
              </a:rPr>
              <a:t>– </a:t>
            </a:r>
            <a:r>
              <a:rPr sz="1400" b="1" spc="-65" dirty="0">
                <a:solidFill>
                  <a:srgbClr val="1E1E1E"/>
                </a:solidFill>
                <a:latin typeface="Arial"/>
                <a:cs typeface="Arial"/>
              </a:rPr>
              <a:t> </a:t>
            </a:r>
            <a:r>
              <a:rPr sz="1400" b="1" dirty="0" err="1">
                <a:solidFill>
                  <a:srgbClr val="1E1E1E"/>
                </a:solidFill>
                <a:latin typeface="SimSun"/>
                <a:cs typeface="SimSun"/>
              </a:rPr>
              <a:t>专门的、训练有素的安全部</a:t>
            </a:r>
            <a:r>
              <a:rPr sz="1400" b="1" spc="-5" dirty="0" err="1">
                <a:solidFill>
                  <a:srgbClr val="1E1E1E"/>
                </a:solidFill>
                <a:latin typeface="SimSun"/>
                <a:cs typeface="SimSun"/>
              </a:rPr>
              <a:t>门，</a:t>
            </a:r>
            <a:r>
              <a:rPr sz="1400" b="1" dirty="0" err="1">
                <a:solidFill>
                  <a:srgbClr val="1E1E1E"/>
                </a:solidFill>
                <a:latin typeface="SimSun"/>
                <a:cs typeface="SimSun"/>
              </a:rPr>
              <a:t>保护投资者安全</a:t>
            </a:r>
            <a:endParaRPr sz="1400" b="1" dirty="0">
              <a:latin typeface="SimSun"/>
              <a:cs typeface="SimSun"/>
            </a:endParaRPr>
          </a:p>
        </p:txBody>
      </p:sp>
      <p:sp>
        <p:nvSpPr>
          <p:cNvPr id="13" name="object 13"/>
          <p:cNvSpPr txBox="1"/>
          <p:nvPr/>
        </p:nvSpPr>
        <p:spPr>
          <a:xfrm>
            <a:off x="3445890" y="5005927"/>
            <a:ext cx="1878964" cy="430887"/>
          </a:xfrm>
          <a:prstGeom prst="rect">
            <a:avLst/>
          </a:prstGeom>
        </p:spPr>
        <p:txBody>
          <a:bodyPr vert="horz" wrap="square" lIns="0" tIns="0" rIns="0" bIns="0" rtlCol="0">
            <a:spAutoFit/>
          </a:bodyPr>
          <a:lstStyle/>
          <a:p>
            <a:pPr marL="12700">
              <a:lnSpc>
                <a:spcPct val="100000"/>
              </a:lnSpc>
            </a:pPr>
            <a:r>
              <a:rPr sz="1400" dirty="0">
                <a:solidFill>
                  <a:srgbClr val="1E1E1E"/>
                </a:solidFill>
                <a:latin typeface="Arial"/>
                <a:cs typeface="Arial"/>
              </a:rPr>
              <a:t>– </a:t>
            </a:r>
            <a:r>
              <a:rPr sz="1400" spc="55" dirty="0">
                <a:solidFill>
                  <a:srgbClr val="1E1E1E"/>
                </a:solidFill>
                <a:latin typeface="Arial"/>
                <a:cs typeface="Arial"/>
              </a:rPr>
              <a:t> </a:t>
            </a:r>
            <a:r>
              <a:rPr sz="1400" b="1" dirty="0">
                <a:solidFill>
                  <a:srgbClr val="1E1E1E"/>
                </a:solidFill>
                <a:latin typeface="SimSun"/>
                <a:cs typeface="SimSun"/>
              </a:rPr>
              <a:t>加强</a:t>
            </a:r>
            <a:r>
              <a:rPr sz="1400" dirty="0">
                <a:solidFill>
                  <a:srgbClr val="1E1E1E"/>
                </a:solidFill>
                <a:latin typeface="SimSun"/>
                <a:cs typeface="SimSun"/>
              </a:rPr>
              <a:t>工业区</a:t>
            </a:r>
            <a:r>
              <a:rPr sz="1400" b="1" dirty="0">
                <a:solidFill>
                  <a:srgbClr val="1E1E1E"/>
                </a:solidFill>
                <a:latin typeface="SimSun"/>
                <a:cs typeface="SimSun"/>
              </a:rPr>
              <a:t>的执法和监测</a:t>
            </a:r>
            <a:endParaRPr sz="1400" b="1" dirty="0">
              <a:latin typeface="SimSun"/>
              <a:cs typeface="SimSun"/>
            </a:endParaRPr>
          </a:p>
        </p:txBody>
      </p:sp>
      <p:sp>
        <p:nvSpPr>
          <p:cNvPr id="14" name="object 14"/>
          <p:cNvSpPr txBox="1"/>
          <p:nvPr/>
        </p:nvSpPr>
        <p:spPr>
          <a:xfrm>
            <a:off x="3445890" y="5635034"/>
            <a:ext cx="2171700" cy="430887"/>
          </a:xfrm>
          <a:prstGeom prst="rect">
            <a:avLst/>
          </a:prstGeom>
        </p:spPr>
        <p:txBody>
          <a:bodyPr vert="horz" wrap="square" lIns="0" tIns="0" rIns="0" bIns="0" rtlCol="0">
            <a:spAutoFit/>
          </a:bodyPr>
          <a:lstStyle/>
          <a:p>
            <a:pPr marL="12700">
              <a:lnSpc>
                <a:spcPct val="100000"/>
              </a:lnSpc>
            </a:pPr>
            <a:r>
              <a:rPr sz="1400" dirty="0">
                <a:solidFill>
                  <a:srgbClr val="1E1E1E"/>
                </a:solidFill>
                <a:latin typeface="Arial"/>
                <a:cs typeface="Arial"/>
              </a:rPr>
              <a:t>– </a:t>
            </a:r>
            <a:r>
              <a:rPr sz="1400" spc="-65" dirty="0">
                <a:solidFill>
                  <a:srgbClr val="1E1E1E"/>
                </a:solidFill>
                <a:latin typeface="Arial"/>
                <a:cs typeface="Arial"/>
              </a:rPr>
              <a:t> </a:t>
            </a:r>
            <a:r>
              <a:rPr sz="1400" dirty="0" err="1">
                <a:solidFill>
                  <a:srgbClr val="1E1E1E"/>
                </a:solidFill>
                <a:latin typeface="SimSun"/>
                <a:cs typeface="SimSun"/>
              </a:rPr>
              <a:t>受控、严密监控且</a:t>
            </a:r>
            <a:r>
              <a:rPr sz="1400" b="1" dirty="0" err="1">
                <a:solidFill>
                  <a:srgbClr val="1E1E1E"/>
                </a:solidFill>
                <a:latin typeface="SimSun"/>
                <a:cs typeface="SimSun"/>
              </a:rPr>
              <a:t>安全的项目</a:t>
            </a:r>
            <a:r>
              <a:rPr sz="1400" b="1" spc="-30" dirty="0" err="1">
                <a:solidFill>
                  <a:srgbClr val="1E1E1E"/>
                </a:solidFill>
                <a:latin typeface="SimSun"/>
                <a:cs typeface="SimSun"/>
              </a:rPr>
              <a:t>现场</a:t>
            </a:r>
            <a:endParaRPr sz="1400" b="1" dirty="0">
              <a:latin typeface="SimSun"/>
              <a:cs typeface="SimSun"/>
            </a:endParaRPr>
          </a:p>
        </p:txBody>
      </p:sp>
      <p:sp>
        <p:nvSpPr>
          <p:cNvPr id="15" name="object 15"/>
          <p:cNvSpPr txBox="1"/>
          <p:nvPr/>
        </p:nvSpPr>
        <p:spPr>
          <a:xfrm>
            <a:off x="10365993" y="3138170"/>
            <a:ext cx="1433830" cy="443230"/>
          </a:xfrm>
          <a:prstGeom prst="rect">
            <a:avLst/>
          </a:prstGeom>
        </p:spPr>
        <p:txBody>
          <a:bodyPr vert="horz" wrap="square" lIns="0" tIns="0" rIns="0" bIns="0" rtlCol="0">
            <a:spAutoFit/>
          </a:bodyPr>
          <a:lstStyle/>
          <a:p>
            <a:pPr marL="12700" marR="5080">
              <a:lnSpc>
                <a:spcPts val="1680"/>
              </a:lnSpc>
            </a:pPr>
            <a:r>
              <a:rPr b="1" spc="-25" dirty="0" err="1">
                <a:solidFill>
                  <a:srgbClr val="005C2E"/>
                </a:solidFill>
                <a:latin typeface="SimSun"/>
                <a:cs typeface="SimSun"/>
              </a:rPr>
              <a:t>实现全球贸易准</a:t>
            </a:r>
            <a:r>
              <a:rPr b="1" dirty="0" err="1">
                <a:solidFill>
                  <a:srgbClr val="005C2E"/>
                </a:solidFill>
                <a:latin typeface="SimSun"/>
                <a:cs typeface="SimSun"/>
              </a:rPr>
              <a:t>入</a:t>
            </a:r>
            <a:endParaRPr b="1" dirty="0">
              <a:latin typeface="SimSun"/>
              <a:cs typeface="SimSun"/>
            </a:endParaRPr>
          </a:p>
        </p:txBody>
      </p:sp>
      <p:sp>
        <p:nvSpPr>
          <p:cNvPr id="16" name="object 16"/>
          <p:cNvSpPr txBox="1"/>
          <p:nvPr/>
        </p:nvSpPr>
        <p:spPr>
          <a:xfrm>
            <a:off x="9896602" y="3755358"/>
            <a:ext cx="2167371" cy="1308050"/>
          </a:xfrm>
          <a:prstGeom prst="rect">
            <a:avLst/>
          </a:prstGeom>
        </p:spPr>
        <p:txBody>
          <a:bodyPr vert="horz" wrap="square" lIns="0" tIns="0" rIns="0" bIns="0" rtlCol="0">
            <a:spAutoFit/>
          </a:bodyPr>
          <a:lstStyle/>
          <a:p>
            <a:pPr marL="12700">
              <a:lnSpc>
                <a:spcPct val="100000"/>
              </a:lnSpc>
            </a:pPr>
            <a:r>
              <a:rPr sz="1400" dirty="0">
                <a:solidFill>
                  <a:srgbClr val="1E1E1E"/>
                </a:solidFill>
                <a:latin typeface="Arial"/>
                <a:cs typeface="Arial"/>
              </a:rPr>
              <a:t>– </a:t>
            </a:r>
            <a:r>
              <a:rPr sz="1400" spc="55" dirty="0">
                <a:solidFill>
                  <a:srgbClr val="1E1E1E"/>
                </a:solidFill>
                <a:latin typeface="Arial"/>
                <a:cs typeface="Arial"/>
              </a:rPr>
              <a:t> </a:t>
            </a:r>
            <a:r>
              <a:rPr sz="1400" b="1" dirty="0">
                <a:solidFill>
                  <a:srgbClr val="1E1E1E"/>
                </a:solidFill>
                <a:latin typeface="SimSun"/>
                <a:cs typeface="SimSun"/>
              </a:rPr>
              <a:t>出口便利化计划</a:t>
            </a:r>
            <a:endParaRPr sz="1400" b="1" dirty="0">
              <a:latin typeface="SimSun"/>
              <a:cs typeface="SimSun"/>
            </a:endParaRPr>
          </a:p>
          <a:p>
            <a:pPr marL="192405">
              <a:lnSpc>
                <a:spcPct val="100000"/>
              </a:lnSpc>
            </a:pPr>
            <a:r>
              <a:rPr sz="1400" dirty="0">
                <a:solidFill>
                  <a:srgbClr val="1E1E1E"/>
                </a:solidFill>
                <a:latin typeface="SimSun"/>
                <a:cs typeface="SimSun"/>
              </a:rPr>
              <a:t>（</a:t>
            </a:r>
            <a:r>
              <a:rPr sz="1400" spc="-10" dirty="0">
                <a:solidFill>
                  <a:srgbClr val="1E1E1E"/>
                </a:solidFill>
                <a:latin typeface="Arial"/>
                <a:cs typeface="Arial"/>
              </a:rPr>
              <a:t>E</a:t>
            </a:r>
            <a:r>
              <a:rPr sz="1400" spc="5" dirty="0">
                <a:solidFill>
                  <a:srgbClr val="1E1E1E"/>
                </a:solidFill>
                <a:latin typeface="Arial"/>
                <a:cs typeface="Arial"/>
              </a:rPr>
              <a:t>F</a:t>
            </a:r>
            <a:r>
              <a:rPr sz="1400" spc="-10" dirty="0">
                <a:solidFill>
                  <a:srgbClr val="1E1E1E"/>
                </a:solidFill>
                <a:latin typeface="Arial"/>
                <a:cs typeface="Arial"/>
              </a:rPr>
              <a:t>S</a:t>
            </a:r>
            <a:r>
              <a:rPr sz="1400" dirty="0">
                <a:solidFill>
                  <a:srgbClr val="1E1E1E"/>
                </a:solidFill>
                <a:latin typeface="SimSun"/>
                <a:cs typeface="SimSun"/>
              </a:rPr>
              <a:t>）</a:t>
            </a:r>
            <a:endParaRPr sz="1400" dirty="0">
              <a:latin typeface="SimSun"/>
              <a:cs typeface="SimSun"/>
            </a:endParaRPr>
          </a:p>
          <a:p>
            <a:pPr marL="12700">
              <a:spcBef>
                <a:spcPts val="600"/>
              </a:spcBef>
            </a:pPr>
            <a:r>
              <a:rPr sz="1400" dirty="0">
                <a:solidFill>
                  <a:srgbClr val="1E1E1E"/>
                </a:solidFill>
                <a:latin typeface="Arial"/>
                <a:cs typeface="Arial"/>
              </a:rPr>
              <a:t>– </a:t>
            </a:r>
            <a:r>
              <a:rPr sz="1400" spc="55" dirty="0">
                <a:solidFill>
                  <a:srgbClr val="1E1E1E"/>
                </a:solidFill>
                <a:latin typeface="Arial"/>
                <a:cs typeface="Arial"/>
              </a:rPr>
              <a:t> </a:t>
            </a:r>
            <a:r>
              <a:rPr sz="1400" spc="-5" dirty="0" err="1">
                <a:solidFill>
                  <a:srgbClr val="1E1E1E"/>
                </a:solidFill>
                <a:latin typeface="SimSun"/>
                <a:cs typeface="SimSun"/>
              </a:rPr>
              <a:t>签署</a:t>
            </a:r>
            <a:r>
              <a:rPr sz="1400" b="1" spc="-5" dirty="0" err="1">
                <a:solidFill>
                  <a:srgbClr val="1E1E1E"/>
                </a:solidFill>
                <a:latin typeface="SimSun"/>
                <a:cs typeface="SimSun"/>
              </a:rPr>
              <a:t>主要贸易协定</a:t>
            </a:r>
            <a:endParaRPr lang="en-US" sz="1400" b="1" spc="-5" dirty="0">
              <a:solidFill>
                <a:srgbClr val="1E1E1E"/>
              </a:solidFill>
              <a:latin typeface="SimSun"/>
              <a:cs typeface="SimSun"/>
            </a:endParaRPr>
          </a:p>
          <a:p>
            <a:pPr marL="12700">
              <a:spcBef>
                <a:spcPts val="600"/>
              </a:spcBef>
            </a:pPr>
            <a:r>
              <a:rPr sz="1400" dirty="0">
                <a:solidFill>
                  <a:srgbClr val="1E1E1E"/>
                </a:solidFill>
                <a:latin typeface="SimSun"/>
                <a:cs typeface="SimSun"/>
              </a:rPr>
              <a:t>（</a:t>
            </a:r>
            <a:r>
              <a:rPr sz="1400" dirty="0">
                <a:solidFill>
                  <a:srgbClr val="1E1E1E"/>
                </a:solidFill>
                <a:latin typeface="Arial"/>
                <a:cs typeface="Arial"/>
              </a:rPr>
              <a:t>PTAs</a:t>
            </a:r>
            <a:r>
              <a:rPr lang="en-US" sz="1400" dirty="0">
                <a:latin typeface="Arial"/>
                <a:cs typeface="Arial"/>
              </a:rPr>
              <a:t> </a:t>
            </a:r>
            <a:r>
              <a:rPr sz="1400" dirty="0">
                <a:solidFill>
                  <a:srgbClr val="1E1E1E"/>
                </a:solidFill>
                <a:latin typeface="Arial"/>
                <a:cs typeface="Arial"/>
              </a:rPr>
              <a:t>&amp; </a:t>
            </a:r>
            <a:r>
              <a:rPr sz="1400" spc="-15" dirty="0">
                <a:solidFill>
                  <a:srgbClr val="1E1E1E"/>
                </a:solidFill>
                <a:latin typeface="Arial"/>
                <a:cs typeface="Arial"/>
              </a:rPr>
              <a:t>FTAs</a:t>
            </a:r>
            <a:r>
              <a:rPr sz="1400" dirty="0">
                <a:solidFill>
                  <a:srgbClr val="1E1E1E"/>
                </a:solidFill>
                <a:latin typeface="SimSun"/>
                <a:cs typeface="SimSun"/>
              </a:rPr>
              <a:t>）</a:t>
            </a:r>
            <a:endParaRPr sz="1400" dirty="0">
              <a:latin typeface="SimSun"/>
              <a:cs typeface="SimSun"/>
            </a:endParaRPr>
          </a:p>
          <a:p>
            <a:pPr marL="12700">
              <a:lnSpc>
                <a:spcPct val="100000"/>
              </a:lnSpc>
              <a:spcBef>
                <a:spcPts val="600"/>
              </a:spcBef>
            </a:pPr>
            <a:r>
              <a:rPr sz="1400" dirty="0">
                <a:solidFill>
                  <a:srgbClr val="1E1E1E"/>
                </a:solidFill>
                <a:latin typeface="Arial"/>
                <a:cs typeface="Arial"/>
              </a:rPr>
              <a:t>– </a:t>
            </a:r>
            <a:r>
              <a:rPr sz="1400" spc="55" dirty="0">
                <a:solidFill>
                  <a:srgbClr val="1E1E1E"/>
                </a:solidFill>
                <a:latin typeface="Arial"/>
                <a:cs typeface="Arial"/>
              </a:rPr>
              <a:t> </a:t>
            </a:r>
            <a:r>
              <a:rPr sz="1400" b="1" dirty="0">
                <a:solidFill>
                  <a:srgbClr val="1E1E1E"/>
                </a:solidFill>
                <a:latin typeface="SimSun"/>
                <a:cs typeface="SimSun"/>
              </a:rPr>
              <a:t>连接全球主要市场</a:t>
            </a:r>
            <a:endParaRPr sz="1400" b="1" dirty="0">
              <a:latin typeface="SimSun"/>
              <a:cs typeface="SimSun"/>
            </a:endParaRPr>
          </a:p>
        </p:txBody>
      </p:sp>
      <p:sp>
        <p:nvSpPr>
          <p:cNvPr id="17" name="object 17"/>
          <p:cNvSpPr txBox="1"/>
          <p:nvPr/>
        </p:nvSpPr>
        <p:spPr>
          <a:xfrm>
            <a:off x="9896601" y="5079079"/>
            <a:ext cx="1976755" cy="215444"/>
          </a:xfrm>
          <a:prstGeom prst="rect">
            <a:avLst/>
          </a:prstGeom>
        </p:spPr>
        <p:txBody>
          <a:bodyPr vert="horz" wrap="square" lIns="0" tIns="0" rIns="0" bIns="0" rtlCol="0">
            <a:spAutoFit/>
          </a:bodyPr>
          <a:lstStyle/>
          <a:p>
            <a:pPr marL="12700">
              <a:lnSpc>
                <a:spcPct val="100000"/>
              </a:lnSpc>
            </a:pPr>
            <a:r>
              <a:rPr sz="1200" dirty="0">
                <a:solidFill>
                  <a:srgbClr val="1E1E1E"/>
                </a:solidFill>
                <a:latin typeface="Arial"/>
                <a:cs typeface="Arial"/>
              </a:rPr>
              <a:t>– </a:t>
            </a:r>
            <a:r>
              <a:rPr sz="1200" spc="55" dirty="0">
                <a:solidFill>
                  <a:srgbClr val="1E1E1E"/>
                </a:solidFill>
                <a:latin typeface="Arial"/>
                <a:cs typeface="Arial"/>
              </a:rPr>
              <a:t> </a:t>
            </a:r>
            <a:r>
              <a:rPr sz="1400" dirty="0">
                <a:solidFill>
                  <a:srgbClr val="1E1E1E"/>
                </a:solidFill>
                <a:latin typeface="SimSun"/>
                <a:cs typeface="SimSun"/>
              </a:rPr>
              <a:t>进入</a:t>
            </a:r>
            <a:r>
              <a:rPr sz="1400" b="1" dirty="0">
                <a:solidFill>
                  <a:srgbClr val="1E1E1E"/>
                </a:solidFill>
                <a:latin typeface="SimSun"/>
                <a:cs typeface="SimSun"/>
              </a:rPr>
              <a:t>南亚自由贸易区</a:t>
            </a:r>
            <a:r>
              <a:rPr sz="1400" dirty="0">
                <a:solidFill>
                  <a:srgbClr val="1E1E1E"/>
                </a:solidFill>
                <a:latin typeface="SimSun"/>
                <a:cs typeface="SimSun"/>
              </a:rPr>
              <a:t>等</a:t>
            </a:r>
            <a:endParaRPr sz="1400" dirty="0">
              <a:latin typeface="SimSun"/>
              <a:cs typeface="SimSun"/>
            </a:endParaRPr>
          </a:p>
        </p:txBody>
      </p:sp>
      <p:sp>
        <p:nvSpPr>
          <p:cNvPr id="18" name="object 18"/>
          <p:cNvSpPr/>
          <p:nvPr/>
        </p:nvSpPr>
        <p:spPr>
          <a:xfrm>
            <a:off x="5596128" y="426719"/>
            <a:ext cx="417195" cy="381000"/>
          </a:xfrm>
          <a:custGeom>
            <a:avLst/>
            <a:gdLst/>
            <a:ahLst/>
            <a:cxnLst/>
            <a:rect l="l" t="t" r="r" b="b"/>
            <a:pathLst>
              <a:path w="417195" h="381000">
                <a:moveTo>
                  <a:pt x="208534" y="0"/>
                </a:moveTo>
                <a:lnTo>
                  <a:pt x="160655" y="5080"/>
                </a:lnTo>
                <a:lnTo>
                  <a:pt x="116840" y="19431"/>
                </a:lnTo>
                <a:lnTo>
                  <a:pt x="78105" y="41910"/>
                </a:lnTo>
                <a:lnTo>
                  <a:pt x="45847" y="71374"/>
                </a:lnTo>
                <a:lnTo>
                  <a:pt x="21209" y="106807"/>
                </a:lnTo>
                <a:lnTo>
                  <a:pt x="5461" y="146812"/>
                </a:lnTo>
                <a:lnTo>
                  <a:pt x="0" y="190500"/>
                </a:lnTo>
                <a:lnTo>
                  <a:pt x="5461" y="234188"/>
                </a:lnTo>
                <a:lnTo>
                  <a:pt x="21209" y="274320"/>
                </a:lnTo>
                <a:lnTo>
                  <a:pt x="45847" y="309753"/>
                </a:lnTo>
                <a:lnTo>
                  <a:pt x="78105" y="339217"/>
                </a:lnTo>
                <a:lnTo>
                  <a:pt x="116840" y="361696"/>
                </a:lnTo>
                <a:lnTo>
                  <a:pt x="160655" y="375920"/>
                </a:lnTo>
                <a:lnTo>
                  <a:pt x="208534" y="381000"/>
                </a:lnTo>
                <a:lnTo>
                  <a:pt x="256413" y="375920"/>
                </a:lnTo>
                <a:lnTo>
                  <a:pt x="300228" y="361696"/>
                </a:lnTo>
                <a:lnTo>
                  <a:pt x="338963" y="339217"/>
                </a:lnTo>
                <a:lnTo>
                  <a:pt x="371221" y="309753"/>
                </a:lnTo>
                <a:lnTo>
                  <a:pt x="395859" y="274320"/>
                </a:lnTo>
                <a:lnTo>
                  <a:pt x="411607" y="234188"/>
                </a:lnTo>
                <a:lnTo>
                  <a:pt x="417068" y="190500"/>
                </a:lnTo>
                <a:lnTo>
                  <a:pt x="411607" y="146812"/>
                </a:lnTo>
                <a:lnTo>
                  <a:pt x="395859" y="106807"/>
                </a:lnTo>
                <a:lnTo>
                  <a:pt x="371221" y="71374"/>
                </a:lnTo>
                <a:lnTo>
                  <a:pt x="338963" y="41910"/>
                </a:lnTo>
                <a:lnTo>
                  <a:pt x="300228" y="19431"/>
                </a:lnTo>
                <a:lnTo>
                  <a:pt x="256413" y="5080"/>
                </a:lnTo>
                <a:lnTo>
                  <a:pt x="208534" y="0"/>
                </a:lnTo>
                <a:close/>
              </a:path>
            </a:pathLst>
          </a:custGeom>
          <a:solidFill>
            <a:srgbClr val="005C2E"/>
          </a:solidFill>
        </p:spPr>
        <p:txBody>
          <a:bodyPr wrap="square" lIns="0" tIns="0" rIns="0" bIns="0" rtlCol="0"/>
          <a:lstStyle/>
          <a:p>
            <a:endParaRPr/>
          </a:p>
        </p:txBody>
      </p:sp>
      <p:sp>
        <p:nvSpPr>
          <p:cNvPr id="19" name="object 19"/>
          <p:cNvSpPr/>
          <p:nvPr/>
        </p:nvSpPr>
        <p:spPr>
          <a:xfrm>
            <a:off x="5806440" y="2158631"/>
            <a:ext cx="3715385" cy="3708400"/>
          </a:xfrm>
          <a:custGeom>
            <a:avLst/>
            <a:gdLst/>
            <a:ahLst/>
            <a:cxnLst/>
            <a:rect l="l" t="t" r="r" b="b"/>
            <a:pathLst>
              <a:path w="3715384" h="3708400">
                <a:moveTo>
                  <a:pt x="2094102" y="3695700"/>
                </a:moveTo>
                <a:lnTo>
                  <a:pt x="1621027" y="3695700"/>
                </a:lnTo>
                <a:lnTo>
                  <a:pt x="1667636" y="3708400"/>
                </a:lnTo>
                <a:lnTo>
                  <a:pt x="2047493" y="3708400"/>
                </a:lnTo>
                <a:lnTo>
                  <a:pt x="2094102" y="3695700"/>
                </a:lnTo>
                <a:close/>
              </a:path>
              <a:path w="3715384" h="3708400">
                <a:moveTo>
                  <a:pt x="2186431" y="3683000"/>
                </a:moveTo>
                <a:lnTo>
                  <a:pt x="1528698" y="3683000"/>
                </a:lnTo>
                <a:lnTo>
                  <a:pt x="1574672" y="3695700"/>
                </a:lnTo>
                <a:lnTo>
                  <a:pt x="2140458" y="3695700"/>
                </a:lnTo>
                <a:lnTo>
                  <a:pt x="2186431" y="3683000"/>
                </a:lnTo>
                <a:close/>
              </a:path>
              <a:path w="3715384" h="3708400">
                <a:moveTo>
                  <a:pt x="2277110" y="38100"/>
                </a:moveTo>
                <a:lnTo>
                  <a:pt x="1438020" y="38100"/>
                </a:lnTo>
                <a:lnTo>
                  <a:pt x="1261871" y="88900"/>
                </a:lnTo>
                <a:lnTo>
                  <a:pt x="1218945" y="114300"/>
                </a:lnTo>
                <a:lnTo>
                  <a:pt x="1134490" y="139700"/>
                </a:lnTo>
                <a:lnTo>
                  <a:pt x="1093088" y="165100"/>
                </a:lnTo>
                <a:lnTo>
                  <a:pt x="1052321" y="177800"/>
                </a:lnTo>
                <a:lnTo>
                  <a:pt x="1011935" y="203200"/>
                </a:lnTo>
                <a:lnTo>
                  <a:pt x="972184" y="215900"/>
                </a:lnTo>
                <a:lnTo>
                  <a:pt x="932941" y="241300"/>
                </a:lnTo>
                <a:lnTo>
                  <a:pt x="894333" y="266700"/>
                </a:lnTo>
                <a:lnTo>
                  <a:pt x="856360" y="292100"/>
                </a:lnTo>
                <a:lnTo>
                  <a:pt x="819022" y="317500"/>
                </a:lnTo>
                <a:lnTo>
                  <a:pt x="746124" y="368300"/>
                </a:lnTo>
                <a:lnTo>
                  <a:pt x="710691" y="393700"/>
                </a:lnTo>
                <a:lnTo>
                  <a:pt x="676020" y="419100"/>
                </a:lnTo>
                <a:lnTo>
                  <a:pt x="641984" y="444500"/>
                </a:lnTo>
                <a:lnTo>
                  <a:pt x="608583" y="482600"/>
                </a:lnTo>
                <a:lnTo>
                  <a:pt x="575944" y="508000"/>
                </a:lnTo>
                <a:lnTo>
                  <a:pt x="544067" y="546100"/>
                </a:lnTo>
                <a:lnTo>
                  <a:pt x="512952" y="571500"/>
                </a:lnTo>
                <a:lnTo>
                  <a:pt x="482599" y="609600"/>
                </a:lnTo>
                <a:lnTo>
                  <a:pt x="453008" y="635000"/>
                </a:lnTo>
                <a:lnTo>
                  <a:pt x="424179" y="673100"/>
                </a:lnTo>
                <a:lnTo>
                  <a:pt x="396239" y="711200"/>
                </a:lnTo>
                <a:lnTo>
                  <a:pt x="369061" y="749300"/>
                </a:lnTo>
                <a:lnTo>
                  <a:pt x="342772" y="774700"/>
                </a:lnTo>
                <a:lnTo>
                  <a:pt x="317245" y="812800"/>
                </a:lnTo>
                <a:lnTo>
                  <a:pt x="292607" y="850900"/>
                </a:lnTo>
                <a:lnTo>
                  <a:pt x="268985" y="889000"/>
                </a:lnTo>
                <a:lnTo>
                  <a:pt x="246125" y="927100"/>
                </a:lnTo>
                <a:lnTo>
                  <a:pt x="224154" y="965200"/>
                </a:lnTo>
                <a:lnTo>
                  <a:pt x="203199" y="1003300"/>
                </a:lnTo>
                <a:lnTo>
                  <a:pt x="183133" y="1054100"/>
                </a:lnTo>
                <a:lnTo>
                  <a:pt x="164083" y="1092200"/>
                </a:lnTo>
                <a:lnTo>
                  <a:pt x="145922" y="1130300"/>
                </a:lnTo>
                <a:lnTo>
                  <a:pt x="128904" y="1168400"/>
                </a:lnTo>
                <a:lnTo>
                  <a:pt x="112775" y="1219200"/>
                </a:lnTo>
                <a:lnTo>
                  <a:pt x="97662" y="1257300"/>
                </a:lnTo>
                <a:lnTo>
                  <a:pt x="83565" y="1308100"/>
                </a:lnTo>
                <a:lnTo>
                  <a:pt x="70484" y="1346200"/>
                </a:lnTo>
                <a:lnTo>
                  <a:pt x="58546" y="1397000"/>
                </a:lnTo>
                <a:lnTo>
                  <a:pt x="47624" y="1435100"/>
                </a:lnTo>
                <a:lnTo>
                  <a:pt x="37718" y="1485900"/>
                </a:lnTo>
                <a:lnTo>
                  <a:pt x="28955" y="1524000"/>
                </a:lnTo>
                <a:lnTo>
                  <a:pt x="21462" y="1574800"/>
                </a:lnTo>
                <a:lnTo>
                  <a:pt x="14985" y="1612900"/>
                </a:lnTo>
                <a:lnTo>
                  <a:pt x="9651" y="1663700"/>
                </a:lnTo>
                <a:lnTo>
                  <a:pt x="5460" y="1714500"/>
                </a:lnTo>
                <a:lnTo>
                  <a:pt x="2412" y="1765300"/>
                </a:lnTo>
                <a:lnTo>
                  <a:pt x="634" y="1803400"/>
                </a:lnTo>
                <a:lnTo>
                  <a:pt x="0" y="1854200"/>
                </a:lnTo>
                <a:lnTo>
                  <a:pt x="634" y="1905000"/>
                </a:lnTo>
                <a:lnTo>
                  <a:pt x="2412" y="1955800"/>
                </a:lnTo>
                <a:lnTo>
                  <a:pt x="5460" y="1993900"/>
                </a:lnTo>
                <a:lnTo>
                  <a:pt x="9651" y="2044700"/>
                </a:lnTo>
                <a:lnTo>
                  <a:pt x="14985" y="2095500"/>
                </a:lnTo>
                <a:lnTo>
                  <a:pt x="21462" y="2133600"/>
                </a:lnTo>
                <a:lnTo>
                  <a:pt x="28955" y="2184400"/>
                </a:lnTo>
                <a:lnTo>
                  <a:pt x="37718" y="2235200"/>
                </a:lnTo>
                <a:lnTo>
                  <a:pt x="47624" y="2273300"/>
                </a:lnTo>
                <a:lnTo>
                  <a:pt x="58546" y="2324100"/>
                </a:lnTo>
                <a:lnTo>
                  <a:pt x="70484" y="2362200"/>
                </a:lnTo>
                <a:lnTo>
                  <a:pt x="83565" y="2413000"/>
                </a:lnTo>
                <a:lnTo>
                  <a:pt x="97662" y="2451100"/>
                </a:lnTo>
                <a:lnTo>
                  <a:pt x="112775" y="2489200"/>
                </a:lnTo>
                <a:lnTo>
                  <a:pt x="128904" y="2540000"/>
                </a:lnTo>
                <a:lnTo>
                  <a:pt x="145922" y="2578100"/>
                </a:lnTo>
                <a:lnTo>
                  <a:pt x="164083" y="2616200"/>
                </a:lnTo>
                <a:lnTo>
                  <a:pt x="183133" y="2667000"/>
                </a:lnTo>
                <a:lnTo>
                  <a:pt x="203199" y="2705100"/>
                </a:lnTo>
                <a:lnTo>
                  <a:pt x="224154" y="2743200"/>
                </a:lnTo>
                <a:lnTo>
                  <a:pt x="246125" y="2781300"/>
                </a:lnTo>
                <a:lnTo>
                  <a:pt x="268985" y="2819400"/>
                </a:lnTo>
                <a:lnTo>
                  <a:pt x="292607" y="2857500"/>
                </a:lnTo>
                <a:lnTo>
                  <a:pt x="317245" y="2895600"/>
                </a:lnTo>
                <a:lnTo>
                  <a:pt x="342772" y="2933700"/>
                </a:lnTo>
                <a:lnTo>
                  <a:pt x="369061" y="2971800"/>
                </a:lnTo>
                <a:lnTo>
                  <a:pt x="396239" y="2997200"/>
                </a:lnTo>
                <a:lnTo>
                  <a:pt x="424179" y="3035300"/>
                </a:lnTo>
                <a:lnTo>
                  <a:pt x="453008" y="3073400"/>
                </a:lnTo>
                <a:lnTo>
                  <a:pt x="482599" y="3111500"/>
                </a:lnTo>
                <a:lnTo>
                  <a:pt x="512952" y="3136900"/>
                </a:lnTo>
                <a:lnTo>
                  <a:pt x="544067" y="3175000"/>
                </a:lnTo>
                <a:lnTo>
                  <a:pt x="575944" y="3200400"/>
                </a:lnTo>
                <a:lnTo>
                  <a:pt x="608583" y="3225800"/>
                </a:lnTo>
                <a:lnTo>
                  <a:pt x="641984" y="3263900"/>
                </a:lnTo>
                <a:lnTo>
                  <a:pt x="676020" y="3289300"/>
                </a:lnTo>
                <a:lnTo>
                  <a:pt x="710691" y="3314700"/>
                </a:lnTo>
                <a:lnTo>
                  <a:pt x="746124" y="3340100"/>
                </a:lnTo>
                <a:lnTo>
                  <a:pt x="819022" y="3390900"/>
                </a:lnTo>
                <a:lnTo>
                  <a:pt x="856360" y="3416300"/>
                </a:lnTo>
                <a:lnTo>
                  <a:pt x="894333" y="3441700"/>
                </a:lnTo>
                <a:lnTo>
                  <a:pt x="932941" y="3467100"/>
                </a:lnTo>
                <a:lnTo>
                  <a:pt x="972184" y="3492500"/>
                </a:lnTo>
                <a:lnTo>
                  <a:pt x="1011935" y="3505200"/>
                </a:lnTo>
                <a:lnTo>
                  <a:pt x="1093088" y="3556000"/>
                </a:lnTo>
                <a:lnTo>
                  <a:pt x="1176527" y="3581400"/>
                </a:lnTo>
                <a:lnTo>
                  <a:pt x="1218945" y="3606800"/>
                </a:lnTo>
                <a:lnTo>
                  <a:pt x="1483232" y="3683000"/>
                </a:lnTo>
                <a:lnTo>
                  <a:pt x="2231897" y="3683000"/>
                </a:lnTo>
                <a:lnTo>
                  <a:pt x="2496311" y="3606800"/>
                </a:lnTo>
                <a:lnTo>
                  <a:pt x="2538729" y="3581400"/>
                </a:lnTo>
                <a:lnTo>
                  <a:pt x="2622041" y="3556000"/>
                </a:lnTo>
                <a:lnTo>
                  <a:pt x="2703194" y="3505200"/>
                </a:lnTo>
                <a:lnTo>
                  <a:pt x="2743072" y="3492500"/>
                </a:lnTo>
                <a:lnTo>
                  <a:pt x="2820797" y="3441700"/>
                </a:lnTo>
                <a:lnTo>
                  <a:pt x="2896235" y="3390900"/>
                </a:lnTo>
                <a:lnTo>
                  <a:pt x="2932938" y="3365500"/>
                </a:lnTo>
                <a:lnTo>
                  <a:pt x="2969005" y="3340100"/>
                </a:lnTo>
                <a:lnTo>
                  <a:pt x="3004439" y="3314700"/>
                </a:lnTo>
                <a:lnTo>
                  <a:pt x="3039237" y="3289300"/>
                </a:lnTo>
                <a:lnTo>
                  <a:pt x="3073272" y="3263900"/>
                </a:lnTo>
                <a:lnTo>
                  <a:pt x="3106547" y="3225800"/>
                </a:lnTo>
                <a:lnTo>
                  <a:pt x="3139185" y="3200400"/>
                </a:lnTo>
                <a:lnTo>
                  <a:pt x="3171063" y="3175000"/>
                </a:lnTo>
                <a:lnTo>
                  <a:pt x="3202178" y="3136900"/>
                </a:lnTo>
                <a:lnTo>
                  <a:pt x="3232530" y="3111500"/>
                </a:lnTo>
                <a:lnTo>
                  <a:pt x="3262122" y="3073400"/>
                </a:lnTo>
                <a:lnTo>
                  <a:pt x="3290951" y="3035300"/>
                </a:lnTo>
                <a:lnTo>
                  <a:pt x="3319017" y="2997200"/>
                </a:lnTo>
                <a:lnTo>
                  <a:pt x="3346068" y="2971800"/>
                </a:lnTo>
                <a:lnTo>
                  <a:pt x="3372484" y="2933700"/>
                </a:lnTo>
                <a:lnTo>
                  <a:pt x="3397884" y="2895600"/>
                </a:lnTo>
                <a:lnTo>
                  <a:pt x="3422523" y="2857500"/>
                </a:lnTo>
                <a:lnTo>
                  <a:pt x="3446272" y="2819400"/>
                </a:lnTo>
                <a:lnTo>
                  <a:pt x="3469004" y="2781300"/>
                </a:lnTo>
                <a:lnTo>
                  <a:pt x="3490976" y="2743200"/>
                </a:lnTo>
                <a:lnTo>
                  <a:pt x="3511930" y="2705100"/>
                </a:lnTo>
                <a:lnTo>
                  <a:pt x="3531997" y="2667000"/>
                </a:lnTo>
                <a:lnTo>
                  <a:pt x="3551047" y="2616200"/>
                </a:lnTo>
                <a:lnTo>
                  <a:pt x="3569207" y="2578100"/>
                </a:lnTo>
                <a:lnTo>
                  <a:pt x="3586353" y="2540000"/>
                </a:lnTo>
                <a:lnTo>
                  <a:pt x="3602481" y="2489200"/>
                </a:lnTo>
                <a:lnTo>
                  <a:pt x="3617595" y="2451100"/>
                </a:lnTo>
                <a:lnTo>
                  <a:pt x="3631565" y="2413000"/>
                </a:lnTo>
                <a:lnTo>
                  <a:pt x="3644646" y="2362200"/>
                </a:lnTo>
                <a:lnTo>
                  <a:pt x="3656710" y="2324100"/>
                </a:lnTo>
                <a:lnTo>
                  <a:pt x="3667505" y="2273300"/>
                </a:lnTo>
                <a:lnTo>
                  <a:pt x="3677411" y="2235200"/>
                </a:lnTo>
                <a:lnTo>
                  <a:pt x="3686175" y="2184400"/>
                </a:lnTo>
                <a:lnTo>
                  <a:pt x="3693667" y="2133600"/>
                </a:lnTo>
                <a:lnTo>
                  <a:pt x="3700145" y="2095500"/>
                </a:lnTo>
                <a:lnTo>
                  <a:pt x="3705479" y="2044700"/>
                </a:lnTo>
                <a:lnTo>
                  <a:pt x="3709670" y="1993900"/>
                </a:lnTo>
                <a:lnTo>
                  <a:pt x="3712717" y="1955800"/>
                </a:lnTo>
                <a:lnTo>
                  <a:pt x="3714496" y="1905000"/>
                </a:lnTo>
                <a:lnTo>
                  <a:pt x="3715130" y="1854200"/>
                </a:lnTo>
                <a:lnTo>
                  <a:pt x="3714496" y="1803400"/>
                </a:lnTo>
                <a:lnTo>
                  <a:pt x="3712717" y="1765300"/>
                </a:lnTo>
                <a:lnTo>
                  <a:pt x="3709670" y="1714500"/>
                </a:lnTo>
                <a:lnTo>
                  <a:pt x="3705479" y="1663700"/>
                </a:lnTo>
                <a:lnTo>
                  <a:pt x="3700145" y="1612900"/>
                </a:lnTo>
                <a:lnTo>
                  <a:pt x="3693667" y="1574800"/>
                </a:lnTo>
                <a:lnTo>
                  <a:pt x="3686175" y="1524000"/>
                </a:lnTo>
                <a:lnTo>
                  <a:pt x="3677411" y="1485900"/>
                </a:lnTo>
                <a:lnTo>
                  <a:pt x="3667505" y="1435100"/>
                </a:lnTo>
                <a:lnTo>
                  <a:pt x="3656710" y="1397000"/>
                </a:lnTo>
                <a:lnTo>
                  <a:pt x="3644646" y="1346200"/>
                </a:lnTo>
                <a:lnTo>
                  <a:pt x="3631565" y="1308100"/>
                </a:lnTo>
                <a:lnTo>
                  <a:pt x="3617595" y="1257300"/>
                </a:lnTo>
                <a:lnTo>
                  <a:pt x="3602481" y="1219200"/>
                </a:lnTo>
                <a:lnTo>
                  <a:pt x="3586353" y="1168400"/>
                </a:lnTo>
                <a:lnTo>
                  <a:pt x="3569207" y="1130300"/>
                </a:lnTo>
                <a:lnTo>
                  <a:pt x="3551047" y="1092200"/>
                </a:lnTo>
                <a:lnTo>
                  <a:pt x="3531997" y="1054100"/>
                </a:lnTo>
                <a:lnTo>
                  <a:pt x="3511930" y="1003300"/>
                </a:lnTo>
                <a:lnTo>
                  <a:pt x="3490976" y="965200"/>
                </a:lnTo>
                <a:lnTo>
                  <a:pt x="3469004" y="927100"/>
                </a:lnTo>
                <a:lnTo>
                  <a:pt x="3446272" y="889000"/>
                </a:lnTo>
                <a:lnTo>
                  <a:pt x="3422523" y="850900"/>
                </a:lnTo>
                <a:lnTo>
                  <a:pt x="3397884" y="812800"/>
                </a:lnTo>
                <a:lnTo>
                  <a:pt x="3372484" y="774700"/>
                </a:lnTo>
                <a:lnTo>
                  <a:pt x="3346068" y="749300"/>
                </a:lnTo>
                <a:lnTo>
                  <a:pt x="3319017" y="711200"/>
                </a:lnTo>
                <a:lnTo>
                  <a:pt x="3290951" y="673100"/>
                </a:lnTo>
                <a:lnTo>
                  <a:pt x="3262122" y="635000"/>
                </a:lnTo>
                <a:lnTo>
                  <a:pt x="3232530" y="609600"/>
                </a:lnTo>
                <a:lnTo>
                  <a:pt x="3202178" y="571500"/>
                </a:lnTo>
                <a:lnTo>
                  <a:pt x="3171063" y="546100"/>
                </a:lnTo>
                <a:lnTo>
                  <a:pt x="3139185" y="508000"/>
                </a:lnTo>
                <a:lnTo>
                  <a:pt x="3106547" y="482600"/>
                </a:lnTo>
                <a:lnTo>
                  <a:pt x="3073272" y="444500"/>
                </a:lnTo>
                <a:lnTo>
                  <a:pt x="3039237" y="419100"/>
                </a:lnTo>
                <a:lnTo>
                  <a:pt x="3004439" y="393700"/>
                </a:lnTo>
                <a:lnTo>
                  <a:pt x="2969005" y="368300"/>
                </a:lnTo>
                <a:lnTo>
                  <a:pt x="2932938" y="342900"/>
                </a:lnTo>
                <a:lnTo>
                  <a:pt x="2896235" y="317500"/>
                </a:lnTo>
                <a:lnTo>
                  <a:pt x="2820797" y="266700"/>
                </a:lnTo>
                <a:lnTo>
                  <a:pt x="2743072" y="215900"/>
                </a:lnTo>
                <a:lnTo>
                  <a:pt x="2703194" y="203200"/>
                </a:lnTo>
                <a:lnTo>
                  <a:pt x="2662935" y="177800"/>
                </a:lnTo>
                <a:lnTo>
                  <a:pt x="2622041" y="165100"/>
                </a:lnTo>
                <a:lnTo>
                  <a:pt x="2580640" y="139700"/>
                </a:lnTo>
                <a:lnTo>
                  <a:pt x="2496311" y="114300"/>
                </a:lnTo>
                <a:lnTo>
                  <a:pt x="2453385" y="88900"/>
                </a:lnTo>
                <a:lnTo>
                  <a:pt x="2277110" y="38100"/>
                </a:lnTo>
                <a:close/>
              </a:path>
              <a:path w="3715384" h="3708400">
                <a:moveTo>
                  <a:pt x="2140458" y="12700"/>
                </a:moveTo>
                <a:lnTo>
                  <a:pt x="1574672" y="12700"/>
                </a:lnTo>
                <a:lnTo>
                  <a:pt x="1483232" y="38100"/>
                </a:lnTo>
                <a:lnTo>
                  <a:pt x="2231897" y="38100"/>
                </a:lnTo>
                <a:lnTo>
                  <a:pt x="2140458" y="12700"/>
                </a:lnTo>
                <a:close/>
              </a:path>
              <a:path w="3715384" h="3708400">
                <a:moveTo>
                  <a:pt x="2047493" y="0"/>
                </a:moveTo>
                <a:lnTo>
                  <a:pt x="1667636" y="0"/>
                </a:lnTo>
                <a:lnTo>
                  <a:pt x="1621027" y="12700"/>
                </a:lnTo>
                <a:lnTo>
                  <a:pt x="2094102" y="12700"/>
                </a:lnTo>
                <a:lnTo>
                  <a:pt x="2047493" y="0"/>
                </a:lnTo>
                <a:close/>
              </a:path>
            </a:pathLst>
          </a:custGeom>
          <a:solidFill>
            <a:srgbClr val="A3A3A3"/>
          </a:solidFill>
        </p:spPr>
        <p:txBody>
          <a:bodyPr wrap="square" lIns="0" tIns="0" rIns="0" bIns="0" rtlCol="0"/>
          <a:lstStyle/>
          <a:p>
            <a:endParaRPr/>
          </a:p>
        </p:txBody>
      </p:sp>
      <p:sp>
        <p:nvSpPr>
          <p:cNvPr id="20" name="object 20"/>
          <p:cNvSpPr/>
          <p:nvPr/>
        </p:nvSpPr>
        <p:spPr>
          <a:xfrm>
            <a:off x="5807964" y="2150364"/>
            <a:ext cx="3715385" cy="3718560"/>
          </a:xfrm>
          <a:custGeom>
            <a:avLst/>
            <a:gdLst/>
            <a:ahLst/>
            <a:cxnLst/>
            <a:rect l="l" t="t" r="r" b="b"/>
            <a:pathLst>
              <a:path w="3715384" h="3718560">
                <a:moveTo>
                  <a:pt x="0" y="1859152"/>
                </a:moveTo>
                <a:lnTo>
                  <a:pt x="635" y="1811146"/>
                </a:lnTo>
                <a:lnTo>
                  <a:pt x="2413" y="1763394"/>
                </a:lnTo>
                <a:lnTo>
                  <a:pt x="5461" y="1716023"/>
                </a:lnTo>
                <a:lnTo>
                  <a:pt x="9652" y="1669033"/>
                </a:lnTo>
                <a:lnTo>
                  <a:pt x="14986" y="1622297"/>
                </a:lnTo>
                <a:lnTo>
                  <a:pt x="21463" y="1575942"/>
                </a:lnTo>
                <a:lnTo>
                  <a:pt x="28956" y="1529968"/>
                </a:lnTo>
                <a:lnTo>
                  <a:pt x="37719" y="1484375"/>
                </a:lnTo>
                <a:lnTo>
                  <a:pt x="47625" y="1439290"/>
                </a:lnTo>
                <a:lnTo>
                  <a:pt x="58547" y="1394459"/>
                </a:lnTo>
                <a:lnTo>
                  <a:pt x="70485" y="1350136"/>
                </a:lnTo>
                <a:lnTo>
                  <a:pt x="83566" y="1306321"/>
                </a:lnTo>
                <a:lnTo>
                  <a:pt x="97663" y="1262887"/>
                </a:lnTo>
                <a:lnTo>
                  <a:pt x="112776" y="1219834"/>
                </a:lnTo>
                <a:lnTo>
                  <a:pt x="128905" y="1177416"/>
                </a:lnTo>
                <a:lnTo>
                  <a:pt x="145923" y="1135506"/>
                </a:lnTo>
                <a:lnTo>
                  <a:pt x="164084" y="1093977"/>
                </a:lnTo>
                <a:lnTo>
                  <a:pt x="183134" y="1053083"/>
                </a:lnTo>
                <a:lnTo>
                  <a:pt x="203200" y="1012824"/>
                </a:lnTo>
                <a:lnTo>
                  <a:pt x="224154" y="972946"/>
                </a:lnTo>
                <a:lnTo>
                  <a:pt x="246126" y="933703"/>
                </a:lnTo>
                <a:lnTo>
                  <a:pt x="268986" y="895095"/>
                </a:lnTo>
                <a:lnTo>
                  <a:pt x="292608" y="857122"/>
                </a:lnTo>
                <a:lnTo>
                  <a:pt x="317246" y="819657"/>
                </a:lnTo>
                <a:lnTo>
                  <a:pt x="342773" y="782954"/>
                </a:lnTo>
                <a:lnTo>
                  <a:pt x="369062" y="746759"/>
                </a:lnTo>
                <a:lnTo>
                  <a:pt x="396240" y="711326"/>
                </a:lnTo>
                <a:lnTo>
                  <a:pt x="424180" y="676528"/>
                </a:lnTo>
                <a:lnTo>
                  <a:pt x="453009" y="642492"/>
                </a:lnTo>
                <a:lnTo>
                  <a:pt x="482600" y="609091"/>
                </a:lnTo>
                <a:lnTo>
                  <a:pt x="512953" y="576452"/>
                </a:lnTo>
                <a:lnTo>
                  <a:pt x="544068" y="544575"/>
                </a:lnTo>
                <a:lnTo>
                  <a:pt x="575945" y="513333"/>
                </a:lnTo>
                <a:lnTo>
                  <a:pt x="608584" y="482980"/>
                </a:lnTo>
                <a:lnTo>
                  <a:pt x="641985" y="453389"/>
                </a:lnTo>
                <a:lnTo>
                  <a:pt x="676021" y="424560"/>
                </a:lnTo>
                <a:lnTo>
                  <a:pt x="710692" y="396493"/>
                </a:lnTo>
                <a:lnTo>
                  <a:pt x="746125" y="369315"/>
                </a:lnTo>
                <a:lnTo>
                  <a:pt x="782320" y="343026"/>
                </a:lnTo>
                <a:lnTo>
                  <a:pt x="819022" y="317499"/>
                </a:lnTo>
                <a:lnTo>
                  <a:pt x="856361" y="292861"/>
                </a:lnTo>
                <a:lnTo>
                  <a:pt x="894334" y="269112"/>
                </a:lnTo>
                <a:lnTo>
                  <a:pt x="932941" y="246379"/>
                </a:lnTo>
                <a:lnTo>
                  <a:pt x="972185" y="224408"/>
                </a:lnTo>
                <a:lnTo>
                  <a:pt x="1011936" y="203453"/>
                </a:lnTo>
                <a:lnTo>
                  <a:pt x="1052322" y="183387"/>
                </a:lnTo>
                <a:lnTo>
                  <a:pt x="1093089" y="164210"/>
                </a:lnTo>
                <a:lnTo>
                  <a:pt x="1134491" y="146049"/>
                </a:lnTo>
                <a:lnTo>
                  <a:pt x="1176528" y="128904"/>
                </a:lnTo>
                <a:lnTo>
                  <a:pt x="1218946" y="112775"/>
                </a:lnTo>
                <a:lnTo>
                  <a:pt x="1261872" y="97662"/>
                </a:lnTo>
                <a:lnTo>
                  <a:pt x="1305179" y="83565"/>
                </a:lnTo>
                <a:lnTo>
                  <a:pt x="1348994" y="70484"/>
                </a:lnTo>
                <a:lnTo>
                  <a:pt x="1393317" y="58546"/>
                </a:lnTo>
                <a:lnTo>
                  <a:pt x="1438021" y="47624"/>
                </a:lnTo>
                <a:lnTo>
                  <a:pt x="1483233" y="37718"/>
                </a:lnTo>
                <a:lnTo>
                  <a:pt x="1528699" y="29082"/>
                </a:lnTo>
                <a:lnTo>
                  <a:pt x="1574673" y="21462"/>
                </a:lnTo>
                <a:lnTo>
                  <a:pt x="1621028" y="14985"/>
                </a:lnTo>
                <a:lnTo>
                  <a:pt x="1667637" y="9651"/>
                </a:lnTo>
                <a:lnTo>
                  <a:pt x="1714627" y="5460"/>
                </a:lnTo>
                <a:lnTo>
                  <a:pt x="1761998" y="2412"/>
                </a:lnTo>
                <a:lnTo>
                  <a:pt x="1809623" y="634"/>
                </a:lnTo>
                <a:lnTo>
                  <a:pt x="1857629" y="0"/>
                </a:lnTo>
                <a:lnTo>
                  <a:pt x="1905508" y="634"/>
                </a:lnTo>
                <a:lnTo>
                  <a:pt x="1953133" y="2412"/>
                </a:lnTo>
                <a:lnTo>
                  <a:pt x="2000504" y="5460"/>
                </a:lnTo>
                <a:lnTo>
                  <a:pt x="2047494" y="9651"/>
                </a:lnTo>
                <a:lnTo>
                  <a:pt x="2094102" y="14985"/>
                </a:lnTo>
                <a:lnTo>
                  <a:pt x="2140458" y="21462"/>
                </a:lnTo>
                <a:lnTo>
                  <a:pt x="2186432" y="29082"/>
                </a:lnTo>
                <a:lnTo>
                  <a:pt x="2231898" y="37718"/>
                </a:lnTo>
                <a:lnTo>
                  <a:pt x="2277110" y="47624"/>
                </a:lnTo>
                <a:lnTo>
                  <a:pt x="2321814" y="58546"/>
                </a:lnTo>
                <a:lnTo>
                  <a:pt x="2366137" y="70484"/>
                </a:lnTo>
                <a:lnTo>
                  <a:pt x="2409952" y="83565"/>
                </a:lnTo>
                <a:lnTo>
                  <a:pt x="2453386" y="97662"/>
                </a:lnTo>
                <a:lnTo>
                  <a:pt x="2496312" y="112775"/>
                </a:lnTo>
                <a:lnTo>
                  <a:pt x="2538730" y="128904"/>
                </a:lnTo>
                <a:lnTo>
                  <a:pt x="2580640" y="146049"/>
                </a:lnTo>
                <a:lnTo>
                  <a:pt x="2622042" y="164210"/>
                </a:lnTo>
                <a:lnTo>
                  <a:pt x="2662936" y="183387"/>
                </a:lnTo>
                <a:lnTo>
                  <a:pt x="2703195" y="203453"/>
                </a:lnTo>
                <a:lnTo>
                  <a:pt x="2743073" y="224408"/>
                </a:lnTo>
                <a:lnTo>
                  <a:pt x="2782189" y="246379"/>
                </a:lnTo>
                <a:lnTo>
                  <a:pt x="2820797" y="269112"/>
                </a:lnTo>
                <a:lnTo>
                  <a:pt x="2858770" y="292861"/>
                </a:lnTo>
                <a:lnTo>
                  <a:pt x="2896235" y="317499"/>
                </a:lnTo>
                <a:lnTo>
                  <a:pt x="2932938" y="343026"/>
                </a:lnTo>
                <a:lnTo>
                  <a:pt x="2969006" y="369315"/>
                </a:lnTo>
                <a:lnTo>
                  <a:pt x="3004439" y="396493"/>
                </a:lnTo>
                <a:lnTo>
                  <a:pt x="3039237" y="424560"/>
                </a:lnTo>
                <a:lnTo>
                  <a:pt x="3073273" y="453389"/>
                </a:lnTo>
                <a:lnTo>
                  <a:pt x="3106547" y="482980"/>
                </a:lnTo>
                <a:lnTo>
                  <a:pt x="3139186" y="513333"/>
                </a:lnTo>
                <a:lnTo>
                  <a:pt x="3171063" y="544575"/>
                </a:lnTo>
                <a:lnTo>
                  <a:pt x="3202178" y="576452"/>
                </a:lnTo>
                <a:lnTo>
                  <a:pt x="3232531" y="609091"/>
                </a:lnTo>
                <a:lnTo>
                  <a:pt x="3262122" y="642492"/>
                </a:lnTo>
                <a:lnTo>
                  <a:pt x="3290951" y="676528"/>
                </a:lnTo>
                <a:lnTo>
                  <a:pt x="3319017" y="711326"/>
                </a:lnTo>
                <a:lnTo>
                  <a:pt x="3346069" y="746759"/>
                </a:lnTo>
                <a:lnTo>
                  <a:pt x="3372485" y="782954"/>
                </a:lnTo>
                <a:lnTo>
                  <a:pt x="3397885" y="819657"/>
                </a:lnTo>
                <a:lnTo>
                  <a:pt x="3422523" y="857122"/>
                </a:lnTo>
                <a:lnTo>
                  <a:pt x="3446272" y="895095"/>
                </a:lnTo>
                <a:lnTo>
                  <a:pt x="3469004" y="933703"/>
                </a:lnTo>
                <a:lnTo>
                  <a:pt x="3490976" y="972946"/>
                </a:lnTo>
                <a:lnTo>
                  <a:pt x="3511930" y="1012824"/>
                </a:lnTo>
                <a:lnTo>
                  <a:pt x="3531997" y="1053083"/>
                </a:lnTo>
                <a:lnTo>
                  <a:pt x="3551047" y="1093977"/>
                </a:lnTo>
                <a:lnTo>
                  <a:pt x="3569208" y="1135506"/>
                </a:lnTo>
                <a:lnTo>
                  <a:pt x="3586353" y="1177416"/>
                </a:lnTo>
                <a:lnTo>
                  <a:pt x="3602482" y="1219834"/>
                </a:lnTo>
                <a:lnTo>
                  <a:pt x="3617595" y="1262887"/>
                </a:lnTo>
                <a:lnTo>
                  <a:pt x="3631565" y="1306321"/>
                </a:lnTo>
                <a:lnTo>
                  <a:pt x="3644646" y="1350136"/>
                </a:lnTo>
                <a:lnTo>
                  <a:pt x="3656711" y="1394459"/>
                </a:lnTo>
                <a:lnTo>
                  <a:pt x="3667505" y="1439290"/>
                </a:lnTo>
                <a:lnTo>
                  <a:pt x="3677412" y="1484375"/>
                </a:lnTo>
                <a:lnTo>
                  <a:pt x="3686175" y="1529968"/>
                </a:lnTo>
                <a:lnTo>
                  <a:pt x="3693667" y="1575942"/>
                </a:lnTo>
                <a:lnTo>
                  <a:pt x="3700145" y="1622297"/>
                </a:lnTo>
                <a:lnTo>
                  <a:pt x="3705479" y="1669033"/>
                </a:lnTo>
                <a:lnTo>
                  <a:pt x="3709670" y="1716023"/>
                </a:lnTo>
                <a:lnTo>
                  <a:pt x="3712717" y="1763394"/>
                </a:lnTo>
                <a:lnTo>
                  <a:pt x="3714496" y="1811146"/>
                </a:lnTo>
                <a:lnTo>
                  <a:pt x="3715130" y="1859152"/>
                </a:lnTo>
                <a:lnTo>
                  <a:pt x="3714496" y="1907031"/>
                </a:lnTo>
                <a:lnTo>
                  <a:pt x="3712717" y="1954783"/>
                </a:lnTo>
                <a:lnTo>
                  <a:pt x="3709670" y="2002154"/>
                </a:lnTo>
                <a:lnTo>
                  <a:pt x="3705479" y="2049144"/>
                </a:lnTo>
                <a:lnTo>
                  <a:pt x="3700145" y="2095880"/>
                </a:lnTo>
                <a:lnTo>
                  <a:pt x="3693667" y="2142235"/>
                </a:lnTo>
                <a:lnTo>
                  <a:pt x="3686175" y="2188209"/>
                </a:lnTo>
                <a:lnTo>
                  <a:pt x="3677412" y="2233802"/>
                </a:lnTo>
                <a:lnTo>
                  <a:pt x="3667505" y="2279014"/>
                </a:lnTo>
                <a:lnTo>
                  <a:pt x="3656711" y="2323718"/>
                </a:lnTo>
                <a:lnTo>
                  <a:pt x="3644646" y="2368041"/>
                </a:lnTo>
                <a:lnTo>
                  <a:pt x="3631565" y="2411983"/>
                </a:lnTo>
                <a:lnTo>
                  <a:pt x="3617595" y="2455417"/>
                </a:lnTo>
                <a:lnTo>
                  <a:pt x="3602482" y="2498343"/>
                </a:lnTo>
                <a:lnTo>
                  <a:pt x="3586353" y="2540761"/>
                </a:lnTo>
                <a:lnTo>
                  <a:pt x="3569208" y="2582798"/>
                </a:lnTo>
                <a:lnTo>
                  <a:pt x="3551047" y="2624200"/>
                </a:lnTo>
                <a:lnTo>
                  <a:pt x="3531997" y="2665094"/>
                </a:lnTo>
                <a:lnTo>
                  <a:pt x="3511930" y="2705480"/>
                </a:lnTo>
                <a:lnTo>
                  <a:pt x="3490976" y="2745231"/>
                </a:lnTo>
                <a:lnTo>
                  <a:pt x="3469004" y="2784474"/>
                </a:lnTo>
                <a:lnTo>
                  <a:pt x="3446272" y="2823082"/>
                </a:lnTo>
                <a:lnTo>
                  <a:pt x="3422523" y="2861182"/>
                </a:lnTo>
                <a:lnTo>
                  <a:pt x="3397885" y="2898520"/>
                </a:lnTo>
                <a:lnTo>
                  <a:pt x="3372485" y="2935350"/>
                </a:lnTo>
                <a:lnTo>
                  <a:pt x="3346069" y="2971418"/>
                </a:lnTo>
                <a:lnTo>
                  <a:pt x="3319017" y="3006851"/>
                </a:lnTo>
                <a:lnTo>
                  <a:pt x="3290951" y="3041649"/>
                </a:lnTo>
                <a:lnTo>
                  <a:pt x="3262122" y="3075812"/>
                </a:lnTo>
                <a:lnTo>
                  <a:pt x="3232531" y="3109086"/>
                </a:lnTo>
                <a:lnTo>
                  <a:pt x="3202178" y="3141725"/>
                </a:lnTo>
                <a:lnTo>
                  <a:pt x="3171063" y="3173729"/>
                </a:lnTo>
                <a:lnTo>
                  <a:pt x="3139186" y="3204844"/>
                </a:lnTo>
                <a:lnTo>
                  <a:pt x="3106547" y="3235197"/>
                </a:lnTo>
                <a:lnTo>
                  <a:pt x="3073273" y="3264915"/>
                </a:lnTo>
                <a:lnTo>
                  <a:pt x="3039237" y="3293744"/>
                </a:lnTo>
                <a:lnTo>
                  <a:pt x="3004439" y="3321684"/>
                </a:lnTo>
                <a:lnTo>
                  <a:pt x="2969006" y="3348862"/>
                </a:lnTo>
                <a:lnTo>
                  <a:pt x="2932938" y="3375152"/>
                </a:lnTo>
                <a:lnTo>
                  <a:pt x="2896235" y="3400679"/>
                </a:lnTo>
                <a:lnTo>
                  <a:pt x="2858770" y="3425316"/>
                </a:lnTo>
                <a:lnTo>
                  <a:pt x="2820797" y="3449053"/>
                </a:lnTo>
                <a:lnTo>
                  <a:pt x="2782189" y="3471900"/>
                </a:lnTo>
                <a:lnTo>
                  <a:pt x="2743073" y="3493820"/>
                </a:lnTo>
                <a:lnTo>
                  <a:pt x="2703195" y="3514813"/>
                </a:lnTo>
                <a:lnTo>
                  <a:pt x="2662936" y="3534879"/>
                </a:lnTo>
                <a:lnTo>
                  <a:pt x="2622042" y="3553980"/>
                </a:lnTo>
                <a:lnTo>
                  <a:pt x="2580640" y="3572103"/>
                </a:lnTo>
                <a:lnTo>
                  <a:pt x="2538730" y="3589248"/>
                </a:lnTo>
                <a:lnTo>
                  <a:pt x="2496312" y="3605390"/>
                </a:lnTo>
                <a:lnTo>
                  <a:pt x="2453386" y="3620515"/>
                </a:lnTo>
                <a:lnTo>
                  <a:pt x="2409952" y="3634612"/>
                </a:lnTo>
                <a:lnTo>
                  <a:pt x="2366137" y="3647668"/>
                </a:lnTo>
                <a:lnTo>
                  <a:pt x="2321814" y="3659670"/>
                </a:lnTo>
                <a:lnTo>
                  <a:pt x="2277110" y="3670592"/>
                </a:lnTo>
                <a:lnTo>
                  <a:pt x="2231898" y="3680421"/>
                </a:lnTo>
                <a:lnTo>
                  <a:pt x="2186432" y="3689159"/>
                </a:lnTo>
                <a:lnTo>
                  <a:pt x="2140458" y="3696766"/>
                </a:lnTo>
                <a:lnTo>
                  <a:pt x="2094102" y="3703256"/>
                </a:lnTo>
                <a:lnTo>
                  <a:pt x="2047494" y="3708590"/>
                </a:lnTo>
                <a:lnTo>
                  <a:pt x="2000504" y="3712768"/>
                </a:lnTo>
                <a:lnTo>
                  <a:pt x="1953133" y="3715778"/>
                </a:lnTo>
                <a:lnTo>
                  <a:pt x="1905508" y="3717582"/>
                </a:lnTo>
                <a:lnTo>
                  <a:pt x="1857629" y="3718191"/>
                </a:lnTo>
                <a:lnTo>
                  <a:pt x="1809623" y="3717582"/>
                </a:lnTo>
                <a:lnTo>
                  <a:pt x="1761998" y="3715778"/>
                </a:lnTo>
                <a:lnTo>
                  <a:pt x="1714627" y="3712768"/>
                </a:lnTo>
                <a:lnTo>
                  <a:pt x="1667637" y="3708590"/>
                </a:lnTo>
                <a:lnTo>
                  <a:pt x="1621028" y="3703256"/>
                </a:lnTo>
                <a:lnTo>
                  <a:pt x="1574673" y="3696766"/>
                </a:lnTo>
                <a:lnTo>
                  <a:pt x="1528699" y="3689159"/>
                </a:lnTo>
                <a:lnTo>
                  <a:pt x="1483233" y="3680421"/>
                </a:lnTo>
                <a:lnTo>
                  <a:pt x="1438021" y="3670592"/>
                </a:lnTo>
                <a:lnTo>
                  <a:pt x="1393317" y="3659670"/>
                </a:lnTo>
                <a:lnTo>
                  <a:pt x="1348994" y="3647668"/>
                </a:lnTo>
                <a:lnTo>
                  <a:pt x="1305179" y="3634612"/>
                </a:lnTo>
                <a:lnTo>
                  <a:pt x="1261872" y="3620515"/>
                </a:lnTo>
                <a:lnTo>
                  <a:pt x="1218946" y="3605390"/>
                </a:lnTo>
                <a:lnTo>
                  <a:pt x="1176528" y="3589248"/>
                </a:lnTo>
                <a:lnTo>
                  <a:pt x="1134491" y="3572103"/>
                </a:lnTo>
                <a:lnTo>
                  <a:pt x="1093089" y="3553980"/>
                </a:lnTo>
                <a:lnTo>
                  <a:pt x="1052322" y="3534879"/>
                </a:lnTo>
                <a:lnTo>
                  <a:pt x="1011936" y="3514813"/>
                </a:lnTo>
                <a:lnTo>
                  <a:pt x="972185" y="3493820"/>
                </a:lnTo>
                <a:lnTo>
                  <a:pt x="932941" y="3471900"/>
                </a:lnTo>
                <a:lnTo>
                  <a:pt x="894334" y="3449053"/>
                </a:lnTo>
                <a:lnTo>
                  <a:pt x="856361" y="3425316"/>
                </a:lnTo>
                <a:lnTo>
                  <a:pt x="819022" y="3400679"/>
                </a:lnTo>
                <a:lnTo>
                  <a:pt x="782320" y="3375152"/>
                </a:lnTo>
                <a:lnTo>
                  <a:pt x="746125" y="3348862"/>
                </a:lnTo>
                <a:lnTo>
                  <a:pt x="710692" y="3321684"/>
                </a:lnTo>
                <a:lnTo>
                  <a:pt x="676021" y="3293744"/>
                </a:lnTo>
                <a:lnTo>
                  <a:pt x="641985" y="3264915"/>
                </a:lnTo>
                <a:lnTo>
                  <a:pt x="608584" y="3235197"/>
                </a:lnTo>
                <a:lnTo>
                  <a:pt x="575945" y="3204844"/>
                </a:lnTo>
                <a:lnTo>
                  <a:pt x="544068" y="3173729"/>
                </a:lnTo>
                <a:lnTo>
                  <a:pt x="512953" y="3141725"/>
                </a:lnTo>
                <a:lnTo>
                  <a:pt x="482600" y="3109086"/>
                </a:lnTo>
                <a:lnTo>
                  <a:pt x="453009" y="3075812"/>
                </a:lnTo>
                <a:lnTo>
                  <a:pt x="424180" y="3041649"/>
                </a:lnTo>
                <a:lnTo>
                  <a:pt x="396240" y="3006851"/>
                </a:lnTo>
                <a:lnTo>
                  <a:pt x="369062" y="2971418"/>
                </a:lnTo>
                <a:lnTo>
                  <a:pt x="342773" y="2935350"/>
                </a:lnTo>
                <a:lnTo>
                  <a:pt x="317246" y="2898520"/>
                </a:lnTo>
                <a:lnTo>
                  <a:pt x="292608" y="2861182"/>
                </a:lnTo>
                <a:lnTo>
                  <a:pt x="268986" y="2823082"/>
                </a:lnTo>
                <a:lnTo>
                  <a:pt x="246126" y="2784474"/>
                </a:lnTo>
                <a:lnTo>
                  <a:pt x="224154" y="2745231"/>
                </a:lnTo>
                <a:lnTo>
                  <a:pt x="203200" y="2705480"/>
                </a:lnTo>
                <a:lnTo>
                  <a:pt x="183134" y="2665094"/>
                </a:lnTo>
                <a:lnTo>
                  <a:pt x="164084" y="2624200"/>
                </a:lnTo>
                <a:lnTo>
                  <a:pt x="145923" y="2582798"/>
                </a:lnTo>
                <a:lnTo>
                  <a:pt x="128905" y="2540761"/>
                </a:lnTo>
                <a:lnTo>
                  <a:pt x="112776" y="2498343"/>
                </a:lnTo>
                <a:lnTo>
                  <a:pt x="97663" y="2455417"/>
                </a:lnTo>
                <a:lnTo>
                  <a:pt x="83566" y="2411983"/>
                </a:lnTo>
                <a:lnTo>
                  <a:pt x="70485" y="2368041"/>
                </a:lnTo>
                <a:lnTo>
                  <a:pt x="58547" y="2323718"/>
                </a:lnTo>
                <a:lnTo>
                  <a:pt x="47625" y="2279014"/>
                </a:lnTo>
                <a:lnTo>
                  <a:pt x="37719" y="2233802"/>
                </a:lnTo>
                <a:lnTo>
                  <a:pt x="28956" y="2188209"/>
                </a:lnTo>
                <a:lnTo>
                  <a:pt x="21463" y="2142235"/>
                </a:lnTo>
                <a:lnTo>
                  <a:pt x="14986" y="2095880"/>
                </a:lnTo>
                <a:lnTo>
                  <a:pt x="9652" y="2049144"/>
                </a:lnTo>
                <a:lnTo>
                  <a:pt x="5461" y="2002154"/>
                </a:lnTo>
                <a:lnTo>
                  <a:pt x="2413" y="1954783"/>
                </a:lnTo>
                <a:lnTo>
                  <a:pt x="635" y="1907031"/>
                </a:lnTo>
                <a:lnTo>
                  <a:pt x="0" y="1859152"/>
                </a:lnTo>
                <a:close/>
              </a:path>
            </a:pathLst>
          </a:custGeom>
          <a:ln w="57912">
            <a:solidFill>
              <a:srgbClr val="FFFFFF"/>
            </a:solidFill>
          </a:ln>
        </p:spPr>
        <p:txBody>
          <a:bodyPr wrap="square" lIns="0" tIns="0" rIns="0" bIns="0" rtlCol="0"/>
          <a:lstStyle/>
          <a:p>
            <a:endParaRPr/>
          </a:p>
        </p:txBody>
      </p:sp>
      <p:sp>
        <p:nvSpPr>
          <p:cNvPr id="21" name="object 21"/>
          <p:cNvSpPr/>
          <p:nvPr/>
        </p:nvSpPr>
        <p:spPr>
          <a:xfrm>
            <a:off x="7126223" y="3477767"/>
            <a:ext cx="1075690" cy="1075690"/>
          </a:xfrm>
          <a:custGeom>
            <a:avLst/>
            <a:gdLst/>
            <a:ahLst/>
            <a:cxnLst/>
            <a:rect l="l" t="t" r="r" b="b"/>
            <a:pathLst>
              <a:path w="1075690" h="1075689">
                <a:moveTo>
                  <a:pt x="537718" y="0"/>
                </a:moveTo>
                <a:lnTo>
                  <a:pt x="488823" y="2159"/>
                </a:lnTo>
                <a:lnTo>
                  <a:pt x="441071" y="8636"/>
                </a:lnTo>
                <a:lnTo>
                  <a:pt x="394843" y="19177"/>
                </a:lnTo>
                <a:lnTo>
                  <a:pt x="350139" y="33655"/>
                </a:lnTo>
                <a:lnTo>
                  <a:pt x="307213" y="51816"/>
                </a:lnTo>
                <a:lnTo>
                  <a:pt x="266319" y="73406"/>
                </a:lnTo>
                <a:lnTo>
                  <a:pt x="227584" y="98425"/>
                </a:lnTo>
                <a:lnTo>
                  <a:pt x="191262" y="126492"/>
                </a:lnTo>
                <a:lnTo>
                  <a:pt x="157480" y="157480"/>
                </a:lnTo>
                <a:lnTo>
                  <a:pt x="126492" y="191262"/>
                </a:lnTo>
                <a:lnTo>
                  <a:pt x="98425" y="227584"/>
                </a:lnTo>
                <a:lnTo>
                  <a:pt x="73406" y="266319"/>
                </a:lnTo>
                <a:lnTo>
                  <a:pt x="51816" y="307213"/>
                </a:lnTo>
                <a:lnTo>
                  <a:pt x="33655" y="350139"/>
                </a:lnTo>
                <a:lnTo>
                  <a:pt x="19177" y="394843"/>
                </a:lnTo>
                <a:lnTo>
                  <a:pt x="8636" y="441070"/>
                </a:lnTo>
                <a:lnTo>
                  <a:pt x="2159" y="488823"/>
                </a:lnTo>
                <a:lnTo>
                  <a:pt x="0" y="537718"/>
                </a:lnTo>
                <a:lnTo>
                  <a:pt x="2159" y="586613"/>
                </a:lnTo>
                <a:lnTo>
                  <a:pt x="8636" y="634365"/>
                </a:lnTo>
                <a:lnTo>
                  <a:pt x="19177" y="680720"/>
                </a:lnTo>
                <a:lnTo>
                  <a:pt x="33655" y="725424"/>
                </a:lnTo>
                <a:lnTo>
                  <a:pt x="51816" y="768223"/>
                </a:lnTo>
                <a:lnTo>
                  <a:pt x="73406" y="809117"/>
                </a:lnTo>
                <a:lnTo>
                  <a:pt x="98425" y="847852"/>
                </a:lnTo>
                <a:lnTo>
                  <a:pt x="126492" y="884174"/>
                </a:lnTo>
                <a:lnTo>
                  <a:pt x="157480" y="917956"/>
                </a:lnTo>
                <a:lnTo>
                  <a:pt x="191262" y="948944"/>
                </a:lnTo>
                <a:lnTo>
                  <a:pt x="227584" y="977138"/>
                </a:lnTo>
                <a:lnTo>
                  <a:pt x="266319" y="1002030"/>
                </a:lnTo>
                <a:lnTo>
                  <a:pt x="307213" y="1023619"/>
                </a:lnTo>
                <a:lnTo>
                  <a:pt x="350139" y="1041781"/>
                </a:lnTo>
                <a:lnTo>
                  <a:pt x="394843" y="1056259"/>
                </a:lnTo>
                <a:lnTo>
                  <a:pt x="441071" y="1066800"/>
                </a:lnTo>
                <a:lnTo>
                  <a:pt x="488823" y="1073277"/>
                </a:lnTo>
                <a:lnTo>
                  <a:pt x="537718" y="1075436"/>
                </a:lnTo>
                <a:lnTo>
                  <a:pt x="586613" y="1073277"/>
                </a:lnTo>
                <a:lnTo>
                  <a:pt x="634365" y="1066800"/>
                </a:lnTo>
                <a:lnTo>
                  <a:pt x="680720" y="1056259"/>
                </a:lnTo>
                <a:lnTo>
                  <a:pt x="725424" y="1041781"/>
                </a:lnTo>
                <a:lnTo>
                  <a:pt x="768223" y="1023619"/>
                </a:lnTo>
                <a:lnTo>
                  <a:pt x="809117" y="1002030"/>
                </a:lnTo>
                <a:lnTo>
                  <a:pt x="847852" y="977138"/>
                </a:lnTo>
                <a:lnTo>
                  <a:pt x="884174" y="948944"/>
                </a:lnTo>
                <a:lnTo>
                  <a:pt x="917956" y="917956"/>
                </a:lnTo>
                <a:lnTo>
                  <a:pt x="948944" y="884174"/>
                </a:lnTo>
                <a:lnTo>
                  <a:pt x="977138" y="847852"/>
                </a:lnTo>
                <a:lnTo>
                  <a:pt x="1002030" y="809117"/>
                </a:lnTo>
                <a:lnTo>
                  <a:pt x="1023620" y="768223"/>
                </a:lnTo>
                <a:lnTo>
                  <a:pt x="1041781" y="725424"/>
                </a:lnTo>
                <a:lnTo>
                  <a:pt x="1056259" y="680720"/>
                </a:lnTo>
                <a:lnTo>
                  <a:pt x="1066800" y="634365"/>
                </a:lnTo>
                <a:lnTo>
                  <a:pt x="1073277" y="586613"/>
                </a:lnTo>
                <a:lnTo>
                  <a:pt x="1075436" y="537718"/>
                </a:lnTo>
                <a:lnTo>
                  <a:pt x="1073277" y="488823"/>
                </a:lnTo>
                <a:lnTo>
                  <a:pt x="1066800" y="441070"/>
                </a:lnTo>
                <a:lnTo>
                  <a:pt x="1056259" y="394843"/>
                </a:lnTo>
                <a:lnTo>
                  <a:pt x="1041781" y="350139"/>
                </a:lnTo>
                <a:lnTo>
                  <a:pt x="1023620" y="307213"/>
                </a:lnTo>
                <a:lnTo>
                  <a:pt x="1002030" y="266319"/>
                </a:lnTo>
                <a:lnTo>
                  <a:pt x="977138" y="227584"/>
                </a:lnTo>
                <a:lnTo>
                  <a:pt x="948944" y="191262"/>
                </a:lnTo>
                <a:lnTo>
                  <a:pt x="917956" y="157480"/>
                </a:lnTo>
                <a:lnTo>
                  <a:pt x="884174" y="126492"/>
                </a:lnTo>
                <a:lnTo>
                  <a:pt x="847852" y="98425"/>
                </a:lnTo>
                <a:lnTo>
                  <a:pt x="809117" y="73406"/>
                </a:lnTo>
                <a:lnTo>
                  <a:pt x="768223" y="51816"/>
                </a:lnTo>
                <a:lnTo>
                  <a:pt x="725424" y="33655"/>
                </a:lnTo>
                <a:lnTo>
                  <a:pt x="680720" y="19177"/>
                </a:lnTo>
                <a:lnTo>
                  <a:pt x="634365" y="8636"/>
                </a:lnTo>
                <a:lnTo>
                  <a:pt x="586613" y="2159"/>
                </a:lnTo>
                <a:lnTo>
                  <a:pt x="537718" y="0"/>
                </a:lnTo>
                <a:close/>
              </a:path>
            </a:pathLst>
          </a:custGeom>
          <a:solidFill>
            <a:srgbClr val="005C2E"/>
          </a:solidFill>
        </p:spPr>
        <p:txBody>
          <a:bodyPr wrap="square" lIns="0" tIns="0" rIns="0" bIns="0" rtlCol="0"/>
          <a:lstStyle/>
          <a:p>
            <a:endParaRPr/>
          </a:p>
        </p:txBody>
      </p:sp>
      <p:sp>
        <p:nvSpPr>
          <p:cNvPr id="22" name="object 22"/>
          <p:cNvSpPr/>
          <p:nvPr/>
        </p:nvSpPr>
        <p:spPr>
          <a:xfrm>
            <a:off x="7127747" y="3479291"/>
            <a:ext cx="1075690" cy="1075690"/>
          </a:xfrm>
          <a:custGeom>
            <a:avLst/>
            <a:gdLst/>
            <a:ahLst/>
            <a:cxnLst/>
            <a:rect l="l" t="t" r="r" b="b"/>
            <a:pathLst>
              <a:path w="1075690" h="1075689">
                <a:moveTo>
                  <a:pt x="0" y="537717"/>
                </a:moveTo>
                <a:lnTo>
                  <a:pt x="2159" y="488822"/>
                </a:lnTo>
                <a:lnTo>
                  <a:pt x="8636" y="441070"/>
                </a:lnTo>
                <a:lnTo>
                  <a:pt x="19177" y="394842"/>
                </a:lnTo>
                <a:lnTo>
                  <a:pt x="33655" y="350138"/>
                </a:lnTo>
                <a:lnTo>
                  <a:pt x="51816" y="307212"/>
                </a:lnTo>
                <a:lnTo>
                  <a:pt x="73406" y="266318"/>
                </a:lnTo>
                <a:lnTo>
                  <a:pt x="98425" y="227583"/>
                </a:lnTo>
                <a:lnTo>
                  <a:pt x="126492" y="191261"/>
                </a:lnTo>
                <a:lnTo>
                  <a:pt x="157480" y="157479"/>
                </a:lnTo>
                <a:lnTo>
                  <a:pt x="191262" y="126491"/>
                </a:lnTo>
                <a:lnTo>
                  <a:pt x="227584" y="98424"/>
                </a:lnTo>
                <a:lnTo>
                  <a:pt x="266319" y="73405"/>
                </a:lnTo>
                <a:lnTo>
                  <a:pt x="307213" y="51815"/>
                </a:lnTo>
                <a:lnTo>
                  <a:pt x="350139" y="33654"/>
                </a:lnTo>
                <a:lnTo>
                  <a:pt x="394843" y="19176"/>
                </a:lnTo>
                <a:lnTo>
                  <a:pt x="441070" y="8635"/>
                </a:lnTo>
                <a:lnTo>
                  <a:pt x="488823" y="2158"/>
                </a:lnTo>
                <a:lnTo>
                  <a:pt x="537718" y="0"/>
                </a:lnTo>
                <a:lnTo>
                  <a:pt x="586613" y="2158"/>
                </a:lnTo>
                <a:lnTo>
                  <a:pt x="634365" y="8635"/>
                </a:lnTo>
                <a:lnTo>
                  <a:pt x="680720" y="19176"/>
                </a:lnTo>
                <a:lnTo>
                  <a:pt x="725424" y="33654"/>
                </a:lnTo>
                <a:lnTo>
                  <a:pt x="768223" y="51815"/>
                </a:lnTo>
                <a:lnTo>
                  <a:pt x="809117" y="73405"/>
                </a:lnTo>
                <a:lnTo>
                  <a:pt x="847852" y="98424"/>
                </a:lnTo>
                <a:lnTo>
                  <a:pt x="884174" y="126491"/>
                </a:lnTo>
                <a:lnTo>
                  <a:pt x="917956" y="157479"/>
                </a:lnTo>
                <a:lnTo>
                  <a:pt x="948944" y="191261"/>
                </a:lnTo>
                <a:lnTo>
                  <a:pt x="977138" y="227583"/>
                </a:lnTo>
                <a:lnTo>
                  <a:pt x="1002030" y="266318"/>
                </a:lnTo>
                <a:lnTo>
                  <a:pt x="1023619" y="307212"/>
                </a:lnTo>
                <a:lnTo>
                  <a:pt x="1041781" y="350138"/>
                </a:lnTo>
                <a:lnTo>
                  <a:pt x="1056259" y="394842"/>
                </a:lnTo>
                <a:lnTo>
                  <a:pt x="1066800" y="441070"/>
                </a:lnTo>
                <a:lnTo>
                  <a:pt x="1073277" y="488822"/>
                </a:lnTo>
                <a:lnTo>
                  <a:pt x="1075436" y="537717"/>
                </a:lnTo>
                <a:lnTo>
                  <a:pt x="1073277" y="586612"/>
                </a:lnTo>
                <a:lnTo>
                  <a:pt x="1066800" y="634364"/>
                </a:lnTo>
                <a:lnTo>
                  <a:pt x="1056259" y="680719"/>
                </a:lnTo>
                <a:lnTo>
                  <a:pt x="1041781" y="725423"/>
                </a:lnTo>
                <a:lnTo>
                  <a:pt x="1023619" y="768222"/>
                </a:lnTo>
                <a:lnTo>
                  <a:pt x="1002030" y="809116"/>
                </a:lnTo>
                <a:lnTo>
                  <a:pt x="977138" y="847851"/>
                </a:lnTo>
                <a:lnTo>
                  <a:pt x="948944" y="884173"/>
                </a:lnTo>
                <a:lnTo>
                  <a:pt x="917956" y="917955"/>
                </a:lnTo>
                <a:lnTo>
                  <a:pt x="884174" y="948943"/>
                </a:lnTo>
                <a:lnTo>
                  <a:pt x="847852" y="977137"/>
                </a:lnTo>
                <a:lnTo>
                  <a:pt x="809117" y="1002029"/>
                </a:lnTo>
                <a:lnTo>
                  <a:pt x="768223" y="1023619"/>
                </a:lnTo>
                <a:lnTo>
                  <a:pt x="725424" y="1041780"/>
                </a:lnTo>
                <a:lnTo>
                  <a:pt x="680720" y="1056258"/>
                </a:lnTo>
                <a:lnTo>
                  <a:pt x="634365" y="1066799"/>
                </a:lnTo>
                <a:lnTo>
                  <a:pt x="586613" y="1073276"/>
                </a:lnTo>
                <a:lnTo>
                  <a:pt x="537718" y="1075435"/>
                </a:lnTo>
                <a:lnTo>
                  <a:pt x="488823" y="1073276"/>
                </a:lnTo>
                <a:lnTo>
                  <a:pt x="441070" y="1066799"/>
                </a:lnTo>
                <a:lnTo>
                  <a:pt x="394843" y="1056258"/>
                </a:lnTo>
                <a:lnTo>
                  <a:pt x="350139" y="1041780"/>
                </a:lnTo>
                <a:lnTo>
                  <a:pt x="307213" y="1023619"/>
                </a:lnTo>
                <a:lnTo>
                  <a:pt x="266319" y="1002029"/>
                </a:lnTo>
                <a:lnTo>
                  <a:pt x="227584" y="977137"/>
                </a:lnTo>
                <a:lnTo>
                  <a:pt x="191262" y="948943"/>
                </a:lnTo>
                <a:lnTo>
                  <a:pt x="157480" y="917955"/>
                </a:lnTo>
                <a:lnTo>
                  <a:pt x="126492" y="884173"/>
                </a:lnTo>
                <a:lnTo>
                  <a:pt x="98425" y="847851"/>
                </a:lnTo>
                <a:lnTo>
                  <a:pt x="73406" y="809116"/>
                </a:lnTo>
                <a:lnTo>
                  <a:pt x="51816" y="768222"/>
                </a:lnTo>
                <a:lnTo>
                  <a:pt x="33655" y="725423"/>
                </a:lnTo>
                <a:lnTo>
                  <a:pt x="19177" y="680719"/>
                </a:lnTo>
                <a:lnTo>
                  <a:pt x="8636" y="634364"/>
                </a:lnTo>
                <a:lnTo>
                  <a:pt x="2159" y="586612"/>
                </a:lnTo>
                <a:lnTo>
                  <a:pt x="0" y="537717"/>
                </a:lnTo>
                <a:close/>
              </a:path>
            </a:pathLst>
          </a:custGeom>
          <a:ln w="57912">
            <a:solidFill>
              <a:srgbClr val="FFFFFF"/>
            </a:solidFill>
          </a:ln>
        </p:spPr>
        <p:txBody>
          <a:bodyPr wrap="square" lIns="0" tIns="0" rIns="0" bIns="0" rtlCol="0"/>
          <a:lstStyle/>
          <a:p>
            <a:endParaRPr/>
          </a:p>
        </p:txBody>
      </p:sp>
      <p:sp>
        <p:nvSpPr>
          <p:cNvPr id="23" name="object 23"/>
          <p:cNvSpPr/>
          <p:nvPr/>
        </p:nvSpPr>
        <p:spPr>
          <a:xfrm>
            <a:off x="3474720" y="3108960"/>
            <a:ext cx="420370" cy="381000"/>
          </a:xfrm>
          <a:custGeom>
            <a:avLst/>
            <a:gdLst/>
            <a:ahLst/>
            <a:cxnLst/>
            <a:rect l="l" t="t" r="r" b="b"/>
            <a:pathLst>
              <a:path w="420370" h="381000">
                <a:moveTo>
                  <a:pt x="210058" y="0"/>
                </a:moveTo>
                <a:lnTo>
                  <a:pt x="161925" y="5080"/>
                </a:lnTo>
                <a:lnTo>
                  <a:pt x="117729" y="19431"/>
                </a:lnTo>
                <a:lnTo>
                  <a:pt x="78613" y="41910"/>
                </a:lnTo>
                <a:lnTo>
                  <a:pt x="46101" y="71374"/>
                </a:lnTo>
                <a:lnTo>
                  <a:pt x="21336" y="106680"/>
                </a:lnTo>
                <a:lnTo>
                  <a:pt x="5588" y="146812"/>
                </a:lnTo>
                <a:lnTo>
                  <a:pt x="0" y="190373"/>
                </a:lnTo>
                <a:lnTo>
                  <a:pt x="5588" y="234188"/>
                </a:lnTo>
                <a:lnTo>
                  <a:pt x="21336" y="274193"/>
                </a:lnTo>
                <a:lnTo>
                  <a:pt x="46101" y="309626"/>
                </a:lnTo>
                <a:lnTo>
                  <a:pt x="78613" y="339090"/>
                </a:lnTo>
                <a:lnTo>
                  <a:pt x="117729" y="361569"/>
                </a:lnTo>
                <a:lnTo>
                  <a:pt x="161925" y="375920"/>
                </a:lnTo>
                <a:lnTo>
                  <a:pt x="210058" y="381000"/>
                </a:lnTo>
                <a:lnTo>
                  <a:pt x="258191" y="375920"/>
                </a:lnTo>
                <a:lnTo>
                  <a:pt x="302387" y="361569"/>
                </a:lnTo>
                <a:lnTo>
                  <a:pt x="341503" y="339090"/>
                </a:lnTo>
                <a:lnTo>
                  <a:pt x="374015" y="309626"/>
                </a:lnTo>
                <a:lnTo>
                  <a:pt x="398780" y="274193"/>
                </a:lnTo>
                <a:lnTo>
                  <a:pt x="414528" y="234188"/>
                </a:lnTo>
                <a:lnTo>
                  <a:pt x="420116" y="190373"/>
                </a:lnTo>
                <a:lnTo>
                  <a:pt x="414528" y="146812"/>
                </a:lnTo>
                <a:lnTo>
                  <a:pt x="398780" y="106680"/>
                </a:lnTo>
                <a:lnTo>
                  <a:pt x="374015" y="71374"/>
                </a:lnTo>
                <a:lnTo>
                  <a:pt x="341503" y="41910"/>
                </a:lnTo>
                <a:lnTo>
                  <a:pt x="302387" y="19431"/>
                </a:lnTo>
                <a:lnTo>
                  <a:pt x="258191" y="5080"/>
                </a:lnTo>
                <a:lnTo>
                  <a:pt x="210058" y="0"/>
                </a:lnTo>
                <a:close/>
              </a:path>
            </a:pathLst>
          </a:custGeom>
          <a:solidFill>
            <a:srgbClr val="005C2E"/>
          </a:solidFill>
        </p:spPr>
        <p:txBody>
          <a:bodyPr wrap="square" lIns="0" tIns="0" rIns="0" bIns="0" rtlCol="0"/>
          <a:lstStyle/>
          <a:p>
            <a:endParaRPr/>
          </a:p>
        </p:txBody>
      </p:sp>
      <p:sp>
        <p:nvSpPr>
          <p:cNvPr id="24" name="object 24"/>
          <p:cNvSpPr txBox="1"/>
          <p:nvPr/>
        </p:nvSpPr>
        <p:spPr>
          <a:xfrm>
            <a:off x="5723001" y="471539"/>
            <a:ext cx="166370" cy="278765"/>
          </a:xfrm>
          <a:prstGeom prst="rect">
            <a:avLst/>
          </a:prstGeom>
        </p:spPr>
        <p:txBody>
          <a:bodyPr vert="horz" wrap="square" lIns="0" tIns="0" rIns="0" bIns="0" rtlCol="0">
            <a:spAutoFit/>
          </a:bodyPr>
          <a:lstStyle/>
          <a:p>
            <a:pPr marL="12700">
              <a:lnSpc>
                <a:spcPct val="100000"/>
              </a:lnSpc>
            </a:pPr>
            <a:r>
              <a:rPr sz="2000" b="1" spc="-15" dirty="0">
                <a:solidFill>
                  <a:srgbClr val="FFFFFF"/>
                </a:solidFill>
                <a:latin typeface="Arial"/>
                <a:cs typeface="Arial"/>
              </a:rPr>
              <a:t>1</a:t>
            </a:r>
            <a:endParaRPr sz="2000">
              <a:latin typeface="Arial"/>
              <a:cs typeface="Arial"/>
            </a:endParaRPr>
          </a:p>
        </p:txBody>
      </p:sp>
      <p:sp>
        <p:nvSpPr>
          <p:cNvPr id="25" name="object 25"/>
          <p:cNvSpPr txBox="1"/>
          <p:nvPr/>
        </p:nvSpPr>
        <p:spPr>
          <a:xfrm>
            <a:off x="3601592" y="3157328"/>
            <a:ext cx="166370" cy="278765"/>
          </a:xfrm>
          <a:prstGeom prst="rect">
            <a:avLst/>
          </a:prstGeom>
        </p:spPr>
        <p:txBody>
          <a:bodyPr vert="horz" wrap="square" lIns="0" tIns="0" rIns="0" bIns="0" rtlCol="0">
            <a:spAutoFit/>
          </a:bodyPr>
          <a:lstStyle/>
          <a:p>
            <a:pPr marL="12700">
              <a:lnSpc>
                <a:spcPct val="100000"/>
              </a:lnSpc>
            </a:pPr>
            <a:r>
              <a:rPr sz="2000" b="1" spc="-15" dirty="0">
                <a:solidFill>
                  <a:srgbClr val="FFFFFF"/>
                </a:solidFill>
                <a:latin typeface="Arial"/>
                <a:cs typeface="Arial"/>
              </a:rPr>
              <a:t>2</a:t>
            </a:r>
            <a:endParaRPr sz="2000">
              <a:latin typeface="Arial"/>
              <a:cs typeface="Arial"/>
            </a:endParaRPr>
          </a:p>
        </p:txBody>
      </p:sp>
      <p:sp>
        <p:nvSpPr>
          <p:cNvPr id="26" name="object 26"/>
          <p:cNvSpPr/>
          <p:nvPr/>
        </p:nvSpPr>
        <p:spPr>
          <a:xfrm>
            <a:off x="9771888" y="3108960"/>
            <a:ext cx="420370" cy="381000"/>
          </a:xfrm>
          <a:custGeom>
            <a:avLst/>
            <a:gdLst/>
            <a:ahLst/>
            <a:cxnLst/>
            <a:rect l="l" t="t" r="r" b="b"/>
            <a:pathLst>
              <a:path w="420370" h="381000">
                <a:moveTo>
                  <a:pt x="210057" y="0"/>
                </a:moveTo>
                <a:lnTo>
                  <a:pt x="161924" y="5080"/>
                </a:lnTo>
                <a:lnTo>
                  <a:pt x="117728" y="19431"/>
                </a:lnTo>
                <a:lnTo>
                  <a:pt x="78612" y="41910"/>
                </a:lnTo>
                <a:lnTo>
                  <a:pt x="46100" y="71374"/>
                </a:lnTo>
                <a:lnTo>
                  <a:pt x="21335" y="106680"/>
                </a:lnTo>
                <a:lnTo>
                  <a:pt x="5587" y="146812"/>
                </a:lnTo>
                <a:lnTo>
                  <a:pt x="0" y="190373"/>
                </a:lnTo>
                <a:lnTo>
                  <a:pt x="5587" y="234188"/>
                </a:lnTo>
                <a:lnTo>
                  <a:pt x="21335" y="274193"/>
                </a:lnTo>
                <a:lnTo>
                  <a:pt x="46100" y="309626"/>
                </a:lnTo>
                <a:lnTo>
                  <a:pt x="78612" y="339090"/>
                </a:lnTo>
                <a:lnTo>
                  <a:pt x="117728" y="361569"/>
                </a:lnTo>
                <a:lnTo>
                  <a:pt x="161924" y="375920"/>
                </a:lnTo>
                <a:lnTo>
                  <a:pt x="210057" y="381000"/>
                </a:lnTo>
                <a:lnTo>
                  <a:pt x="258190" y="375920"/>
                </a:lnTo>
                <a:lnTo>
                  <a:pt x="302386" y="361569"/>
                </a:lnTo>
                <a:lnTo>
                  <a:pt x="341502" y="339090"/>
                </a:lnTo>
                <a:lnTo>
                  <a:pt x="374014" y="309626"/>
                </a:lnTo>
                <a:lnTo>
                  <a:pt x="398779" y="274193"/>
                </a:lnTo>
                <a:lnTo>
                  <a:pt x="414527" y="234188"/>
                </a:lnTo>
                <a:lnTo>
                  <a:pt x="420115" y="190373"/>
                </a:lnTo>
                <a:lnTo>
                  <a:pt x="414527" y="146812"/>
                </a:lnTo>
                <a:lnTo>
                  <a:pt x="398779" y="106680"/>
                </a:lnTo>
                <a:lnTo>
                  <a:pt x="374014" y="71374"/>
                </a:lnTo>
                <a:lnTo>
                  <a:pt x="341502" y="41910"/>
                </a:lnTo>
                <a:lnTo>
                  <a:pt x="302386" y="19431"/>
                </a:lnTo>
                <a:lnTo>
                  <a:pt x="258190" y="5080"/>
                </a:lnTo>
                <a:lnTo>
                  <a:pt x="210057" y="0"/>
                </a:lnTo>
                <a:close/>
              </a:path>
            </a:pathLst>
          </a:custGeom>
          <a:solidFill>
            <a:srgbClr val="005C2E"/>
          </a:solidFill>
        </p:spPr>
        <p:txBody>
          <a:bodyPr wrap="square" lIns="0" tIns="0" rIns="0" bIns="0" rtlCol="0"/>
          <a:lstStyle/>
          <a:p>
            <a:endParaRPr/>
          </a:p>
        </p:txBody>
      </p:sp>
      <p:sp>
        <p:nvSpPr>
          <p:cNvPr id="27" name="object 27"/>
          <p:cNvSpPr txBox="1"/>
          <p:nvPr/>
        </p:nvSpPr>
        <p:spPr>
          <a:xfrm>
            <a:off x="9903079" y="3157328"/>
            <a:ext cx="166370" cy="278765"/>
          </a:xfrm>
          <a:prstGeom prst="rect">
            <a:avLst/>
          </a:prstGeom>
        </p:spPr>
        <p:txBody>
          <a:bodyPr vert="horz" wrap="square" lIns="0" tIns="0" rIns="0" bIns="0" rtlCol="0">
            <a:spAutoFit/>
          </a:bodyPr>
          <a:lstStyle/>
          <a:p>
            <a:pPr marL="12700">
              <a:lnSpc>
                <a:spcPct val="100000"/>
              </a:lnSpc>
            </a:pPr>
            <a:r>
              <a:rPr sz="2000" b="1" spc="-15" dirty="0">
                <a:solidFill>
                  <a:srgbClr val="FFFFFF"/>
                </a:solidFill>
                <a:latin typeface="Arial"/>
                <a:cs typeface="Arial"/>
              </a:rPr>
              <a:t>3</a:t>
            </a:r>
            <a:endParaRPr sz="2000">
              <a:latin typeface="Arial"/>
              <a:cs typeface="Arial"/>
            </a:endParaRPr>
          </a:p>
        </p:txBody>
      </p:sp>
      <p:sp>
        <p:nvSpPr>
          <p:cNvPr id="28" name="object 28"/>
          <p:cNvSpPr/>
          <p:nvPr/>
        </p:nvSpPr>
        <p:spPr>
          <a:xfrm>
            <a:off x="10427207" y="6291071"/>
            <a:ext cx="304800" cy="170688"/>
          </a:xfrm>
          <a:prstGeom prst="rect">
            <a:avLst/>
          </a:prstGeom>
          <a:blipFill>
            <a:blip r:embed="rId3" cstate="print"/>
            <a:stretch>
              <a:fillRect/>
            </a:stretch>
          </a:blipFill>
        </p:spPr>
        <p:txBody>
          <a:bodyPr wrap="square" lIns="0" tIns="0" rIns="0" bIns="0" rtlCol="0"/>
          <a:lstStyle/>
          <a:p>
            <a:endParaRPr/>
          </a:p>
        </p:txBody>
      </p:sp>
      <p:sp>
        <p:nvSpPr>
          <p:cNvPr id="29" name="object 29"/>
          <p:cNvSpPr/>
          <p:nvPr/>
        </p:nvSpPr>
        <p:spPr>
          <a:xfrm>
            <a:off x="10628376" y="5809488"/>
            <a:ext cx="307848" cy="170687"/>
          </a:xfrm>
          <a:prstGeom prst="rect">
            <a:avLst/>
          </a:prstGeom>
          <a:blipFill>
            <a:blip r:embed="rId4" cstate="print"/>
            <a:stretch>
              <a:fillRect/>
            </a:stretch>
          </a:blipFill>
        </p:spPr>
        <p:txBody>
          <a:bodyPr wrap="square" lIns="0" tIns="0" rIns="0" bIns="0" rtlCol="0"/>
          <a:lstStyle/>
          <a:p>
            <a:endParaRPr/>
          </a:p>
        </p:txBody>
      </p:sp>
      <p:sp>
        <p:nvSpPr>
          <p:cNvPr id="30" name="object 30"/>
          <p:cNvSpPr/>
          <p:nvPr/>
        </p:nvSpPr>
        <p:spPr>
          <a:xfrm>
            <a:off x="11149583" y="5809488"/>
            <a:ext cx="307848" cy="170687"/>
          </a:xfrm>
          <a:prstGeom prst="rect">
            <a:avLst/>
          </a:prstGeom>
          <a:blipFill>
            <a:blip r:embed="rId5" cstate="print"/>
            <a:stretch>
              <a:fillRect/>
            </a:stretch>
          </a:blipFill>
        </p:spPr>
        <p:txBody>
          <a:bodyPr wrap="square" lIns="0" tIns="0" rIns="0" bIns="0" rtlCol="0"/>
          <a:lstStyle/>
          <a:p>
            <a:endParaRPr/>
          </a:p>
        </p:txBody>
      </p:sp>
      <p:sp>
        <p:nvSpPr>
          <p:cNvPr id="31" name="object 31"/>
          <p:cNvSpPr/>
          <p:nvPr/>
        </p:nvSpPr>
        <p:spPr>
          <a:xfrm>
            <a:off x="11670792" y="5809488"/>
            <a:ext cx="307848" cy="170687"/>
          </a:xfrm>
          <a:prstGeom prst="rect">
            <a:avLst/>
          </a:prstGeom>
          <a:blipFill>
            <a:blip r:embed="rId6" cstate="print"/>
            <a:stretch>
              <a:fillRect/>
            </a:stretch>
          </a:blipFill>
        </p:spPr>
        <p:txBody>
          <a:bodyPr wrap="square" lIns="0" tIns="0" rIns="0" bIns="0" rtlCol="0"/>
          <a:lstStyle/>
          <a:p>
            <a:endParaRPr/>
          </a:p>
        </p:txBody>
      </p:sp>
      <p:sp>
        <p:nvSpPr>
          <p:cNvPr id="32" name="object 32"/>
          <p:cNvSpPr/>
          <p:nvPr/>
        </p:nvSpPr>
        <p:spPr>
          <a:xfrm>
            <a:off x="10680192" y="6059423"/>
            <a:ext cx="256031" cy="140208"/>
          </a:xfrm>
          <a:prstGeom prst="rect">
            <a:avLst/>
          </a:prstGeom>
          <a:blipFill>
            <a:blip r:embed="rId7" cstate="print"/>
            <a:stretch>
              <a:fillRect/>
            </a:stretch>
          </a:blipFill>
        </p:spPr>
        <p:txBody>
          <a:bodyPr wrap="square" lIns="0" tIns="0" rIns="0" bIns="0" rtlCol="0"/>
          <a:lstStyle/>
          <a:p>
            <a:endParaRPr/>
          </a:p>
        </p:txBody>
      </p:sp>
      <p:sp>
        <p:nvSpPr>
          <p:cNvPr id="33" name="object 33"/>
          <p:cNvSpPr/>
          <p:nvPr/>
        </p:nvSpPr>
        <p:spPr>
          <a:xfrm>
            <a:off x="10107168" y="6041135"/>
            <a:ext cx="307848" cy="170688"/>
          </a:xfrm>
          <a:prstGeom prst="rect">
            <a:avLst/>
          </a:prstGeom>
          <a:blipFill>
            <a:blip r:embed="rId8" cstate="print"/>
            <a:stretch>
              <a:fillRect/>
            </a:stretch>
          </a:blipFill>
        </p:spPr>
        <p:txBody>
          <a:bodyPr wrap="square" lIns="0" tIns="0" rIns="0" bIns="0" rtlCol="0"/>
          <a:lstStyle/>
          <a:p>
            <a:endParaRPr/>
          </a:p>
        </p:txBody>
      </p:sp>
      <p:sp>
        <p:nvSpPr>
          <p:cNvPr id="34" name="object 34"/>
          <p:cNvSpPr/>
          <p:nvPr/>
        </p:nvSpPr>
        <p:spPr>
          <a:xfrm>
            <a:off x="11152631" y="6041135"/>
            <a:ext cx="304800" cy="167639"/>
          </a:xfrm>
          <a:prstGeom prst="rect">
            <a:avLst/>
          </a:prstGeom>
          <a:blipFill>
            <a:blip r:embed="rId9" cstate="print"/>
            <a:stretch>
              <a:fillRect/>
            </a:stretch>
          </a:blipFill>
        </p:spPr>
        <p:txBody>
          <a:bodyPr wrap="square" lIns="0" tIns="0" rIns="0" bIns="0" rtlCol="0"/>
          <a:lstStyle/>
          <a:p>
            <a:endParaRPr/>
          </a:p>
        </p:txBody>
      </p:sp>
      <p:sp>
        <p:nvSpPr>
          <p:cNvPr id="35" name="object 35"/>
          <p:cNvSpPr/>
          <p:nvPr/>
        </p:nvSpPr>
        <p:spPr>
          <a:xfrm>
            <a:off x="11451335" y="6291071"/>
            <a:ext cx="307848" cy="170688"/>
          </a:xfrm>
          <a:prstGeom prst="rect">
            <a:avLst/>
          </a:prstGeom>
          <a:blipFill>
            <a:blip r:embed="rId10" cstate="print"/>
            <a:stretch>
              <a:fillRect/>
            </a:stretch>
          </a:blipFill>
        </p:spPr>
        <p:txBody>
          <a:bodyPr wrap="square" lIns="0" tIns="0" rIns="0" bIns="0" rtlCol="0"/>
          <a:lstStyle/>
          <a:p>
            <a:endParaRPr/>
          </a:p>
        </p:txBody>
      </p:sp>
      <p:sp>
        <p:nvSpPr>
          <p:cNvPr id="36" name="object 36"/>
          <p:cNvSpPr/>
          <p:nvPr/>
        </p:nvSpPr>
        <p:spPr>
          <a:xfrm>
            <a:off x="11670792" y="6044184"/>
            <a:ext cx="307848" cy="170687"/>
          </a:xfrm>
          <a:prstGeom prst="rect">
            <a:avLst/>
          </a:prstGeom>
          <a:blipFill>
            <a:blip r:embed="rId11" cstate="print"/>
            <a:stretch>
              <a:fillRect/>
            </a:stretch>
          </a:blipFill>
        </p:spPr>
        <p:txBody>
          <a:bodyPr wrap="square" lIns="0" tIns="0" rIns="0" bIns="0" rtlCol="0"/>
          <a:lstStyle/>
          <a:p>
            <a:endParaRPr/>
          </a:p>
        </p:txBody>
      </p:sp>
      <p:sp>
        <p:nvSpPr>
          <p:cNvPr id="37" name="object 37"/>
          <p:cNvSpPr/>
          <p:nvPr/>
        </p:nvSpPr>
        <p:spPr>
          <a:xfrm>
            <a:off x="10930128" y="6291071"/>
            <a:ext cx="307848" cy="170688"/>
          </a:xfrm>
          <a:prstGeom prst="rect">
            <a:avLst/>
          </a:prstGeom>
          <a:blipFill>
            <a:blip r:embed="rId12" cstate="print"/>
            <a:stretch>
              <a:fillRect/>
            </a:stretch>
          </a:blipFill>
        </p:spPr>
        <p:txBody>
          <a:bodyPr wrap="square" lIns="0" tIns="0" rIns="0" bIns="0" rtlCol="0"/>
          <a:lstStyle/>
          <a:p>
            <a:endParaRPr/>
          </a:p>
        </p:txBody>
      </p:sp>
      <p:sp>
        <p:nvSpPr>
          <p:cNvPr id="38" name="object 38"/>
          <p:cNvSpPr/>
          <p:nvPr/>
        </p:nvSpPr>
        <p:spPr>
          <a:xfrm>
            <a:off x="10107168" y="5809488"/>
            <a:ext cx="307848" cy="170687"/>
          </a:xfrm>
          <a:prstGeom prst="rect">
            <a:avLst/>
          </a:prstGeom>
          <a:blipFill>
            <a:blip r:embed="rId13" cstate="print"/>
            <a:stretch>
              <a:fillRect/>
            </a:stretch>
          </a:blipFill>
        </p:spPr>
        <p:txBody>
          <a:bodyPr wrap="square" lIns="0" tIns="0" rIns="0" bIns="0" rtlCol="0"/>
          <a:lstStyle/>
          <a:p>
            <a:endParaRPr/>
          </a:p>
        </p:txBody>
      </p:sp>
      <p:sp>
        <p:nvSpPr>
          <p:cNvPr id="39" name="object 39"/>
          <p:cNvSpPr/>
          <p:nvPr/>
        </p:nvSpPr>
        <p:spPr>
          <a:xfrm>
            <a:off x="10908792" y="6537961"/>
            <a:ext cx="103631" cy="94486"/>
          </a:xfrm>
          <a:prstGeom prst="rect">
            <a:avLst/>
          </a:prstGeom>
          <a:blipFill>
            <a:blip r:embed="rId14" cstate="print"/>
            <a:stretch>
              <a:fillRect/>
            </a:stretch>
          </a:blipFill>
        </p:spPr>
        <p:txBody>
          <a:bodyPr wrap="square" lIns="0" tIns="0" rIns="0" bIns="0" rtlCol="0"/>
          <a:lstStyle/>
          <a:p>
            <a:endParaRPr/>
          </a:p>
        </p:txBody>
      </p:sp>
      <p:sp>
        <p:nvSpPr>
          <p:cNvPr id="40" name="object 40"/>
          <p:cNvSpPr/>
          <p:nvPr/>
        </p:nvSpPr>
        <p:spPr>
          <a:xfrm>
            <a:off x="11198352" y="6537961"/>
            <a:ext cx="103631" cy="94486"/>
          </a:xfrm>
          <a:prstGeom prst="rect">
            <a:avLst/>
          </a:prstGeom>
          <a:blipFill>
            <a:blip r:embed="rId15" cstate="print"/>
            <a:stretch>
              <a:fillRect/>
            </a:stretch>
          </a:blipFill>
        </p:spPr>
        <p:txBody>
          <a:bodyPr wrap="square" lIns="0" tIns="0" rIns="0" bIns="0" rtlCol="0"/>
          <a:lstStyle/>
          <a:p>
            <a:endParaRPr/>
          </a:p>
        </p:txBody>
      </p:sp>
      <p:sp>
        <p:nvSpPr>
          <p:cNvPr id="41" name="object 41"/>
          <p:cNvSpPr/>
          <p:nvPr/>
        </p:nvSpPr>
        <p:spPr>
          <a:xfrm>
            <a:off x="11052047" y="6537961"/>
            <a:ext cx="106679" cy="94486"/>
          </a:xfrm>
          <a:prstGeom prst="rect">
            <a:avLst/>
          </a:prstGeom>
          <a:blipFill>
            <a:blip r:embed="rId15" cstate="print"/>
            <a:stretch>
              <a:fillRect/>
            </a:stretch>
          </a:blipFill>
        </p:spPr>
        <p:txBody>
          <a:bodyPr wrap="square" lIns="0" tIns="0" rIns="0" bIns="0" rtlCol="0"/>
          <a:lstStyle/>
          <a:p>
            <a:endParaRPr/>
          </a:p>
        </p:txBody>
      </p:sp>
      <p:sp>
        <p:nvSpPr>
          <p:cNvPr id="42" name="object 42"/>
          <p:cNvSpPr/>
          <p:nvPr/>
        </p:nvSpPr>
        <p:spPr>
          <a:xfrm>
            <a:off x="6389370" y="4283202"/>
            <a:ext cx="381000" cy="455930"/>
          </a:xfrm>
          <a:custGeom>
            <a:avLst/>
            <a:gdLst/>
            <a:ahLst/>
            <a:cxnLst/>
            <a:rect l="l" t="t" r="r" b="b"/>
            <a:pathLst>
              <a:path w="381000" h="455929">
                <a:moveTo>
                  <a:pt x="190373" y="0"/>
                </a:moveTo>
                <a:lnTo>
                  <a:pt x="147701" y="32512"/>
                </a:lnTo>
                <a:lnTo>
                  <a:pt x="101346" y="58928"/>
                </a:lnTo>
                <a:lnTo>
                  <a:pt x="51943" y="78867"/>
                </a:lnTo>
                <a:lnTo>
                  <a:pt x="0" y="92075"/>
                </a:lnTo>
                <a:lnTo>
                  <a:pt x="0" y="128650"/>
                </a:lnTo>
                <a:lnTo>
                  <a:pt x="3302" y="173736"/>
                </a:lnTo>
                <a:lnTo>
                  <a:pt x="12954" y="218440"/>
                </a:lnTo>
                <a:lnTo>
                  <a:pt x="28702" y="262509"/>
                </a:lnTo>
                <a:lnTo>
                  <a:pt x="50419" y="305308"/>
                </a:lnTo>
                <a:lnTo>
                  <a:pt x="77724" y="346456"/>
                </a:lnTo>
                <a:lnTo>
                  <a:pt x="110236" y="385572"/>
                </a:lnTo>
                <a:lnTo>
                  <a:pt x="147955" y="422147"/>
                </a:lnTo>
                <a:lnTo>
                  <a:pt x="190373" y="455675"/>
                </a:lnTo>
                <a:lnTo>
                  <a:pt x="232791" y="422147"/>
                </a:lnTo>
                <a:lnTo>
                  <a:pt x="270510" y="385572"/>
                </a:lnTo>
                <a:lnTo>
                  <a:pt x="303022" y="346456"/>
                </a:lnTo>
                <a:lnTo>
                  <a:pt x="330327" y="305308"/>
                </a:lnTo>
                <a:lnTo>
                  <a:pt x="330962" y="303911"/>
                </a:lnTo>
                <a:lnTo>
                  <a:pt x="170434" y="303911"/>
                </a:lnTo>
                <a:lnTo>
                  <a:pt x="91694" y="225171"/>
                </a:lnTo>
                <a:lnTo>
                  <a:pt x="118491" y="198501"/>
                </a:lnTo>
                <a:lnTo>
                  <a:pt x="222250" y="198501"/>
                </a:lnTo>
                <a:lnTo>
                  <a:pt x="276733" y="144018"/>
                </a:lnTo>
                <a:lnTo>
                  <a:pt x="303530" y="144018"/>
                </a:lnTo>
                <a:lnTo>
                  <a:pt x="303530" y="68580"/>
                </a:lnTo>
                <a:lnTo>
                  <a:pt x="279400" y="58928"/>
                </a:lnTo>
                <a:lnTo>
                  <a:pt x="233045" y="32512"/>
                </a:lnTo>
                <a:lnTo>
                  <a:pt x="190373" y="0"/>
                </a:lnTo>
                <a:close/>
              </a:path>
              <a:path w="381000" h="455929">
                <a:moveTo>
                  <a:pt x="303530" y="68580"/>
                </a:moveTo>
                <a:lnTo>
                  <a:pt x="303530" y="170688"/>
                </a:lnTo>
                <a:lnTo>
                  <a:pt x="170434" y="303911"/>
                </a:lnTo>
                <a:lnTo>
                  <a:pt x="330962" y="303911"/>
                </a:lnTo>
                <a:lnTo>
                  <a:pt x="352044" y="262509"/>
                </a:lnTo>
                <a:lnTo>
                  <a:pt x="367792" y="218440"/>
                </a:lnTo>
                <a:lnTo>
                  <a:pt x="377444" y="173736"/>
                </a:lnTo>
                <a:lnTo>
                  <a:pt x="379603" y="144018"/>
                </a:lnTo>
                <a:lnTo>
                  <a:pt x="380746" y="128650"/>
                </a:lnTo>
                <a:lnTo>
                  <a:pt x="380746" y="92075"/>
                </a:lnTo>
                <a:lnTo>
                  <a:pt x="328803" y="78867"/>
                </a:lnTo>
                <a:lnTo>
                  <a:pt x="303530" y="68580"/>
                </a:lnTo>
                <a:close/>
              </a:path>
              <a:path w="381000" h="455929">
                <a:moveTo>
                  <a:pt x="222250" y="198501"/>
                </a:moveTo>
                <a:lnTo>
                  <a:pt x="118491" y="198501"/>
                </a:lnTo>
                <a:lnTo>
                  <a:pt x="170434" y="250444"/>
                </a:lnTo>
                <a:lnTo>
                  <a:pt x="222250" y="198501"/>
                </a:lnTo>
                <a:close/>
              </a:path>
              <a:path w="381000" h="455929">
                <a:moveTo>
                  <a:pt x="303530" y="144018"/>
                </a:moveTo>
                <a:lnTo>
                  <a:pt x="276733" y="144018"/>
                </a:lnTo>
                <a:lnTo>
                  <a:pt x="303530" y="170688"/>
                </a:lnTo>
                <a:lnTo>
                  <a:pt x="303530" y="144018"/>
                </a:lnTo>
                <a:close/>
              </a:path>
            </a:pathLst>
          </a:custGeom>
          <a:solidFill>
            <a:srgbClr val="005C2E"/>
          </a:solidFill>
        </p:spPr>
        <p:txBody>
          <a:bodyPr wrap="square" lIns="0" tIns="0" rIns="0" bIns="0" rtlCol="0"/>
          <a:lstStyle/>
          <a:p>
            <a:endParaRPr/>
          </a:p>
        </p:txBody>
      </p:sp>
      <p:sp>
        <p:nvSpPr>
          <p:cNvPr id="43" name="object 43"/>
          <p:cNvSpPr/>
          <p:nvPr/>
        </p:nvSpPr>
        <p:spPr>
          <a:xfrm>
            <a:off x="6315455" y="4191508"/>
            <a:ext cx="528955" cy="630555"/>
          </a:xfrm>
          <a:custGeom>
            <a:avLst/>
            <a:gdLst/>
            <a:ahLst/>
            <a:cxnLst/>
            <a:rect l="l" t="t" r="r" b="b"/>
            <a:pathLst>
              <a:path w="528954" h="630554">
                <a:moveTo>
                  <a:pt x="266446" y="0"/>
                </a:moveTo>
                <a:lnTo>
                  <a:pt x="242189" y="10033"/>
                </a:lnTo>
                <a:lnTo>
                  <a:pt x="206248" y="43815"/>
                </a:lnTo>
                <a:lnTo>
                  <a:pt x="165989" y="71628"/>
                </a:lnTo>
                <a:lnTo>
                  <a:pt x="122174" y="93091"/>
                </a:lnTo>
                <a:lnTo>
                  <a:pt x="75565" y="107823"/>
                </a:lnTo>
                <a:lnTo>
                  <a:pt x="26797" y="115443"/>
                </a:lnTo>
                <a:lnTo>
                  <a:pt x="16129" y="118491"/>
                </a:lnTo>
                <a:lnTo>
                  <a:pt x="7620" y="125095"/>
                </a:lnTo>
                <a:lnTo>
                  <a:pt x="2032" y="134239"/>
                </a:lnTo>
                <a:lnTo>
                  <a:pt x="0" y="145161"/>
                </a:lnTo>
                <a:lnTo>
                  <a:pt x="0" y="220345"/>
                </a:lnTo>
                <a:lnTo>
                  <a:pt x="3048" y="268986"/>
                </a:lnTo>
                <a:lnTo>
                  <a:pt x="11938" y="316357"/>
                </a:lnTo>
                <a:lnTo>
                  <a:pt x="26289" y="362458"/>
                </a:lnTo>
                <a:lnTo>
                  <a:pt x="45720" y="407035"/>
                </a:lnTo>
                <a:lnTo>
                  <a:pt x="69977" y="449580"/>
                </a:lnTo>
                <a:lnTo>
                  <a:pt x="98425" y="490093"/>
                </a:lnTo>
                <a:lnTo>
                  <a:pt x="130810" y="528193"/>
                </a:lnTo>
                <a:lnTo>
                  <a:pt x="166878" y="563626"/>
                </a:lnTo>
                <a:lnTo>
                  <a:pt x="205994" y="596265"/>
                </a:lnTo>
                <a:lnTo>
                  <a:pt x="248031" y="625602"/>
                </a:lnTo>
                <a:lnTo>
                  <a:pt x="264287" y="630428"/>
                </a:lnTo>
                <a:lnTo>
                  <a:pt x="272669" y="629158"/>
                </a:lnTo>
                <a:lnTo>
                  <a:pt x="280543" y="625602"/>
                </a:lnTo>
                <a:lnTo>
                  <a:pt x="322453" y="596265"/>
                </a:lnTo>
                <a:lnTo>
                  <a:pt x="346964" y="575818"/>
                </a:lnTo>
                <a:lnTo>
                  <a:pt x="264287" y="575818"/>
                </a:lnTo>
                <a:lnTo>
                  <a:pt x="257683" y="571246"/>
                </a:lnTo>
                <a:lnTo>
                  <a:pt x="216408" y="539877"/>
                </a:lnTo>
                <a:lnTo>
                  <a:pt x="179197" y="505714"/>
                </a:lnTo>
                <a:lnTo>
                  <a:pt x="146304" y="469265"/>
                </a:lnTo>
                <a:lnTo>
                  <a:pt x="117983" y="430784"/>
                </a:lnTo>
                <a:lnTo>
                  <a:pt x="94234" y="390652"/>
                </a:lnTo>
                <a:lnTo>
                  <a:pt x="75438" y="349250"/>
                </a:lnTo>
                <a:lnTo>
                  <a:pt x="61722" y="306705"/>
                </a:lnTo>
                <a:lnTo>
                  <a:pt x="53340" y="263652"/>
                </a:lnTo>
                <a:lnTo>
                  <a:pt x="50546" y="220345"/>
                </a:lnTo>
                <a:lnTo>
                  <a:pt x="50546" y="163957"/>
                </a:lnTo>
                <a:lnTo>
                  <a:pt x="60325" y="162306"/>
                </a:lnTo>
                <a:lnTo>
                  <a:pt x="114300" y="149733"/>
                </a:lnTo>
                <a:lnTo>
                  <a:pt x="165354" y="129413"/>
                </a:lnTo>
                <a:lnTo>
                  <a:pt x="213106" y="101854"/>
                </a:lnTo>
                <a:lnTo>
                  <a:pt x="256413" y="67437"/>
                </a:lnTo>
                <a:lnTo>
                  <a:pt x="264287" y="60071"/>
                </a:lnTo>
                <a:lnTo>
                  <a:pt x="345821" y="60071"/>
                </a:lnTo>
                <a:lnTo>
                  <a:pt x="322326" y="43815"/>
                </a:lnTo>
                <a:lnTo>
                  <a:pt x="286385" y="10033"/>
                </a:lnTo>
                <a:lnTo>
                  <a:pt x="277241" y="2921"/>
                </a:lnTo>
                <a:lnTo>
                  <a:pt x="266446" y="0"/>
                </a:lnTo>
                <a:close/>
              </a:path>
              <a:path w="528954" h="630554">
                <a:moveTo>
                  <a:pt x="478028" y="111760"/>
                </a:moveTo>
                <a:lnTo>
                  <a:pt x="478028" y="220345"/>
                </a:lnTo>
                <a:lnTo>
                  <a:pt x="475234" y="263652"/>
                </a:lnTo>
                <a:lnTo>
                  <a:pt x="466852" y="306705"/>
                </a:lnTo>
                <a:lnTo>
                  <a:pt x="453136" y="349250"/>
                </a:lnTo>
                <a:lnTo>
                  <a:pt x="434340" y="390652"/>
                </a:lnTo>
                <a:lnTo>
                  <a:pt x="410591" y="430784"/>
                </a:lnTo>
                <a:lnTo>
                  <a:pt x="382270" y="469265"/>
                </a:lnTo>
                <a:lnTo>
                  <a:pt x="349377" y="505714"/>
                </a:lnTo>
                <a:lnTo>
                  <a:pt x="312166" y="539877"/>
                </a:lnTo>
                <a:lnTo>
                  <a:pt x="270891" y="571246"/>
                </a:lnTo>
                <a:lnTo>
                  <a:pt x="264287" y="575818"/>
                </a:lnTo>
                <a:lnTo>
                  <a:pt x="346964" y="575818"/>
                </a:lnTo>
                <a:lnTo>
                  <a:pt x="397637" y="528193"/>
                </a:lnTo>
                <a:lnTo>
                  <a:pt x="430149" y="490093"/>
                </a:lnTo>
                <a:lnTo>
                  <a:pt x="458597" y="449580"/>
                </a:lnTo>
                <a:lnTo>
                  <a:pt x="482854" y="407035"/>
                </a:lnTo>
                <a:lnTo>
                  <a:pt x="502285" y="362458"/>
                </a:lnTo>
                <a:lnTo>
                  <a:pt x="516636" y="316357"/>
                </a:lnTo>
                <a:lnTo>
                  <a:pt x="525526" y="268986"/>
                </a:lnTo>
                <a:lnTo>
                  <a:pt x="528574" y="220345"/>
                </a:lnTo>
                <a:lnTo>
                  <a:pt x="528574" y="145161"/>
                </a:lnTo>
                <a:lnTo>
                  <a:pt x="501650" y="115443"/>
                </a:lnTo>
                <a:lnTo>
                  <a:pt x="478028" y="111760"/>
                </a:lnTo>
                <a:close/>
              </a:path>
              <a:path w="528954" h="630554">
                <a:moveTo>
                  <a:pt x="345821" y="60071"/>
                </a:moveTo>
                <a:lnTo>
                  <a:pt x="264287" y="60071"/>
                </a:lnTo>
                <a:lnTo>
                  <a:pt x="272161" y="67437"/>
                </a:lnTo>
                <a:lnTo>
                  <a:pt x="315468" y="101854"/>
                </a:lnTo>
                <a:lnTo>
                  <a:pt x="363093" y="129413"/>
                </a:lnTo>
                <a:lnTo>
                  <a:pt x="414274" y="149733"/>
                </a:lnTo>
                <a:lnTo>
                  <a:pt x="468122" y="162306"/>
                </a:lnTo>
                <a:lnTo>
                  <a:pt x="478028" y="163957"/>
                </a:lnTo>
                <a:lnTo>
                  <a:pt x="478028" y="111760"/>
                </a:lnTo>
                <a:lnTo>
                  <a:pt x="453009" y="107823"/>
                </a:lnTo>
                <a:lnTo>
                  <a:pt x="406273" y="93091"/>
                </a:lnTo>
                <a:lnTo>
                  <a:pt x="362458" y="71628"/>
                </a:lnTo>
                <a:lnTo>
                  <a:pt x="345821" y="60071"/>
                </a:lnTo>
                <a:close/>
              </a:path>
            </a:pathLst>
          </a:custGeom>
          <a:solidFill>
            <a:srgbClr val="005C2E"/>
          </a:solidFill>
        </p:spPr>
        <p:txBody>
          <a:bodyPr wrap="square" lIns="0" tIns="0" rIns="0" bIns="0" rtlCol="0"/>
          <a:lstStyle/>
          <a:p>
            <a:endParaRPr/>
          </a:p>
        </p:txBody>
      </p:sp>
      <p:sp>
        <p:nvSpPr>
          <p:cNvPr id="44" name="object 44"/>
          <p:cNvSpPr/>
          <p:nvPr/>
        </p:nvSpPr>
        <p:spPr>
          <a:xfrm>
            <a:off x="7522209" y="2682239"/>
            <a:ext cx="463550" cy="88900"/>
          </a:xfrm>
          <a:custGeom>
            <a:avLst/>
            <a:gdLst/>
            <a:ahLst/>
            <a:cxnLst/>
            <a:rect l="l" t="t" r="r" b="b"/>
            <a:pathLst>
              <a:path w="463550" h="88900">
                <a:moveTo>
                  <a:pt x="445897" y="0"/>
                </a:moveTo>
                <a:lnTo>
                  <a:pt x="0" y="88900"/>
                </a:lnTo>
                <a:lnTo>
                  <a:pt x="86995" y="88900"/>
                </a:lnTo>
                <a:lnTo>
                  <a:pt x="432435" y="20066"/>
                </a:lnTo>
                <a:lnTo>
                  <a:pt x="449852" y="20066"/>
                </a:lnTo>
                <a:lnTo>
                  <a:pt x="445897" y="0"/>
                </a:lnTo>
                <a:close/>
              </a:path>
              <a:path w="463550" h="88900">
                <a:moveTo>
                  <a:pt x="449852" y="20066"/>
                </a:moveTo>
                <a:lnTo>
                  <a:pt x="432435" y="20066"/>
                </a:lnTo>
                <a:lnTo>
                  <a:pt x="445897" y="88900"/>
                </a:lnTo>
                <a:lnTo>
                  <a:pt x="463423" y="88900"/>
                </a:lnTo>
                <a:lnTo>
                  <a:pt x="449852" y="20066"/>
                </a:lnTo>
                <a:close/>
              </a:path>
            </a:pathLst>
          </a:custGeom>
          <a:solidFill>
            <a:srgbClr val="005C2E"/>
          </a:solidFill>
        </p:spPr>
        <p:txBody>
          <a:bodyPr wrap="square" lIns="0" tIns="0" rIns="0" bIns="0" rtlCol="0"/>
          <a:lstStyle/>
          <a:p>
            <a:endParaRPr/>
          </a:p>
        </p:txBody>
      </p:sp>
      <p:sp>
        <p:nvSpPr>
          <p:cNvPr id="45" name="object 45"/>
          <p:cNvSpPr/>
          <p:nvPr/>
        </p:nvSpPr>
        <p:spPr>
          <a:xfrm>
            <a:off x="7522464" y="2682239"/>
            <a:ext cx="463550" cy="88900"/>
          </a:xfrm>
          <a:custGeom>
            <a:avLst/>
            <a:gdLst/>
            <a:ahLst/>
            <a:cxnLst/>
            <a:rect l="l" t="t" r="r" b="b"/>
            <a:pathLst>
              <a:path w="463550" h="88900">
                <a:moveTo>
                  <a:pt x="432180" y="20065"/>
                </a:moveTo>
                <a:lnTo>
                  <a:pt x="445642" y="88391"/>
                </a:lnTo>
                <a:lnTo>
                  <a:pt x="463041" y="88391"/>
                </a:lnTo>
                <a:lnTo>
                  <a:pt x="445642" y="0"/>
                </a:lnTo>
                <a:lnTo>
                  <a:pt x="380" y="88264"/>
                </a:lnTo>
                <a:lnTo>
                  <a:pt x="0" y="88264"/>
                </a:lnTo>
                <a:lnTo>
                  <a:pt x="380" y="88391"/>
                </a:lnTo>
                <a:lnTo>
                  <a:pt x="87248" y="88391"/>
                </a:lnTo>
                <a:lnTo>
                  <a:pt x="432180" y="20065"/>
                </a:lnTo>
                <a:close/>
              </a:path>
            </a:pathLst>
          </a:custGeom>
          <a:ln w="18287">
            <a:solidFill>
              <a:srgbClr val="005C2E"/>
            </a:solidFill>
          </a:ln>
        </p:spPr>
        <p:txBody>
          <a:bodyPr wrap="square" lIns="0" tIns="0" rIns="0" bIns="0" rtlCol="0"/>
          <a:lstStyle/>
          <a:p>
            <a:endParaRPr/>
          </a:p>
        </p:txBody>
      </p:sp>
      <p:sp>
        <p:nvSpPr>
          <p:cNvPr id="46" name="object 46"/>
          <p:cNvSpPr/>
          <p:nvPr/>
        </p:nvSpPr>
        <p:spPr>
          <a:xfrm>
            <a:off x="7412735" y="2587751"/>
            <a:ext cx="484505" cy="182880"/>
          </a:xfrm>
          <a:custGeom>
            <a:avLst/>
            <a:gdLst/>
            <a:ahLst/>
            <a:cxnLst/>
            <a:rect l="l" t="t" r="r" b="b"/>
            <a:pathLst>
              <a:path w="484504" h="182880">
                <a:moveTo>
                  <a:pt x="450723" y="0"/>
                </a:moveTo>
                <a:lnTo>
                  <a:pt x="0" y="182372"/>
                </a:lnTo>
                <a:lnTo>
                  <a:pt x="44831" y="182372"/>
                </a:lnTo>
                <a:lnTo>
                  <a:pt x="441198" y="22225"/>
                </a:lnTo>
                <a:lnTo>
                  <a:pt x="459701" y="22225"/>
                </a:lnTo>
                <a:lnTo>
                  <a:pt x="450723" y="0"/>
                </a:lnTo>
                <a:close/>
              </a:path>
              <a:path w="484504" h="182880">
                <a:moveTo>
                  <a:pt x="459701" y="22225"/>
                </a:moveTo>
                <a:lnTo>
                  <a:pt x="441198" y="22225"/>
                </a:lnTo>
                <a:lnTo>
                  <a:pt x="466979" y="86106"/>
                </a:lnTo>
                <a:lnTo>
                  <a:pt x="484124" y="82677"/>
                </a:lnTo>
                <a:lnTo>
                  <a:pt x="459701" y="22225"/>
                </a:lnTo>
                <a:close/>
              </a:path>
            </a:pathLst>
          </a:custGeom>
          <a:solidFill>
            <a:srgbClr val="005C2E"/>
          </a:solidFill>
        </p:spPr>
        <p:txBody>
          <a:bodyPr wrap="square" lIns="0" tIns="0" rIns="0" bIns="0" rtlCol="0"/>
          <a:lstStyle/>
          <a:p>
            <a:endParaRPr/>
          </a:p>
        </p:txBody>
      </p:sp>
      <p:sp>
        <p:nvSpPr>
          <p:cNvPr id="47" name="object 47"/>
          <p:cNvSpPr/>
          <p:nvPr/>
        </p:nvSpPr>
        <p:spPr>
          <a:xfrm>
            <a:off x="7412735" y="2587751"/>
            <a:ext cx="484505" cy="182880"/>
          </a:xfrm>
          <a:custGeom>
            <a:avLst/>
            <a:gdLst/>
            <a:ahLst/>
            <a:cxnLst/>
            <a:rect l="l" t="t" r="r" b="b"/>
            <a:pathLst>
              <a:path w="484504" h="182880">
                <a:moveTo>
                  <a:pt x="441325" y="22225"/>
                </a:moveTo>
                <a:lnTo>
                  <a:pt x="467233" y="86106"/>
                </a:lnTo>
                <a:lnTo>
                  <a:pt x="484378" y="82677"/>
                </a:lnTo>
                <a:lnTo>
                  <a:pt x="450977" y="0"/>
                </a:lnTo>
                <a:lnTo>
                  <a:pt x="254" y="182245"/>
                </a:lnTo>
                <a:lnTo>
                  <a:pt x="0" y="182245"/>
                </a:lnTo>
                <a:lnTo>
                  <a:pt x="254" y="182372"/>
                </a:lnTo>
                <a:lnTo>
                  <a:pt x="45085" y="182372"/>
                </a:lnTo>
                <a:lnTo>
                  <a:pt x="441325" y="22225"/>
                </a:lnTo>
                <a:close/>
              </a:path>
            </a:pathLst>
          </a:custGeom>
          <a:ln w="18288">
            <a:solidFill>
              <a:srgbClr val="005C2E"/>
            </a:solidFill>
          </a:ln>
        </p:spPr>
        <p:txBody>
          <a:bodyPr wrap="square" lIns="0" tIns="0" rIns="0" bIns="0" rtlCol="0"/>
          <a:lstStyle/>
          <a:p>
            <a:endParaRPr/>
          </a:p>
        </p:txBody>
      </p:sp>
      <p:sp>
        <p:nvSpPr>
          <p:cNvPr id="48" name="object 48"/>
          <p:cNvSpPr/>
          <p:nvPr/>
        </p:nvSpPr>
        <p:spPr>
          <a:xfrm>
            <a:off x="7299959" y="3129533"/>
            <a:ext cx="753110" cy="0"/>
          </a:xfrm>
          <a:custGeom>
            <a:avLst/>
            <a:gdLst/>
            <a:ahLst/>
            <a:cxnLst/>
            <a:rect l="l" t="t" r="r" b="b"/>
            <a:pathLst>
              <a:path w="753109">
                <a:moveTo>
                  <a:pt x="0" y="0"/>
                </a:moveTo>
                <a:lnTo>
                  <a:pt x="752601" y="0"/>
                </a:lnTo>
              </a:path>
            </a:pathLst>
          </a:custGeom>
          <a:ln w="19050">
            <a:solidFill>
              <a:srgbClr val="005C2E"/>
            </a:solidFill>
          </a:ln>
        </p:spPr>
        <p:txBody>
          <a:bodyPr wrap="square" lIns="0" tIns="0" rIns="0" bIns="0" rtlCol="0"/>
          <a:lstStyle/>
          <a:p>
            <a:endParaRPr/>
          </a:p>
        </p:txBody>
      </p:sp>
      <p:sp>
        <p:nvSpPr>
          <p:cNvPr id="49" name="object 49"/>
          <p:cNvSpPr/>
          <p:nvPr/>
        </p:nvSpPr>
        <p:spPr>
          <a:xfrm>
            <a:off x="7308532" y="2814573"/>
            <a:ext cx="0" cy="306070"/>
          </a:xfrm>
          <a:custGeom>
            <a:avLst/>
            <a:gdLst/>
            <a:ahLst/>
            <a:cxnLst/>
            <a:rect l="l" t="t" r="r" b="b"/>
            <a:pathLst>
              <a:path h="306069">
                <a:moveTo>
                  <a:pt x="0" y="0"/>
                </a:moveTo>
                <a:lnTo>
                  <a:pt x="0" y="306069"/>
                </a:lnTo>
              </a:path>
            </a:pathLst>
          </a:custGeom>
          <a:ln w="18415">
            <a:solidFill>
              <a:srgbClr val="005C2E"/>
            </a:solidFill>
          </a:ln>
        </p:spPr>
        <p:txBody>
          <a:bodyPr wrap="square" lIns="0" tIns="0" rIns="0" bIns="0" rtlCol="0"/>
          <a:lstStyle/>
          <a:p>
            <a:endParaRPr/>
          </a:p>
        </p:txBody>
      </p:sp>
      <p:sp>
        <p:nvSpPr>
          <p:cNvPr id="50" name="object 50"/>
          <p:cNvSpPr/>
          <p:nvPr/>
        </p:nvSpPr>
        <p:spPr>
          <a:xfrm>
            <a:off x="7299959" y="2806319"/>
            <a:ext cx="753110" cy="0"/>
          </a:xfrm>
          <a:custGeom>
            <a:avLst/>
            <a:gdLst/>
            <a:ahLst/>
            <a:cxnLst/>
            <a:rect l="l" t="t" r="r" b="b"/>
            <a:pathLst>
              <a:path w="753109">
                <a:moveTo>
                  <a:pt x="0" y="0"/>
                </a:moveTo>
                <a:lnTo>
                  <a:pt x="752601" y="0"/>
                </a:lnTo>
              </a:path>
            </a:pathLst>
          </a:custGeom>
          <a:ln w="17780">
            <a:solidFill>
              <a:srgbClr val="005C2E"/>
            </a:solidFill>
          </a:ln>
        </p:spPr>
        <p:txBody>
          <a:bodyPr wrap="square" lIns="0" tIns="0" rIns="0" bIns="0" rtlCol="0"/>
          <a:lstStyle/>
          <a:p>
            <a:endParaRPr/>
          </a:p>
        </p:txBody>
      </p:sp>
      <p:sp>
        <p:nvSpPr>
          <p:cNvPr id="51" name="object 51"/>
          <p:cNvSpPr/>
          <p:nvPr/>
        </p:nvSpPr>
        <p:spPr>
          <a:xfrm>
            <a:off x="8043989" y="2815082"/>
            <a:ext cx="0" cy="306705"/>
          </a:xfrm>
          <a:custGeom>
            <a:avLst/>
            <a:gdLst/>
            <a:ahLst/>
            <a:cxnLst/>
            <a:rect l="l" t="t" r="r" b="b"/>
            <a:pathLst>
              <a:path h="306705">
                <a:moveTo>
                  <a:pt x="0" y="0"/>
                </a:moveTo>
                <a:lnTo>
                  <a:pt x="0" y="306197"/>
                </a:lnTo>
              </a:path>
            </a:pathLst>
          </a:custGeom>
          <a:ln w="18415">
            <a:solidFill>
              <a:srgbClr val="005C2E"/>
            </a:solidFill>
          </a:ln>
        </p:spPr>
        <p:txBody>
          <a:bodyPr wrap="square" lIns="0" tIns="0" rIns="0" bIns="0" rtlCol="0"/>
          <a:lstStyle/>
          <a:p>
            <a:endParaRPr/>
          </a:p>
        </p:txBody>
      </p:sp>
      <p:sp>
        <p:nvSpPr>
          <p:cNvPr id="52" name="object 52"/>
          <p:cNvSpPr/>
          <p:nvPr/>
        </p:nvSpPr>
        <p:spPr>
          <a:xfrm>
            <a:off x="7299959" y="2798064"/>
            <a:ext cx="753110" cy="341630"/>
          </a:xfrm>
          <a:custGeom>
            <a:avLst/>
            <a:gdLst/>
            <a:ahLst/>
            <a:cxnLst/>
            <a:rect l="l" t="t" r="r" b="b"/>
            <a:pathLst>
              <a:path w="753109" h="341630">
                <a:moveTo>
                  <a:pt x="0" y="341122"/>
                </a:moveTo>
                <a:lnTo>
                  <a:pt x="752576" y="341122"/>
                </a:lnTo>
                <a:lnTo>
                  <a:pt x="752576" y="0"/>
                </a:lnTo>
                <a:lnTo>
                  <a:pt x="0" y="0"/>
                </a:lnTo>
                <a:lnTo>
                  <a:pt x="0" y="341122"/>
                </a:lnTo>
                <a:close/>
              </a:path>
            </a:pathLst>
          </a:custGeom>
          <a:ln w="18287">
            <a:solidFill>
              <a:srgbClr val="005C2E"/>
            </a:solidFill>
          </a:ln>
        </p:spPr>
        <p:txBody>
          <a:bodyPr wrap="square" lIns="0" tIns="0" rIns="0" bIns="0" rtlCol="0"/>
          <a:lstStyle/>
          <a:p>
            <a:endParaRPr/>
          </a:p>
        </p:txBody>
      </p:sp>
      <p:sp>
        <p:nvSpPr>
          <p:cNvPr id="53" name="object 53"/>
          <p:cNvSpPr/>
          <p:nvPr/>
        </p:nvSpPr>
        <p:spPr>
          <a:xfrm>
            <a:off x="7317105" y="2815082"/>
            <a:ext cx="718820" cy="307340"/>
          </a:xfrm>
          <a:custGeom>
            <a:avLst/>
            <a:gdLst/>
            <a:ahLst/>
            <a:cxnLst/>
            <a:rect l="l" t="t" r="r" b="b"/>
            <a:pathLst>
              <a:path w="718820" h="307339">
                <a:moveTo>
                  <a:pt x="718311" y="307086"/>
                </a:moveTo>
                <a:lnTo>
                  <a:pt x="0" y="307086"/>
                </a:lnTo>
                <a:lnTo>
                  <a:pt x="0" y="0"/>
                </a:lnTo>
                <a:lnTo>
                  <a:pt x="718311" y="0"/>
                </a:lnTo>
                <a:lnTo>
                  <a:pt x="718311" y="307086"/>
                </a:lnTo>
                <a:close/>
              </a:path>
            </a:pathLst>
          </a:custGeom>
          <a:ln w="18288">
            <a:solidFill>
              <a:srgbClr val="005C2E"/>
            </a:solidFill>
          </a:ln>
        </p:spPr>
        <p:txBody>
          <a:bodyPr wrap="square" lIns="0" tIns="0" rIns="0" bIns="0" rtlCol="0"/>
          <a:lstStyle/>
          <a:p>
            <a:endParaRPr/>
          </a:p>
        </p:txBody>
      </p:sp>
      <p:sp>
        <p:nvSpPr>
          <p:cNvPr id="54" name="object 54"/>
          <p:cNvSpPr/>
          <p:nvPr/>
        </p:nvSpPr>
        <p:spPr>
          <a:xfrm>
            <a:off x="7607807" y="2883407"/>
            <a:ext cx="140207" cy="170687"/>
          </a:xfrm>
          <a:prstGeom prst="rect">
            <a:avLst/>
          </a:prstGeom>
          <a:blipFill>
            <a:blip r:embed="rId16" cstate="print"/>
            <a:stretch>
              <a:fillRect/>
            </a:stretch>
          </a:blipFill>
        </p:spPr>
        <p:txBody>
          <a:bodyPr wrap="square" lIns="0" tIns="0" rIns="0" bIns="0" rtlCol="0"/>
          <a:lstStyle/>
          <a:p>
            <a:endParaRPr/>
          </a:p>
        </p:txBody>
      </p:sp>
      <p:sp>
        <p:nvSpPr>
          <p:cNvPr id="55" name="object 55"/>
          <p:cNvSpPr/>
          <p:nvPr/>
        </p:nvSpPr>
        <p:spPr>
          <a:xfrm>
            <a:off x="7418831" y="2926079"/>
            <a:ext cx="88392" cy="85344"/>
          </a:xfrm>
          <a:prstGeom prst="rect">
            <a:avLst/>
          </a:prstGeom>
          <a:blipFill>
            <a:blip r:embed="rId17" cstate="print"/>
            <a:stretch>
              <a:fillRect/>
            </a:stretch>
          </a:blipFill>
        </p:spPr>
        <p:txBody>
          <a:bodyPr wrap="square" lIns="0" tIns="0" rIns="0" bIns="0" rtlCol="0"/>
          <a:lstStyle/>
          <a:p>
            <a:endParaRPr/>
          </a:p>
        </p:txBody>
      </p:sp>
      <p:sp>
        <p:nvSpPr>
          <p:cNvPr id="56" name="object 56"/>
          <p:cNvSpPr/>
          <p:nvPr/>
        </p:nvSpPr>
        <p:spPr>
          <a:xfrm>
            <a:off x="7848600" y="2926079"/>
            <a:ext cx="85344" cy="85344"/>
          </a:xfrm>
          <a:prstGeom prst="rect">
            <a:avLst/>
          </a:prstGeom>
          <a:blipFill>
            <a:blip r:embed="rId18" cstate="print"/>
            <a:stretch>
              <a:fillRect/>
            </a:stretch>
          </a:blipFill>
        </p:spPr>
        <p:txBody>
          <a:bodyPr wrap="square" lIns="0" tIns="0" rIns="0" bIns="0" rtlCol="0"/>
          <a:lstStyle/>
          <a:p>
            <a:endParaRPr/>
          </a:p>
        </p:txBody>
      </p:sp>
      <p:sp>
        <p:nvSpPr>
          <p:cNvPr id="57" name="object 57"/>
          <p:cNvSpPr/>
          <p:nvPr/>
        </p:nvSpPr>
        <p:spPr>
          <a:xfrm>
            <a:off x="7351776" y="2846832"/>
            <a:ext cx="643890" cy="240665"/>
          </a:xfrm>
          <a:custGeom>
            <a:avLst/>
            <a:gdLst/>
            <a:ahLst/>
            <a:cxnLst/>
            <a:rect l="l" t="t" r="r" b="b"/>
            <a:pathLst>
              <a:path w="643890" h="240664">
                <a:moveTo>
                  <a:pt x="626364" y="0"/>
                </a:moveTo>
                <a:lnTo>
                  <a:pt x="34290" y="0"/>
                </a:lnTo>
                <a:lnTo>
                  <a:pt x="0" y="34417"/>
                </a:lnTo>
                <a:lnTo>
                  <a:pt x="0" y="206247"/>
                </a:lnTo>
                <a:lnTo>
                  <a:pt x="34290" y="240665"/>
                </a:lnTo>
                <a:lnTo>
                  <a:pt x="626364" y="240665"/>
                </a:lnTo>
                <a:lnTo>
                  <a:pt x="643509" y="223393"/>
                </a:lnTo>
                <a:lnTo>
                  <a:pt x="41529" y="223393"/>
                </a:lnTo>
                <a:lnTo>
                  <a:pt x="17145" y="199136"/>
                </a:lnTo>
                <a:lnTo>
                  <a:pt x="17145" y="41529"/>
                </a:lnTo>
                <a:lnTo>
                  <a:pt x="41529" y="17145"/>
                </a:lnTo>
                <a:lnTo>
                  <a:pt x="643509" y="17145"/>
                </a:lnTo>
                <a:lnTo>
                  <a:pt x="626364" y="0"/>
                </a:lnTo>
                <a:close/>
              </a:path>
            </a:pathLst>
          </a:custGeom>
          <a:solidFill>
            <a:srgbClr val="005C2E"/>
          </a:solidFill>
        </p:spPr>
        <p:txBody>
          <a:bodyPr wrap="square" lIns="0" tIns="0" rIns="0" bIns="0" rtlCol="0"/>
          <a:lstStyle/>
          <a:p>
            <a:endParaRPr/>
          </a:p>
        </p:txBody>
      </p:sp>
      <p:sp>
        <p:nvSpPr>
          <p:cNvPr id="58" name="object 58"/>
          <p:cNvSpPr/>
          <p:nvPr/>
        </p:nvSpPr>
        <p:spPr>
          <a:xfrm>
            <a:off x="7971028" y="2863976"/>
            <a:ext cx="33020" cy="206375"/>
          </a:xfrm>
          <a:custGeom>
            <a:avLst/>
            <a:gdLst/>
            <a:ahLst/>
            <a:cxnLst/>
            <a:rect l="l" t="t" r="r" b="b"/>
            <a:pathLst>
              <a:path w="33020" h="206375">
                <a:moveTo>
                  <a:pt x="24256" y="0"/>
                </a:moveTo>
                <a:lnTo>
                  <a:pt x="0" y="0"/>
                </a:lnTo>
                <a:lnTo>
                  <a:pt x="15747" y="15748"/>
                </a:lnTo>
                <a:lnTo>
                  <a:pt x="15747" y="190627"/>
                </a:lnTo>
                <a:lnTo>
                  <a:pt x="0" y="206247"/>
                </a:lnTo>
                <a:lnTo>
                  <a:pt x="24256" y="206247"/>
                </a:lnTo>
                <a:lnTo>
                  <a:pt x="32892" y="197739"/>
                </a:lnTo>
                <a:lnTo>
                  <a:pt x="32892" y="8636"/>
                </a:lnTo>
                <a:lnTo>
                  <a:pt x="24256" y="0"/>
                </a:lnTo>
                <a:close/>
              </a:path>
            </a:pathLst>
          </a:custGeom>
          <a:solidFill>
            <a:srgbClr val="005C2E"/>
          </a:solidFill>
        </p:spPr>
        <p:txBody>
          <a:bodyPr wrap="square" lIns="0" tIns="0" rIns="0" bIns="0" rtlCol="0"/>
          <a:lstStyle/>
          <a:p>
            <a:endParaRPr/>
          </a:p>
        </p:txBody>
      </p:sp>
      <p:sp>
        <p:nvSpPr>
          <p:cNvPr id="59" name="object 59"/>
          <p:cNvSpPr/>
          <p:nvPr/>
        </p:nvSpPr>
        <p:spPr>
          <a:xfrm>
            <a:off x="7351776" y="2846832"/>
            <a:ext cx="652145" cy="240665"/>
          </a:xfrm>
          <a:custGeom>
            <a:avLst/>
            <a:gdLst/>
            <a:ahLst/>
            <a:cxnLst/>
            <a:rect l="l" t="t" r="r" b="b"/>
            <a:pathLst>
              <a:path w="652145" h="240664">
                <a:moveTo>
                  <a:pt x="626364" y="240664"/>
                </a:moveTo>
                <a:lnTo>
                  <a:pt x="652145" y="214883"/>
                </a:lnTo>
                <a:lnTo>
                  <a:pt x="652145" y="25780"/>
                </a:lnTo>
                <a:lnTo>
                  <a:pt x="626364" y="0"/>
                </a:lnTo>
                <a:lnTo>
                  <a:pt x="34290" y="0"/>
                </a:lnTo>
                <a:lnTo>
                  <a:pt x="0" y="34416"/>
                </a:lnTo>
                <a:lnTo>
                  <a:pt x="0" y="206247"/>
                </a:lnTo>
                <a:lnTo>
                  <a:pt x="34290" y="240664"/>
                </a:lnTo>
                <a:lnTo>
                  <a:pt x="626364" y="240664"/>
                </a:lnTo>
                <a:close/>
              </a:path>
            </a:pathLst>
          </a:custGeom>
          <a:ln w="18288">
            <a:solidFill>
              <a:srgbClr val="005C2E"/>
            </a:solidFill>
          </a:ln>
        </p:spPr>
        <p:txBody>
          <a:bodyPr wrap="square" lIns="0" tIns="0" rIns="0" bIns="0" rtlCol="0"/>
          <a:lstStyle/>
          <a:p>
            <a:endParaRPr/>
          </a:p>
        </p:txBody>
      </p:sp>
      <p:sp>
        <p:nvSpPr>
          <p:cNvPr id="60" name="object 60"/>
          <p:cNvSpPr/>
          <p:nvPr/>
        </p:nvSpPr>
        <p:spPr>
          <a:xfrm>
            <a:off x="7368920" y="2863976"/>
            <a:ext cx="617855" cy="206375"/>
          </a:xfrm>
          <a:custGeom>
            <a:avLst/>
            <a:gdLst/>
            <a:ahLst/>
            <a:cxnLst/>
            <a:rect l="l" t="t" r="r" b="b"/>
            <a:pathLst>
              <a:path w="617854" h="206375">
                <a:moveTo>
                  <a:pt x="0" y="24384"/>
                </a:moveTo>
                <a:lnTo>
                  <a:pt x="24384" y="0"/>
                </a:lnTo>
                <a:lnTo>
                  <a:pt x="602107" y="0"/>
                </a:lnTo>
                <a:lnTo>
                  <a:pt x="617855" y="15748"/>
                </a:lnTo>
                <a:lnTo>
                  <a:pt x="617855" y="190627"/>
                </a:lnTo>
                <a:lnTo>
                  <a:pt x="602107" y="206248"/>
                </a:lnTo>
                <a:lnTo>
                  <a:pt x="24384" y="206248"/>
                </a:lnTo>
                <a:lnTo>
                  <a:pt x="0" y="181991"/>
                </a:lnTo>
                <a:lnTo>
                  <a:pt x="0" y="24384"/>
                </a:lnTo>
                <a:close/>
              </a:path>
            </a:pathLst>
          </a:custGeom>
          <a:ln w="18288">
            <a:solidFill>
              <a:srgbClr val="005C2E"/>
            </a:solidFill>
          </a:ln>
        </p:spPr>
        <p:txBody>
          <a:bodyPr wrap="square" lIns="0" tIns="0" rIns="0" bIns="0" rtlCol="0"/>
          <a:lstStyle/>
          <a:p>
            <a:endParaRPr/>
          </a:p>
        </p:txBody>
      </p:sp>
      <p:sp>
        <p:nvSpPr>
          <p:cNvPr id="61" name="object 61"/>
          <p:cNvSpPr/>
          <p:nvPr/>
        </p:nvSpPr>
        <p:spPr>
          <a:xfrm>
            <a:off x="8555735" y="4224528"/>
            <a:ext cx="594360" cy="591185"/>
          </a:xfrm>
          <a:custGeom>
            <a:avLst/>
            <a:gdLst/>
            <a:ahLst/>
            <a:cxnLst/>
            <a:rect l="l" t="t" r="r" b="b"/>
            <a:pathLst>
              <a:path w="594359" h="591185">
                <a:moveTo>
                  <a:pt x="297052" y="0"/>
                </a:moveTo>
                <a:lnTo>
                  <a:pt x="248792" y="3810"/>
                </a:lnTo>
                <a:lnTo>
                  <a:pt x="203072" y="14986"/>
                </a:lnTo>
                <a:lnTo>
                  <a:pt x="160527" y="32893"/>
                </a:lnTo>
                <a:lnTo>
                  <a:pt x="121538" y="56896"/>
                </a:lnTo>
                <a:lnTo>
                  <a:pt x="86994" y="86487"/>
                </a:lnTo>
                <a:lnTo>
                  <a:pt x="57276" y="120904"/>
                </a:lnTo>
                <a:lnTo>
                  <a:pt x="33146" y="159512"/>
                </a:lnTo>
                <a:lnTo>
                  <a:pt x="15112" y="201930"/>
                </a:lnTo>
                <a:lnTo>
                  <a:pt x="3936" y="247396"/>
                </a:lnTo>
                <a:lnTo>
                  <a:pt x="0" y="295402"/>
                </a:lnTo>
                <a:lnTo>
                  <a:pt x="3936" y="343281"/>
                </a:lnTo>
                <a:lnTo>
                  <a:pt x="15112" y="388747"/>
                </a:lnTo>
                <a:lnTo>
                  <a:pt x="33146" y="431165"/>
                </a:lnTo>
                <a:lnTo>
                  <a:pt x="57276" y="469773"/>
                </a:lnTo>
                <a:lnTo>
                  <a:pt x="86994" y="504190"/>
                </a:lnTo>
                <a:lnTo>
                  <a:pt x="121538" y="533781"/>
                </a:lnTo>
                <a:lnTo>
                  <a:pt x="160527" y="557784"/>
                </a:lnTo>
                <a:lnTo>
                  <a:pt x="203072" y="575691"/>
                </a:lnTo>
                <a:lnTo>
                  <a:pt x="248792" y="586867"/>
                </a:lnTo>
                <a:lnTo>
                  <a:pt x="297052" y="590677"/>
                </a:lnTo>
                <a:lnTo>
                  <a:pt x="345185" y="586867"/>
                </a:lnTo>
                <a:lnTo>
                  <a:pt x="390905" y="575691"/>
                </a:lnTo>
                <a:lnTo>
                  <a:pt x="433577" y="557784"/>
                </a:lnTo>
                <a:lnTo>
                  <a:pt x="462025" y="540131"/>
                </a:lnTo>
                <a:lnTo>
                  <a:pt x="253999" y="540131"/>
                </a:lnTo>
                <a:lnTo>
                  <a:pt x="207517" y="527431"/>
                </a:lnTo>
                <a:lnTo>
                  <a:pt x="165099" y="506476"/>
                </a:lnTo>
                <a:lnTo>
                  <a:pt x="127761" y="478281"/>
                </a:lnTo>
                <a:lnTo>
                  <a:pt x="96392" y="443611"/>
                </a:lnTo>
                <a:lnTo>
                  <a:pt x="72008" y="403606"/>
                </a:lnTo>
                <a:lnTo>
                  <a:pt x="55371" y="359029"/>
                </a:lnTo>
                <a:lnTo>
                  <a:pt x="47624" y="310896"/>
                </a:lnTo>
                <a:lnTo>
                  <a:pt x="592835" y="310896"/>
                </a:lnTo>
                <a:lnTo>
                  <a:pt x="594105" y="295402"/>
                </a:lnTo>
                <a:lnTo>
                  <a:pt x="592835" y="279781"/>
                </a:lnTo>
                <a:lnTo>
                  <a:pt x="47624" y="279781"/>
                </a:lnTo>
                <a:lnTo>
                  <a:pt x="55244" y="232664"/>
                </a:lnTo>
                <a:lnTo>
                  <a:pt x="55371" y="231647"/>
                </a:lnTo>
                <a:lnTo>
                  <a:pt x="71754" y="187706"/>
                </a:lnTo>
                <a:lnTo>
                  <a:pt x="71881" y="187325"/>
                </a:lnTo>
                <a:lnTo>
                  <a:pt x="96392" y="147066"/>
                </a:lnTo>
                <a:lnTo>
                  <a:pt x="127761" y="112395"/>
                </a:lnTo>
                <a:lnTo>
                  <a:pt x="165099" y="84201"/>
                </a:lnTo>
                <a:lnTo>
                  <a:pt x="207517" y="63246"/>
                </a:lnTo>
                <a:lnTo>
                  <a:pt x="253999" y="50546"/>
                </a:lnTo>
                <a:lnTo>
                  <a:pt x="462025" y="50546"/>
                </a:lnTo>
                <a:lnTo>
                  <a:pt x="433577" y="32893"/>
                </a:lnTo>
                <a:lnTo>
                  <a:pt x="390905" y="14986"/>
                </a:lnTo>
                <a:lnTo>
                  <a:pt x="345185" y="3810"/>
                </a:lnTo>
                <a:lnTo>
                  <a:pt x="297052" y="0"/>
                </a:lnTo>
                <a:close/>
              </a:path>
            </a:pathLst>
          </a:custGeom>
          <a:solidFill>
            <a:srgbClr val="005C2E"/>
          </a:solidFill>
        </p:spPr>
        <p:txBody>
          <a:bodyPr wrap="square" lIns="0" tIns="0" rIns="0" bIns="0" rtlCol="0"/>
          <a:lstStyle/>
          <a:p>
            <a:endParaRPr/>
          </a:p>
        </p:txBody>
      </p:sp>
      <p:sp>
        <p:nvSpPr>
          <p:cNvPr id="62" name="object 62"/>
          <p:cNvSpPr/>
          <p:nvPr/>
        </p:nvSpPr>
        <p:spPr>
          <a:xfrm>
            <a:off x="8697214" y="4535423"/>
            <a:ext cx="210820" cy="229235"/>
          </a:xfrm>
          <a:custGeom>
            <a:avLst/>
            <a:gdLst/>
            <a:ahLst/>
            <a:cxnLst/>
            <a:rect l="l" t="t" r="r" b="b"/>
            <a:pathLst>
              <a:path w="210820" h="229235">
                <a:moveTo>
                  <a:pt x="31242" y="0"/>
                </a:moveTo>
                <a:lnTo>
                  <a:pt x="0" y="0"/>
                </a:lnTo>
                <a:lnTo>
                  <a:pt x="9271" y="51943"/>
                </a:lnTo>
                <a:lnTo>
                  <a:pt x="27686" y="101092"/>
                </a:lnTo>
                <a:lnTo>
                  <a:pt x="52832" y="147193"/>
                </a:lnTo>
                <a:lnTo>
                  <a:pt x="81915" y="190119"/>
                </a:lnTo>
                <a:lnTo>
                  <a:pt x="112522" y="229235"/>
                </a:lnTo>
                <a:lnTo>
                  <a:pt x="198501" y="229235"/>
                </a:lnTo>
                <a:lnTo>
                  <a:pt x="210693" y="213740"/>
                </a:lnTo>
                <a:lnTo>
                  <a:pt x="139954" y="213740"/>
                </a:lnTo>
                <a:lnTo>
                  <a:pt x="109982" y="175641"/>
                </a:lnTo>
                <a:lnTo>
                  <a:pt x="81915" y="135001"/>
                </a:lnTo>
                <a:lnTo>
                  <a:pt x="57785" y="92075"/>
                </a:lnTo>
                <a:lnTo>
                  <a:pt x="40132" y="47117"/>
                </a:lnTo>
                <a:lnTo>
                  <a:pt x="31242" y="0"/>
                </a:lnTo>
                <a:close/>
              </a:path>
            </a:pathLst>
          </a:custGeom>
          <a:solidFill>
            <a:srgbClr val="005C2E"/>
          </a:solidFill>
        </p:spPr>
        <p:txBody>
          <a:bodyPr wrap="square" lIns="0" tIns="0" rIns="0" bIns="0" rtlCol="0"/>
          <a:lstStyle/>
          <a:p>
            <a:endParaRPr/>
          </a:p>
        </p:txBody>
      </p:sp>
      <p:sp>
        <p:nvSpPr>
          <p:cNvPr id="63" name="object 63"/>
          <p:cNvSpPr/>
          <p:nvPr/>
        </p:nvSpPr>
        <p:spPr>
          <a:xfrm>
            <a:off x="8895715" y="4535423"/>
            <a:ext cx="253365" cy="229235"/>
          </a:xfrm>
          <a:custGeom>
            <a:avLst/>
            <a:gdLst/>
            <a:ahLst/>
            <a:cxnLst/>
            <a:rect l="l" t="t" r="r" b="b"/>
            <a:pathLst>
              <a:path w="253365" h="229235">
                <a:moveTo>
                  <a:pt x="252856" y="0"/>
                </a:moveTo>
                <a:lnTo>
                  <a:pt x="206374" y="0"/>
                </a:lnTo>
                <a:lnTo>
                  <a:pt x="198627" y="48133"/>
                </a:lnTo>
                <a:lnTo>
                  <a:pt x="182117" y="92710"/>
                </a:lnTo>
                <a:lnTo>
                  <a:pt x="157606" y="132715"/>
                </a:lnTo>
                <a:lnTo>
                  <a:pt x="126237" y="167386"/>
                </a:lnTo>
                <a:lnTo>
                  <a:pt x="88899" y="195580"/>
                </a:lnTo>
                <a:lnTo>
                  <a:pt x="46481" y="216535"/>
                </a:lnTo>
                <a:lnTo>
                  <a:pt x="0" y="229235"/>
                </a:lnTo>
                <a:lnTo>
                  <a:pt x="122046" y="229235"/>
                </a:lnTo>
                <a:lnTo>
                  <a:pt x="167131" y="193294"/>
                </a:lnTo>
                <a:lnTo>
                  <a:pt x="196849" y="158877"/>
                </a:lnTo>
                <a:lnTo>
                  <a:pt x="220979" y="120269"/>
                </a:lnTo>
                <a:lnTo>
                  <a:pt x="238886" y="77851"/>
                </a:lnTo>
                <a:lnTo>
                  <a:pt x="250189" y="32384"/>
                </a:lnTo>
                <a:lnTo>
                  <a:pt x="252856" y="0"/>
                </a:lnTo>
                <a:close/>
              </a:path>
            </a:pathLst>
          </a:custGeom>
          <a:solidFill>
            <a:srgbClr val="005C2E"/>
          </a:solidFill>
        </p:spPr>
        <p:txBody>
          <a:bodyPr wrap="square" lIns="0" tIns="0" rIns="0" bIns="0" rtlCol="0"/>
          <a:lstStyle/>
          <a:p>
            <a:endParaRPr/>
          </a:p>
        </p:txBody>
      </p:sp>
      <p:sp>
        <p:nvSpPr>
          <p:cNvPr id="64" name="object 64"/>
          <p:cNvSpPr/>
          <p:nvPr/>
        </p:nvSpPr>
        <p:spPr>
          <a:xfrm>
            <a:off x="8852801" y="4290567"/>
            <a:ext cx="0" cy="459105"/>
          </a:xfrm>
          <a:custGeom>
            <a:avLst/>
            <a:gdLst/>
            <a:ahLst/>
            <a:cxnLst/>
            <a:rect l="l" t="t" r="r" b="b"/>
            <a:pathLst>
              <a:path h="459104">
                <a:moveTo>
                  <a:pt x="0" y="0"/>
                </a:moveTo>
                <a:lnTo>
                  <a:pt x="0" y="458597"/>
                </a:lnTo>
              </a:path>
            </a:pathLst>
          </a:custGeom>
          <a:ln w="32537">
            <a:solidFill>
              <a:srgbClr val="005C2E"/>
            </a:solidFill>
          </a:ln>
        </p:spPr>
        <p:txBody>
          <a:bodyPr wrap="square" lIns="0" tIns="0" rIns="0" bIns="0" rtlCol="0"/>
          <a:lstStyle/>
          <a:p>
            <a:endParaRPr/>
          </a:p>
        </p:txBody>
      </p:sp>
      <p:sp>
        <p:nvSpPr>
          <p:cNvPr id="65" name="object 65"/>
          <p:cNvSpPr/>
          <p:nvPr/>
        </p:nvSpPr>
        <p:spPr>
          <a:xfrm>
            <a:off x="8868409" y="4535423"/>
            <a:ext cx="140335" cy="213995"/>
          </a:xfrm>
          <a:custGeom>
            <a:avLst/>
            <a:gdLst/>
            <a:ahLst/>
            <a:cxnLst/>
            <a:rect l="l" t="t" r="r" b="b"/>
            <a:pathLst>
              <a:path w="140334" h="213995">
                <a:moveTo>
                  <a:pt x="139953" y="0"/>
                </a:moveTo>
                <a:lnTo>
                  <a:pt x="108584" y="0"/>
                </a:lnTo>
                <a:lnTo>
                  <a:pt x="99694" y="47117"/>
                </a:lnTo>
                <a:lnTo>
                  <a:pt x="82041" y="92075"/>
                </a:lnTo>
                <a:lnTo>
                  <a:pt x="58038" y="135001"/>
                </a:lnTo>
                <a:lnTo>
                  <a:pt x="29844" y="175641"/>
                </a:lnTo>
                <a:lnTo>
                  <a:pt x="0" y="213740"/>
                </a:lnTo>
                <a:lnTo>
                  <a:pt x="39496" y="213740"/>
                </a:lnTo>
                <a:lnTo>
                  <a:pt x="58038" y="190119"/>
                </a:lnTo>
                <a:lnTo>
                  <a:pt x="87375" y="147193"/>
                </a:lnTo>
                <a:lnTo>
                  <a:pt x="112521" y="101092"/>
                </a:lnTo>
                <a:lnTo>
                  <a:pt x="130936" y="51943"/>
                </a:lnTo>
                <a:lnTo>
                  <a:pt x="139953" y="0"/>
                </a:lnTo>
                <a:close/>
              </a:path>
            </a:pathLst>
          </a:custGeom>
          <a:solidFill>
            <a:srgbClr val="005C2E"/>
          </a:solidFill>
        </p:spPr>
        <p:txBody>
          <a:bodyPr wrap="square" lIns="0" tIns="0" rIns="0" bIns="0" rtlCol="0"/>
          <a:lstStyle/>
          <a:p>
            <a:endParaRPr/>
          </a:p>
        </p:txBody>
      </p:sp>
      <p:sp>
        <p:nvSpPr>
          <p:cNvPr id="66" name="object 66"/>
          <p:cNvSpPr/>
          <p:nvPr/>
        </p:nvSpPr>
        <p:spPr>
          <a:xfrm>
            <a:off x="8697214" y="4275073"/>
            <a:ext cx="210820" cy="229235"/>
          </a:xfrm>
          <a:custGeom>
            <a:avLst/>
            <a:gdLst/>
            <a:ahLst/>
            <a:cxnLst/>
            <a:rect l="l" t="t" r="r" b="b"/>
            <a:pathLst>
              <a:path w="210820" h="229235">
                <a:moveTo>
                  <a:pt x="198500" y="0"/>
                </a:moveTo>
                <a:lnTo>
                  <a:pt x="112521" y="0"/>
                </a:lnTo>
                <a:lnTo>
                  <a:pt x="81914" y="39243"/>
                </a:lnTo>
                <a:lnTo>
                  <a:pt x="52577" y="82042"/>
                </a:lnTo>
                <a:lnTo>
                  <a:pt x="27304" y="128143"/>
                </a:lnTo>
                <a:lnTo>
                  <a:pt x="8889" y="177419"/>
                </a:lnTo>
                <a:lnTo>
                  <a:pt x="0" y="229235"/>
                </a:lnTo>
                <a:lnTo>
                  <a:pt x="31241" y="229235"/>
                </a:lnTo>
                <a:lnTo>
                  <a:pt x="40131" y="182118"/>
                </a:lnTo>
                <a:lnTo>
                  <a:pt x="57784" y="137160"/>
                </a:lnTo>
                <a:lnTo>
                  <a:pt x="81914" y="94234"/>
                </a:lnTo>
                <a:lnTo>
                  <a:pt x="109981" y="53594"/>
                </a:lnTo>
                <a:lnTo>
                  <a:pt x="139953" y="15494"/>
                </a:lnTo>
                <a:lnTo>
                  <a:pt x="210692" y="15494"/>
                </a:lnTo>
                <a:lnTo>
                  <a:pt x="198500" y="0"/>
                </a:lnTo>
                <a:close/>
              </a:path>
            </a:pathLst>
          </a:custGeom>
          <a:solidFill>
            <a:srgbClr val="005C2E"/>
          </a:solidFill>
        </p:spPr>
        <p:txBody>
          <a:bodyPr wrap="square" lIns="0" tIns="0" rIns="0" bIns="0" rtlCol="0"/>
          <a:lstStyle/>
          <a:p>
            <a:endParaRPr/>
          </a:p>
        </p:txBody>
      </p:sp>
      <p:sp>
        <p:nvSpPr>
          <p:cNvPr id="67" name="object 67"/>
          <p:cNvSpPr/>
          <p:nvPr/>
        </p:nvSpPr>
        <p:spPr>
          <a:xfrm>
            <a:off x="8868409" y="4290567"/>
            <a:ext cx="140335" cy="213995"/>
          </a:xfrm>
          <a:custGeom>
            <a:avLst/>
            <a:gdLst/>
            <a:ahLst/>
            <a:cxnLst/>
            <a:rect l="l" t="t" r="r" b="b"/>
            <a:pathLst>
              <a:path w="140334" h="213995">
                <a:moveTo>
                  <a:pt x="39497" y="0"/>
                </a:moveTo>
                <a:lnTo>
                  <a:pt x="0" y="0"/>
                </a:lnTo>
                <a:lnTo>
                  <a:pt x="29972" y="38099"/>
                </a:lnTo>
                <a:lnTo>
                  <a:pt x="58039" y="78485"/>
                </a:lnTo>
                <a:lnTo>
                  <a:pt x="82042" y="121284"/>
                </a:lnTo>
                <a:lnTo>
                  <a:pt x="99695" y="166369"/>
                </a:lnTo>
                <a:lnTo>
                  <a:pt x="108585" y="213740"/>
                </a:lnTo>
                <a:lnTo>
                  <a:pt x="139954" y="213740"/>
                </a:lnTo>
                <a:lnTo>
                  <a:pt x="130937" y="161924"/>
                </a:lnTo>
                <a:lnTo>
                  <a:pt x="112522" y="112648"/>
                </a:lnTo>
                <a:lnTo>
                  <a:pt x="87376" y="66547"/>
                </a:lnTo>
                <a:lnTo>
                  <a:pt x="58039" y="23748"/>
                </a:lnTo>
                <a:lnTo>
                  <a:pt x="39497" y="0"/>
                </a:lnTo>
                <a:close/>
              </a:path>
            </a:pathLst>
          </a:custGeom>
          <a:solidFill>
            <a:srgbClr val="005C2E"/>
          </a:solidFill>
        </p:spPr>
        <p:txBody>
          <a:bodyPr wrap="square" lIns="0" tIns="0" rIns="0" bIns="0" rtlCol="0"/>
          <a:lstStyle/>
          <a:p>
            <a:endParaRPr/>
          </a:p>
        </p:txBody>
      </p:sp>
      <p:sp>
        <p:nvSpPr>
          <p:cNvPr id="68" name="object 68"/>
          <p:cNvSpPr/>
          <p:nvPr/>
        </p:nvSpPr>
        <p:spPr>
          <a:xfrm>
            <a:off x="8895715" y="4275073"/>
            <a:ext cx="253365" cy="229235"/>
          </a:xfrm>
          <a:custGeom>
            <a:avLst/>
            <a:gdLst/>
            <a:ahLst/>
            <a:cxnLst/>
            <a:rect l="l" t="t" r="r" b="b"/>
            <a:pathLst>
              <a:path w="253365" h="229235">
                <a:moveTo>
                  <a:pt x="122047" y="0"/>
                </a:moveTo>
                <a:lnTo>
                  <a:pt x="0" y="0"/>
                </a:lnTo>
                <a:lnTo>
                  <a:pt x="46482" y="12700"/>
                </a:lnTo>
                <a:lnTo>
                  <a:pt x="88900" y="33655"/>
                </a:lnTo>
                <a:lnTo>
                  <a:pt x="126238" y="61849"/>
                </a:lnTo>
                <a:lnTo>
                  <a:pt x="157607" y="96520"/>
                </a:lnTo>
                <a:lnTo>
                  <a:pt x="182118" y="136525"/>
                </a:lnTo>
                <a:lnTo>
                  <a:pt x="198628" y="181102"/>
                </a:lnTo>
                <a:lnTo>
                  <a:pt x="206375" y="229235"/>
                </a:lnTo>
                <a:lnTo>
                  <a:pt x="252857" y="229235"/>
                </a:lnTo>
                <a:lnTo>
                  <a:pt x="238887" y="151384"/>
                </a:lnTo>
                <a:lnTo>
                  <a:pt x="220980" y="108966"/>
                </a:lnTo>
                <a:lnTo>
                  <a:pt x="196850" y="70358"/>
                </a:lnTo>
                <a:lnTo>
                  <a:pt x="167132" y="35941"/>
                </a:lnTo>
                <a:lnTo>
                  <a:pt x="132461" y="6350"/>
                </a:lnTo>
                <a:lnTo>
                  <a:pt x="122047" y="0"/>
                </a:lnTo>
                <a:close/>
              </a:path>
            </a:pathLst>
          </a:custGeom>
          <a:solidFill>
            <a:srgbClr val="005C2E"/>
          </a:solidFill>
        </p:spPr>
        <p:txBody>
          <a:bodyPr wrap="square" lIns="0" tIns="0" rIns="0" bIns="0" rtlCol="0"/>
          <a:lstStyle/>
          <a:p>
            <a:endParaRPr/>
          </a:p>
        </p:txBody>
      </p:sp>
      <p:sp>
        <p:nvSpPr>
          <p:cNvPr id="69" name="object 69"/>
          <p:cNvSpPr/>
          <p:nvPr/>
        </p:nvSpPr>
        <p:spPr>
          <a:xfrm>
            <a:off x="8354568" y="5867400"/>
            <a:ext cx="1725295" cy="914400"/>
          </a:xfrm>
          <a:custGeom>
            <a:avLst/>
            <a:gdLst/>
            <a:ahLst/>
            <a:cxnLst/>
            <a:rect l="l" t="t" r="r" b="b"/>
            <a:pathLst>
              <a:path w="1725295" h="914400">
                <a:moveTo>
                  <a:pt x="1613407" y="0"/>
                </a:moveTo>
                <a:lnTo>
                  <a:pt x="0" y="0"/>
                </a:lnTo>
                <a:lnTo>
                  <a:pt x="0" y="913955"/>
                </a:lnTo>
                <a:lnTo>
                  <a:pt x="1613407" y="913955"/>
                </a:lnTo>
                <a:lnTo>
                  <a:pt x="1613407" y="380809"/>
                </a:lnTo>
                <a:lnTo>
                  <a:pt x="1684913" y="152323"/>
                </a:lnTo>
                <a:lnTo>
                  <a:pt x="1613407" y="152323"/>
                </a:lnTo>
                <a:lnTo>
                  <a:pt x="1613407" y="0"/>
                </a:lnTo>
                <a:close/>
              </a:path>
              <a:path w="1725295" h="914400">
                <a:moveTo>
                  <a:pt x="1725167" y="23698"/>
                </a:moveTo>
                <a:lnTo>
                  <a:pt x="1613407" y="152323"/>
                </a:lnTo>
                <a:lnTo>
                  <a:pt x="1684913" y="152323"/>
                </a:lnTo>
                <a:lnTo>
                  <a:pt x="1725167" y="23698"/>
                </a:lnTo>
                <a:close/>
              </a:path>
            </a:pathLst>
          </a:custGeom>
          <a:solidFill>
            <a:srgbClr val="D2D2D2"/>
          </a:solidFill>
        </p:spPr>
        <p:txBody>
          <a:bodyPr wrap="square" lIns="0" tIns="0" rIns="0" bIns="0" rtlCol="0"/>
          <a:lstStyle/>
          <a:p>
            <a:endParaRPr lang="en-US" altLang="zh-CN" sz="1100" dirty="0">
              <a:latin typeface="SimSun" panose="02010600030101010101" pitchFamily="2" charset="-122"/>
              <a:ea typeface="SimSun" panose="02010600030101010101" pitchFamily="2" charset="-122"/>
            </a:endParaRPr>
          </a:p>
          <a:p>
            <a:r>
              <a:rPr lang="zh-CN" altLang="en-US" sz="1100" dirty="0">
                <a:latin typeface="SimSun" panose="02010600030101010101" pitchFamily="2" charset="-122"/>
                <a:ea typeface="SimSun" panose="02010600030101010101" pitchFamily="2" charset="-122"/>
              </a:rPr>
              <a:t>中国和巴基斯坦签署了重要 的条约和协议，包括：</a:t>
            </a:r>
            <a:endParaRPr lang="en-US" sz="1100" dirty="0">
              <a:latin typeface="SimSun" panose="02010600030101010101" pitchFamily="2" charset="-122"/>
              <a:ea typeface="SimSun" panose="02010600030101010101" pitchFamily="2" charset="-122"/>
            </a:endParaRPr>
          </a:p>
          <a:p>
            <a:r>
              <a:rPr lang="en-US" sz="1100" dirty="0">
                <a:latin typeface="SimSun" panose="02010600030101010101" pitchFamily="2" charset="-122"/>
                <a:ea typeface="SimSun" panose="02010600030101010101" pitchFamily="2" charset="-122"/>
              </a:rPr>
              <a:t>- </a:t>
            </a:r>
            <a:r>
              <a:rPr lang="zh-CN" altLang="en-US" sz="1100" dirty="0">
                <a:latin typeface="SimSun" panose="02010600030101010101" pitchFamily="2" charset="-122"/>
                <a:ea typeface="SimSun" panose="02010600030101010101" pitchFamily="2" charset="-122"/>
              </a:rPr>
              <a:t>双边投资条约</a:t>
            </a:r>
            <a:r>
              <a:rPr lang="en-US" sz="1100" dirty="0">
                <a:latin typeface="SimSun" panose="02010600030101010101" pitchFamily="2" charset="-122"/>
                <a:ea typeface="SimSun" panose="02010600030101010101" pitchFamily="2" charset="-122"/>
              </a:rPr>
              <a:t> </a:t>
            </a:r>
          </a:p>
          <a:p>
            <a:r>
              <a:rPr lang="en-US" sz="1100" dirty="0">
                <a:latin typeface="SimSun" panose="02010600030101010101" pitchFamily="2" charset="-122"/>
                <a:ea typeface="SimSun" panose="02010600030101010101" pitchFamily="2" charset="-122"/>
              </a:rPr>
              <a:t>- </a:t>
            </a:r>
            <a:r>
              <a:rPr lang="zh-CN" altLang="en-US" sz="1100" dirty="0">
                <a:latin typeface="SimSun" panose="02010600030101010101" pitchFamily="2" charset="-122"/>
                <a:ea typeface="SimSun" panose="02010600030101010101" pitchFamily="2" charset="-122"/>
              </a:rPr>
              <a:t>中巴经济走 廊（</a:t>
            </a:r>
            <a:r>
              <a:rPr lang="en-US" sz="1100" dirty="0">
                <a:latin typeface="SimSun" panose="02010600030101010101" pitchFamily="2" charset="-122"/>
                <a:ea typeface="SimSun" panose="02010600030101010101" pitchFamily="2" charset="-122"/>
              </a:rPr>
              <a:t>CPEC</a:t>
            </a:r>
            <a:endParaRPr sz="1100" dirty="0">
              <a:latin typeface="SimSun" panose="02010600030101010101" pitchFamily="2" charset="-122"/>
              <a:ea typeface="SimSun" panose="02010600030101010101" pitchFamily="2" charset="-122"/>
            </a:endParaRPr>
          </a:p>
        </p:txBody>
      </p:sp>
      <p:sp>
        <p:nvSpPr>
          <p:cNvPr id="70" name="object 70"/>
          <p:cNvSpPr/>
          <p:nvPr/>
        </p:nvSpPr>
        <p:spPr>
          <a:xfrm>
            <a:off x="8354568" y="5867400"/>
            <a:ext cx="1725295" cy="914400"/>
          </a:xfrm>
          <a:custGeom>
            <a:avLst/>
            <a:gdLst/>
            <a:ahLst/>
            <a:cxnLst/>
            <a:rect l="l" t="t" r="r" b="b"/>
            <a:pathLst>
              <a:path w="1725295" h="914400">
                <a:moveTo>
                  <a:pt x="0" y="0"/>
                </a:moveTo>
                <a:lnTo>
                  <a:pt x="941069" y="0"/>
                </a:lnTo>
                <a:lnTo>
                  <a:pt x="1344422" y="0"/>
                </a:lnTo>
                <a:lnTo>
                  <a:pt x="1613408" y="0"/>
                </a:lnTo>
                <a:lnTo>
                  <a:pt x="1613408" y="152323"/>
                </a:lnTo>
                <a:lnTo>
                  <a:pt x="1725168" y="23698"/>
                </a:lnTo>
                <a:lnTo>
                  <a:pt x="1613408" y="380809"/>
                </a:lnTo>
                <a:lnTo>
                  <a:pt x="1613408" y="913955"/>
                </a:lnTo>
                <a:lnTo>
                  <a:pt x="1344422" y="913955"/>
                </a:lnTo>
                <a:lnTo>
                  <a:pt x="941069" y="913955"/>
                </a:lnTo>
                <a:lnTo>
                  <a:pt x="0" y="913955"/>
                </a:lnTo>
                <a:lnTo>
                  <a:pt x="0" y="380809"/>
                </a:lnTo>
                <a:lnTo>
                  <a:pt x="0" y="152323"/>
                </a:lnTo>
                <a:lnTo>
                  <a:pt x="0" y="0"/>
                </a:lnTo>
                <a:close/>
              </a:path>
            </a:pathLst>
          </a:custGeom>
          <a:ln w="12192">
            <a:solidFill>
              <a:srgbClr val="005C2E"/>
            </a:solidFill>
          </a:ln>
        </p:spPr>
        <p:txBody>
          <a:bodyPr wrap="square" lIns="0" tIns="0" rIns="0" bIns="0" rtlCol="0"/>
          <a:lstStyle/>
          <a:p>
            <a:endParaRPr/>
          </a:p>
        </p:txBody>
      </p:sp>
      <p:sp>
        <p:nvSpPr>
          <p:cNvPr id="72" name="object 72"/>
          <p:cNvSpPr/>
          <p:nvPr/>
        </p:nvSpPr>
        <p:spPr>
          <a:xfrm>
            <a:off x="11503149" y="54639"/>
            <a:ext cx="679710" cy="677104"/>
          </a:xfrm>
          <a:prstGeom prst="rect">
            <a:avLst/>
          </a:prstGeom>
          <a:blipFill>
            <a:blip r:embed="rId19" cstate="print"/>
            <a:stretch>
              <a:fillRect/>
            </a:stretch>
          </a:blipFill>
        </p:spPr>
        <p:txBody>
          <a:bodyPr wrap="square" lIns="0" tIns="0" rIns="0" bIns="0" rtlCol="0"/>
          <a:lstStyle/>
          <a:p>
            <a:endParaRPr/>
          </a:p>
        </p:txBody>
      </p:sp>
      <p:sp>
        <p:nvSpPr>
          <p:cNvPr id="74" name="object 74"/>
          <p:cNvSpPr txBox="1">
            <a:spLocks noGrp="1"/>
          </p:cNvSpPr>
          <p:nvPr>
            <p:ph type="sldNum" sz="quarter" idx="7"/>
          </p:nvPr>
        </p:nvSpPr>
        <p:spPr>
          <a:prstGeom prst="rect">
            <a:avLst/>
          </a:prstGeom>
        </p:spPr>
        <p:txBody>
          <a:bodyPr vert="horz" wrap="square" lIns="0" tIns="0" rIns="0" bIns="0" rtlCol="0">
            <a:spAutoFit/>
          </a:bodyPr>
          <a:lstStyle/>
          <a:p>
            <a:pPr marL="24765">
              <a:lnSpc>
                <a:spcPct val="100000"/>
              </a:lnSpc>
            </a:pPr>
            <a:r>
              <a:rPr dirty="0">
                <a:latin typeface="Arial"/>
                <a:cs typeface="Arial"/>
              </a:rPr>
              <a:t>4</a:t>
            </a:r>
          </a:p>
        </p:txBody>
      </p:sp>
      <p:sp>
        <p:nvSpPr>
          <p:cNvPr id="75" name="object 75"/>
          <p:cNvSpPr txBox="1"/>
          <p:nvPr/>
        </p:nvSpPr>
        <p:spPr>
          <a:xfrm>
            <a:off x="3416960" y="6373707"/>
            <a:ext cx="991869" cy="114300"/>
          </a:xfrm>
          <a:prstGeom prst="rect">
            <a:avLst/>
          </a:prstGeom>
        </p:spPr>
        <p:txBody>
          <a:bodyPr vert="horz" wrap="square" lIns="0" tIns="0" rIns="0" bIns="0" rtlCol="0">
            <a:spAutoFit/>
          </a:bodyPr>
          <a:lstStyle/>
          <a:p>
            <a:pPr marL="12700">
              <a:lnSpc>
                <a:spcPct val="100000"/>
              </a:lnSpc>
            </a:pPr>
            <a:r>
              <a:rPr sz="700" spc="-35" dirty="0">
                <a:solidFill>
                  <a:srgbClr val="1E1E1E"/>
                </a:solidFill>
                <a:latin typeface="SimSun"/>
                <a:cs typeface="SimSun"/>
              </a:rPr>
              <a:t>来源</a:t>
            </a:r>
            <a:r>
              <a:rPr sz="700" spc="-10" dirty="0">
                <a:solidFill>
                  <a:srgbClr val="1E1E1E"/>
                </a:solidFill>
                <a:latin typeface="SimSun"/>
                <a:cs typeface="SimSun"/>
              </a:rPr>
              <a:t>：上海国际金融中心</a:t>
            </a:r>
            <a:endParaRPr sz="700">
              <a:latin typeface="SimSun"/>
              <a:cs typeface="SimSun"/>
            </a:endParaRPr>
          </a:p>
        </p:txBody>
      </p:sp>
    </p:spTree>
    <p:extLst>
      <p:ext uri="{BB962C8B-B14F-4D97-AF65-F5344CB8AC3E}">
        <p14:creationId xmlns:p14="http://schemas.microsoft.com/office/powerpoint/2010/main" val="324112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67159" y="70103"/>
            <a:ext cx="624840" cy="62179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6260591"/>
            <a:ext cx="3178810" cy="596900"/>
          </a:xfrm>
          <a:custGeom>
            <a:avLst/>
            <a:gdLst/>
            <a:ahLst/>
            <a:cxnLst/>
            <a:rect l="l" t="t" r="r" b="b"/>
            <a:pathLst>
              <a:path w="3178810" h="596900">
                <a:moveTo>
                  <a:pt x="0" y="596798"/>
                </a:moveTo>
                <a:lnTo>
                  <a:pt x="3178683" y="596798"/>
                </a:lnTo>
                <a:lnTo>
                  <a:pt x="3178683" y="0"/>
                </a:lnTo>
                <a:lnTo>
                  <a:pt x="0" y="0"/>
                </a:lnTo>
                <a:lnTo>
                  <a:pt x="0" y="596798"/>
                </a:lnTo>
                <a:close/>
              </a:path>
            </a:pathLst>
          </a:custGeom>
          <a:solidFill>
            <a:srgbClr val="F5F5F5"/>
          </a:solidFill>
        </p:spPr>
        <p:txBody>
          <a:bodyPr wrap="square" lIns="0" tIns="0" rIns="0" bIns="0" rtlCol="0"/>
          <a:lstStyle/>
          <a:p>
            <a:endParaRPr/>
          </a:p>
        </p:txBody>
      </p:sp>
      <p:sp>
        <p:nvSpPr>
          <p:cNvPr id="4" name="object 4"/>
          <p:cNvSpPr/>
          <p:nvPr/>
        </p:nvSpPr>
        <p:spPr>
          <a:xfrm>
            <a:off x="0" y="1524025"/>
            <a:ext cx="3178810" cy="4209415"/>
          </a:xfrm>
          <a:custGeom>
            <a:avLst/>
            <a:gdLst/>
            <a:ahLst/>
            <a:cxnLst/>
            <a:rect l="l" t="t" r="r" b="b"/>
            <a:pathLst>
              <a:path w="3178810" h="4209415">
                <a:moveTo>
                  <a:pt x="0" y="4208907"/>
                </a:moveTo>
                <a:lnTo>
                  <a:pt x="3178683" y="4208907"/>
                </a:lnTo>
                <a:lnTo>
                  <a:pt x="3178683" y="0"/>
                </a:lnTo>
                <a:lnTo>
                  <a:pt x="0" y="0"/>
                </a:lnTo>
                <a:lnTo>
                  <a:pt x="0" y="4208907"/>
                </a:lnTo>
                <a:close/>
              </a:path>
            </a:pathLst>
          </a:custGeom>
          <a:solidFill>
            <a:srgbClr val="F5F5F5"/>
          </a:solidFill>
        </p:spPr>
        <p:txBody>
          <a:bodyPr wrap="square" lIns="0" tIns="0" rIns="0" bIns="0" rtlCol="0"/>
          <a:lstStyle/>
          <a:p>
            <a:endParaRPr/>
          </a:p>
        </p:txBody>
      </p:sp>
      <p:sp>
        <p:nvSpPr>
          <p:cNvPr id="5" name="object 5"/>
          <p:cNvSpPr/>
          <p:nvPr/>
        </p:nvSpPr>
        <p:spPr>
          <a:xfrm>
            <a:off x="0" y="0"/>
            <a:ext cx="12192000" cy="1524000"/>
          </a:xfrm>
          <a:custGeom>
            <a:avLst/>
            <a:gdLst/>
            <a:ahLst/>
            <a:cxnLst/>
            <a:rect l="l" t="t" r="r" b="b"/>
            <a:pathLst>
              <a:path w="12192000" h="1524000">
                <a:moveTo>
                  <a:pt x="0" y="1523619"/>
                </a:moveTo>
                <a:lnTo>
                  <a:pt x="12192000" y="1523619"/>
                </a:lnTo>
                <a:lnTo>
                  <a:pt x="12192000" y="0"/>
                </a:lnTo>
                <a:lnTo>
                  <a:pt x="0" y="0"/>
                </a:lnTo>
                <a:lnTo>
                  <a:pt x="0" y="1523619"/>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368300" y="378235"/>
            <a:ext cx="11455400" cy="984885"/>
          </a:xfrm>
          <a:prstGeom prst="rect">
            <a:avLst/>
          </a:prstGeom>
        </p:spPr>
        <p:txBody>
          <a:bodyPr vert="horz" wrap="square" lIns="0" tIns="0" rIns="0" bIns="0" rtlCol="0">
            <a:spAutoFit/>
          </a:bodyPr>
          <a:lstStyle/>
          <a:p>
            <a:pPr marL="12065"/>
            <a:r>
              <a:rPr sz="3200" b="1" dirty="0">
                <a:solidFill>
                  <a:srgbClr val="005C2E"/>
                </a:solidFill>
                <a:latin typeface="SimSun"/>
                <a:cs typeface="SimSun"/>
              </a:rPr>
              <a:t>这些努力得到了国际认</a:t>
            </a:r>
            <a:r>
              <a:rPr sz="3200" b="1" spc="5" dirty="0">
                <a:solidFill>
                  <a:srgbClr val="005C2E"/>
                </a:solidFill>
                <a:latin typeface="SimSun"/>
                <a:cs typeface="SimSun"/>
              </a:rPr>
              <a:t>可</a:t>
            </a:r>
            <a:r>
              <a:rPr sz="3200" b="1" dirty="0">
                <a:solidFill>
                  <a:srgbClr val="005C2E"/>
                </a:solidFill>
                <a:latin typeface="SimSun"/>
                <a:cs typeface="SimSun"/>
              </a:rPr>
              <a:t>，巴基斯坦已被国际媒体报道</a:t>
            </a:r>
            <a:r>
              <a:rPr sz="3200" b="1" spc="-20" dirty="0">
                <a:solidFill>
                  <a:srgbClr val="005C2E"/>
                </a:solidFill>
                <a:latin typeface="SimSun"/>
                <a:cs typeface="SimSun"/>
              </a:rPr>
              <a:t>为</a:t>
            </a:r>
            <a:r>
              <a:rPr sz="3200" b="1" dirty="0">
                <a:solidFill>
                  <a:srgbClr val="005C2E"/>
                </a:solidFill>
                <a:latin typeface="SimSun"/>
                <a:cs typeface="SimSun"/>
              </a:rPr>
              <a:t>一个新兴的</a:t>
            </a:r>
            <a:r>
              <a:rPr sz="3200" b="1" spc="-20" dirty="0">
                <a:solidFill>
                  <a:srgbClr val="005C2E"/>
                </a:solidFill>
                <a:latin typeface="SimSun"/>
                <a:cs typeface="SimSun"/>
              </a:rPr>
              <a:t>有</a:t>
            </a:r>
            <a:r>
              <a:rPr sz="3200" b="1" dirty="0">
                <a:solidFill>
                  <a:srgbClr val="005C2E"/>
                </a:solidFill>
                <a:latin typeface="SimSun"/>
                <a:cs typeface="SimSun"/>
              </a:rPr>
              <a:t>吸引力的投资</a:t>
            </a:r>
            <a:r>
              <a:rPr sz="3200" b="1" spc="-20" dirty="0">
                <a:solidFill>
                  <a:srgbClr val="005C2E"/>
                </a:solidFill>
                <a:latin typeface="SimSun"/>
                <a:cs typeface="SimSun"/>
              </a:rPr>
              <a:t>目</a:t>
            </a:r>
            <a:r>
              <a:rPr sz="3200" b="1" dirty="0">
                <a:solidFill>
                  <a:srgbClr val="005C2E"/>
                </a:solidFill>
                <a:latin typeface="SimSun"/>
                <a:cs typeface="SimSun"/>
              </a:rPr>
              <a:t>的地</a:t>
            </a:r>
          </a:p>
        </p:txBody>
      </p:sp>
      <p:sp>
        <p:nvSpPr>
          <p:cNvPr id="7" name="object 7"/>
          <p:cNvSpPr txBox="1"/>
          <p:nvPr/>
        </p:nvSpPr>
        <p:spPr>
          <a:xfrm>
            <a:off x="152399" y="2048325"/>
            <a:ext cx="4163695" cy="307777"/>
          </a:xfrm>
          <a:prstGeom prst="rect">
            <a:avLst/>
          </a:prstGeom>
          <a:solidFill>
            <a:srgbClr val="787878"/>
          </a:solidFill>
        </p:spPr>
        <p:txBody>
          <a:bodyPr vert="horz" wrap="square" lIns="0" tIns="0" rIns="0" bIns="0" rtlCol="0">
            <a:spAutoFit/>
          </a:bodyPr>
          <a:lstStyle/>
          <a:p>
            <a:pPr marL="713105">
              <a:lnSpc>
                <a:spcPct val="100000"/>
              </a:lnSpc>
            </a:pPr>
            <a:r>
              <a:rPr sz="2000" b="1" spc="20" dirty="0">
                <a:solidFill>
                  <a:srgbClr val="FFFFFF"/>
                </a:solidFill>
                <a:latin typeface="SimSun" panose="02010600030101010101" pitchFamily="2" charset="-122"/>
                <a:ea typeface="SimSun" panose="02010600030101010101" pitchFamily="2" charset="-122"/>
                <a:cs typeface="MS Gothic"/>
              </a:rPr>
              <a:t>巴</a:t>
            </a:r>
            <a:r>
              <a:rPr sz="2000" b="1" spc="-5" dirty="0">
                <a:solidFill>
                  <a:srgbClr val="FFFFFF"/>
                </a:solidFill>
                <a:latin typeface="SimSun" panose="02010600030101010101" pitchFamily="2" charset="-122"/>
                <a:ea typeface="SimSun" panose="02010600030101010101" pitchFamily="2" charset="-122"/>
                <a:cs typeface="MS Gothic"/>
              </a:rPr>
              <a:t>基</a:t>
            </a:r>
            <a:r>
              <a:rPr sz="2000" b="1" dirty="0">
                <a:solidFill>
                  <a:srgbClr val="FFFFFF"/>
                </a:solidFill>
                <a:latin typeface="SimSun" panose="02010600030101010101" pitchFamily="2" charset="-122"/>
                <a:ea typeface="SimSun" panose="02010600030101010101" pitchFamily="2" charset="-122"/>
                <a:cs typeface="MS Gothic"/>
              </a:rPr>
              <a:t>斯</a:t>
            </a:r>
            <a:r>
              <a:rPr sz="2000" b="1" spc="-20" dirty="0">
                <a:solidFill>
                  <a:srgbClr val="FFFFFF"/>
                </a:solidFill>
                <a:latin typeface="SimSun" panose="02010600030101010101" pitchFamily="2" charset="-122"/>
                <a:ea typeface="SimSun" panose="02010600030101010101" pitchFamily="2" charset="-122"/>
                <a:cs typeface="MS Gothic"/>
              </a:rPr>
              <a:t>坦</a:t>
            </a:r>
            <a:r>
              <a:rPr sz="2000" b="1" dirty="0">
                <a:solidFill>
                  <a:srgbClr val="FFFFFF"/>
                </a:solidFill>
                <a:latin typeface="SimSun" panose="02010600030101010101" pitchFamily="2" charset="-122"/>
                <a:ea typeface="SimSun" panose="02010600030101010101" pitchFamily="2" charset="-122"/>
                <a:cs typeface="MS Gothic"/>
              </a:rPr>
              <a:t>被</a:t>
            </a:r>
            <a:r>
              <a:rPr sz="2000" b="1" spc="-20" dirty="0">
                <a:solidFill>
                  <a:srgbClr val="FFFFFF"/>
                </a:solidFill>
                <a:latin typeface="SimSun" panose="02010600030101010101" pitchFamily="2" charset="-122"/>
                <a:ea typeface="SimSun" panose="02010600030101010101" pitchFamily="2" charset="-122"/>
                <a:cs typeface="MS Gothic"/>
              </a:rPr>
              <a:t>重</a:t>
            </a:r>
            <a:r>
              <a:rPr sz="2000" b="1" spc="-35" dirty="0">
                <a:solidFill>
                  <a:srgbClr val="FFFFFF"/>
                </a:solidFill>
                <a:latin typeface="SimSun" panose="02010600030101010101" pitchFamily="2" charset="-122"/>
                <a:ea typeface="SimSun" panose="02010600030101010101" pitchFamily="2" charset="-122"/>
                <a:cs typeface="MS Gothic"/>
              </a:rPr>
              <a:t>点</a:t>
            </a:r>
            <a:r>
              <a:rPr sz="2000" b="1" spc="-25" dirty="0">
                <a:solidFill>
                  <a:srgbClr val="FFFFFF"/>
                </a:solidFill>
                <a:latin typeface="SimSun" panose="02010600030101010101" pitchFamily="2" charset="-122"/>
                <a:ea typeface="SimSun" panose="02010600030101010101" pitchFamily="2" charset="-122"/>
                <a:cs typeface="Microsoft JhengHei"/>
              </a:rPr>
              <a:t>报道的地方</a:t>
            </a:r>
            <a:endParaRPr sz="2000" b="1" dirty="0">
              <a:latin typeface="SimSun" panose="02010600030101010101" pitchFamily="2" charset="-122"/>
              <a:ea typeface="SimSun" panose="02010600030101010101" pitchFamily="2" charset="-122"/>
              <a:cs typeface="Microsoft JhengHei"/>
            </a:endParaRPr>
          </a:p>
        </p:txBody>
      </p:sp>
      <p:sp>
        <p:nvSpPr>
          <p:cNvPr id="8" name="object 8"/>
          <p:cNvSpPr/>
          <p:nvPr/>
        </p:nvSpPr>
        <p:spPr>
          <a:xfrm>
            <a:off x="381000" y="2462783"/>
            <a:ext cx="3706495" cy="2929255"/>
          </a:xfrm>
          <a:custGeom>
            <a:avLst/>
            <a:gdLst/>
            <a:ahLst/>
            <a:cxnLst/>
            <a:rect l="l" t="t" r="r" b="b"/>
            <a:pathLst>
              <a:path w="3706495" h="2929254">
                <a:moveTo>
                  <a:pt x="0" y="2929128"/>
                </a:moveTo>
                <a:lnTo>
                  <a:pt x="3706367" y="2929128"/>
                </a:lnTo>
                <a:lnTo>
                  <a:pt x="3706367" y="0"/>
                </a:lnTo>
                <a:lnTo>
                  <a:pt x="0" y="0"/>
                </a:lnTo>
                <a:lnTo>
                  <a:pt x="0" y="2929128"/>
                </a:lnTo>
                <a:close/>
              </a:path>
            </a:pathLst>
          </a:custGeom>
          <a:solidFill>
            <a:srgbClr val="F8FAF6"/>
          </a:solidFill>
        </p:spPr>
        <p:txBody>
          <a:bodyPr wrap="square" lIns="0" tIns="0" rIns="0" bIns="0" rtlCol="0"/>
          <a:lstStyle/>
          <a:p>
            <a:endParaRPr/>
          </a:p>
        </p:txBody>
      </p:sp>
      <p:sp>
        <p:nvSpPr>
          <p:cNvPr id="9" name="object 9"/>
          <p:cNvSpPr/>
          <p:nvPr/>
        </p:nvSpPr>
        <p:spPr>
          <a:xfrm>
            <a:off x="381000" y="2462783"/>
            <a:ext cx="3706495" cy="2929255"/>
          </a:xfrm>
          <a:custGeom>
            <a:avLst/>
            <a:gdLst/>
            <a:ahLst/>
            <a:cxnLst/>
            <a:rect l="l" t="t" r="r" b="b"/>
            <a:pathLst>
              <a:path w="3706495" h="2929254">
                <a:moveTo>
                  <a:pt x="0" y="2929128"/>
                </a:moveTo>
                <a:lnTo>
                  <a:pt x="3706367" y="2929128"/>
                </a:lnTo>
                <a:lnTo>
                  <a:pt x="3706367" y="0"/>
                </a:lnTo>
                <a:lnTo>
                  <a:pt x="0" y="0"/>
                </a:lnTo>
                <a:lnTo>
                  <a:pt x="0" y="2929128"/>
                </a:lnTo>
                <a:close/>
              </a:path>
            </a:pathLst>
          </a:custGeom>
          <a:ln w="12192">
            <a:solidFill>
              <a:srgbClr val="D2D2D2"/>
            </a:solidFill>
          </a:ln>
        </p:spPr>
        <p:txBody>
          <a:bodyPr wrap="square" lIns="0" tIns="0" rIns="0" bIns="0" rtlCol="0"/>
          <a:lstStyle/>
          <a:p>
            <a:endParaRPr/>
          </a:p>
        </p:txBody>
      </p:sp>
      <p:sp>
        <p:nvSpPr>
          <p:cNvPr id="10" name="object 10"/>
          <p:cNvSpPr/>
          <p:nvPr/>
        </p:nvSpPr>
        <p:spPr>
          <a:xfrm>
            <a:off x="917447" y="2554223"/>
            <a:ext cx="2734055" cy="670560"/>
          </a:xfrm>
          <a:prstGeom prst="rect">
            <a:avLst/>
          </a:prstGeom>
          <a:blipFill>
            <a:blip r:embed="rId4" cstate="print"/>
            <a:stretch>
              <a:fillRect/>
            </a:stretch>
          </a:blipFill>
        </p:spPr>
        <p:txBody>
          <a:bodyPr wrap="square" lIns="0" tIns="0" rIns="0" bIns="0" rtlCol="0"/>
          <a:lstStyle/>
          <a:p>
            <a:endParaRPr dirty="0"/>
          </a:p>
        </p:txBody>
      </p:sp>
      <p:sp>
        <p:nvSpPr>
          <p:cNvPr id="11" name="object 11"/>
          <p:cNvSpPr/>
          <p:nvPr/>
        </p:nvSpPr>
        <p:spPr>
          <a:xfrm>
            <a:off x="917447" y="3374135"/>
            <a:ext cx="2590800" cy="347471"/>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746759" y="3983735"/>
            <a:ext cx="3072383" cy="460248"/>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630936" y="4617720"/>
            <a:ext cx="3163824" cy="603504"/>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4160520" y="1594103"/>
            <a:ext cx="719327" cy="4032504"/>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12191" y="5733288"/>
            <a:ext cx="12179935" cy="527050"/>
          </a:xfrm>
          <a:custGeom>
            <a:avLst/>
            <a:gdLst/>
            <a:ahLst/>
            <a:cxnLst/>
            <a:rect l="l" t="t" r="r" b="b"/>
            <a:pathLst>
              <a:path w="12179935" h="527050">
                <a:moveTo>
                  <a:pt x="0" y="526999"/>
                </a:moveTo>
                <a:lnTo>
                  <a:pt x="12179554" y="526999"/>
                </a:lnTo>
                <a:lnTo>
                  <a:pt x="12179554" y="0"/>
                </a:lnTo>
                <a:lnTo>
                  <a:pt x="0" y="0"/>
                </a:lnTo>
                <a:lnTo>
                  <a:pt x="0" y="526999"/>
                </a:lnTo>
                <a:close/>
              </a:path>
            </a:pathLst>
          </a:custGeom>
          <a:solidFill>
            <a:srgbClr val="005C2E"/>
          </a:solidFill>
        </p:spPr>
        <p:txBody>
          <a:bodyPr wrap="square" lIns="0" tIns="0" rIns="0" bIns="0" rtlCol="0"/>
          <a:lstStyle/>
          <a:p>
            <a:endParaRPr/>
          </a:p>
        </p:txBody>
      </p:sp>
      <p:sp>
        <p:nvSpPr>
          <p:cNvPr id="16" name="object 16"/>
          <p:cNvSpPr txBox="1"/>
          <p:nvPr/>
        </p:nvSpPr>
        <p:spPr>
          <a:xfrm>
            <a:off x="2667001" y="5870921"/>
            <a:ext cx="5703696" cy="307777"/>
          </a:xfrm>
          <a:prstGeom prst="rect">
            <a:avLst/>
          </a:prstGeom>
        </p:spPr>
        <p:txBody>
          <a:bodyPr vert="horz" wrap="square" lIns="0" tIns="0" rIns="0" bIns="0" rtlCol="0">
            <a:spAutoFit/>
          </a:bodyPr>
          <a:lstStyle/>
          <a:p>
            <a:pPr marL="12700">
              <a:lnSpc>
                <a:spcPct val="100000"/>
              </a:lnSpc>
            </a:pPr>
            <a:r>
              <a:rPr sz="2000" b="1" spc="45" dirty="0">
                <a:solidFill>
                  <a:srgbClr val="FFFFFF"/>
                </a:solidFill>
                <a:latin typeface="MS Gothic"/>
                <a:cs typeface="MS Gothic"/>
              </a:rPr>
              <a:t>国</a:t>
            </a:r>
            <a:r>
              <a:rPr sz="2000" b="1" dirty="0">
                <a:solidFill>
                  <a:srgbClr val="FFFFFF"/>
                </a:solidFill>
                <a:latin typeface="Microsoft JhengHei"/>
                <a:cs typeface="Microsoft JhengHei"/>
              </a:rPr>
              <a:t>际认可凸显</a:t>
            </a:r>
            <a:r>
              <a:rPr sz="2000" b="1" spc="-25" dirty="0">
                <a:solidFill>
                  <a:srgbClr val="FFFFFF"/>
                </a:solidFill>
                <a:latin typeface="Microsoft JhengHei"/>
                <a:cs typeface="Microsoft JhengHei"/>
              </a:rPr>
              <a:t>巴</a:t>
            </a:r>
            <a:r>
              <a:rPr sz="2000" b="1" dirty="0">
                <a:solidFill>
                  <a:srgbClr val="FFFFFF"/>
                </a:solidFill>
                <a:latin typeface="Microsoft JhengHei"/>
                <a:cs typeface="Microsoft JhengHei"/>
              </a:rPr>
              <a:t>基斯</a:t>
            </a:r>
            <a:r>
              <a:rPr sz="2000" b="1" spc="-25" dirty="0">
                <a:solidFill>
                  <a:srgbClr val="FFFFFF"/>
                </a:solidFill>
                <a:latin typeface="Microsoft JhengHei"/>
                <a:cs typeface="Microsoft JhengHei"/>
              </a:rPr>
              <a:t>坦</a:t>
            </a:r>
            <a:r>
              <a:rPr sz="2000" b="1" dirty="0">
                <a:solidFill>
                  <a:srgbClr val="FFFFFF"/>
                </a:solidFill>
                <a:latin typeface="Microsoft JhengHei"/>
                <a:cs typeface="Microsoft JhengHei"/>
              </a:rPr>
              <a:t>经济</a:t>
            </a:r>
            <a:r>
              <a:rPr sz="2000" b="1" spc="-25" dirty="0">
                <a:solidFill>
                  <a:srgbClr val="FFFFFF"/>
                </a:solidFill>
                <a:latin typeface="Microsoft JhengHei"/>
                <a:cs typeface="Microsoft JhengHei"/>
              </a:rPr>
              <a:t>吸</a:t>
            </a:r>
            <a:r>
              <a:rPr sz="2000" b="1" dirty="0">
                <a:solidFill>
                  <a:srgbClr val="FFFFFF"/>
                </a:solidFill>
                <a:latin typeface="Microsoft JhengHei"/>
                <a:cs typeface="Microsoft JhengHei"/>
              </a:rPr>
              <a:t>引力</a:t>
            </a:r>
            <a:r>
              <a:rPr sz="2000" b="1" spc="-25" dirty="0">
                <a:solidFill>
                  <a:srgbClr val="FFFFFF"/>
                </a:solidFill>
                <a:latin typeface="Microsoft JhengHei"/>
                <a:cs typeface="Microsoft JhengHei"/>
              </a:rPr>
              <a:t>和</a:t>
            </a:r>
            <a:r>
              <a:rPr sz="2000" b="1" dirty="0">
                <a:solidFill>
                  <a:srgbClr val="FFFFFF"/>
                </a:solidFill>
                <a:latin typeface="Microsoft JhengHei"/>
                <a:cs typeface="Microsoft JhengHei"/>
              </a:rPr>
              <a:t>稳定</a:t>
            </a:r>
            <a:r>
              <a:rPr sz="2000" b="1" spc="-25" dirty="0">
                <a:solidFill>
                  <a:srgbClr val="FFFFFF"/>
                </a:solidFill>
                <a:latin typeface="Microsoft JhengHei"/>
                <a:cs typeface="Microsoft JhengHei"/>
              </a:rPr>
              <a:t>性</a:t>
            </a:r>
            <a:r>
              <a:rPr sz="2000" b="1" dirty="0">
                <a:solidFill>
                  <a:srgbClr val="FFFFFF"/>
                </a:solidFill>
                <a:latin typeface="Microsoft JhengHei"/>
                <a:cs typeface="Microsoft JhengHei"/>
              </a:rPr>
              <a:t>的提升</a:t>
            </a:r>
            <a:endParaRPr sz="2000" dirty="0">
              <a:latin typeface="Microsoft JhengHei"/>
              <a:cs typeface="Microsoft JhengHei"/>
            </a:endParaRPr>
          </a:p>
        </p:txBody>
      </p:sp>
      <p:sp>
        <p:nvSpPr>
          <p:cNvPr id="17" name="object 17"/>
          <p:cNvSpPr/>
          <p:nvPr/>
        </p:nvSpPr>
        <p:spPr>
          <a:xfrm>
            <a:off x="4949952" y="2011679"/>
            <a:ext cx="6845808" cy="3709416"/>
          </a:xfrm>
          <a:prstGeom prst="rect">
            <a:avLst/>
          </a:prstGeom>
          <a:blipFill>
            <a:blip r:embed="rId9" cstate="print"/>
            <a:stretch>
              <a:fillRect/>
            </a:stretch>
          </a:blipFill>
        </p:spPr>
        <p:txBody>
          <a:bodyPr wrap="square" lIns="0" tIns="0" rIns="0" bIns="0" rtlCol="0"/>
          <a:lstStyle/>
          <a:p>
            <a:endParaRPr/>
          </a:p>
        </p:txBody>
      </p:sp>
      <p:sp>
        <p:nvSpPr>
          <p:cNvPr id="18" name="object 18"/>
          <p:cNvSpPr txBox="1"/>
          <p:nvPr/>
        </p:nvSpPr>
        <p:spPr>
          <a:xfrm>
            <a:off x="4962144" y="1594103"/>
            <a:ext cx="6849109" cy="307777"/>
          </a:xfrm>
          <a:prstGeom prst="rect">
            <a:avLst/>
          </a:prstGeom>
          <a:solidFill>
            <a:srgbClr val="005C2E"/>
          </a:solidFill>
        </p:spPr>
        <p:txBody>
          <a:bodyPr vert="horz" wrap="square" lIns="0" tIns="0" rIns="0" bIns="0" rtlCol="0">
            <a:spAutoFit/>
          </a:bodyPr>
          <a:lstStyle/>
          <a:p>
            <a:pPr marL="5080" algn="ctr">
              <a:lnSpc>
                <a:spcPct val="100000"/>
              </a:lnSpc>
            </a:pPr>
            <a:r>
              <a:rPr sz="2000" b="1" dirty="0">
                <a:solidFill>
                  <a:srgbClr val="FFFFFF"/>
                </a:solidFill>
                <a:latin typeface="SimSun" panose="02010600030101010101" pitchFamily="2" charset="-122"/>
                <a:ea typeface="SimSun" panose="02010600030101010101" pitchFamily="2" charset="-122"/>
                <a:cs typeface="MS Gothic"/>
              </a:rPr>
              <a:t>重</a:t>
            </a:r>
            <a:r>
              <a:rPr sz="2000" b="1" spc="15" dirty="0">
                <a:solidFill>
                  <a:srgbClr val="FFFFFF"/>
                </a:solidFill>
                <a:latin typeface="SimSun" panose="02010600030101010101" pitchFamily="2" charset="-122"/>
                <a:ea typeface="SimSun" panose="02010600030101010101" pitchFamily="2" charset="-122"/>
                <a:cs typeface="MS Gothic"/>
              </a:rPr>
              <a:t>点</a:t>
            </a:r>
            <a:r>
              <a:rPr sz="2000" b="1" dirty="0">
                <a:solidFill>
                  <a:srgbClr val="FFFFFF"/>
                </a:solidFill>
                <a:latin typeface="SimSun" panose="02010600030101010101" pitchFamily="2" charset="-122"/>
                <a:ea typeface="SimSun" panose="02010600030101010101" pitchFamily="2" charset="-122"/>
                <a:cs typeface="MS Gothic"/>
              </a:rPr>
              <a:t>文章</a:t>
            </a:r>
            <a:endParaRPr sz="2000" dirty="0">
              <a:latin typeface="SimSun" panose="02010600030101010101" pitchFamily="2" charset="-122"/>
              <a:ea typeface="SimSun" panose="02010600030101010101" pitchFamily="2" charset="-122"/>
              <a:cs typeface="MS Gothic"/>
            </a:endParaRPr>
          </a:p>
        </p:txBody>
      </p:sp>
      <p:sp>
        <p:nvSpPr>
          <p:cNvPr id="19" name="object 19"/>
          <p:cNvSpPr/>
          <p:nvPr/>
        </p:nvSpPr>
        <p:spPr>
          <a:xfrm>
            <a:off x="5730240" y="2228088"/>
            <a:ext cx="5123688" cy="774191"/>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5766815" y="2264664"/>
            <a:ext cx="4998720" cy="655320"/>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5762244" y="2260092"/>
            <a:ext cx="5011420" cy="664210"/>
          </a:xfrm>
          <a:custGeom>
            <a:avLst/>
            <a:gdLst/>
            <a:ahLst/>
            <a:cxnLst/>
            <a:rect l="l" t="t" r="r" b="b"/>
            <a:pathLst>
              <a:path w="5011420" h="664210">
                <a:moveTo>
                  <a:pt x="0" y="664083"/>
                </a:moveTo>
                <a:lnTo>
                  <a:pt x="5010911" y="664083"/>
                </a:lnTo>
                <a:lnTo>
                  <a:pt x="5010911" y="0"/>
                </a:lnTo>
                <a:lnTo>
                  <a:pt x="0" y="0"/>
                </a:lnTo>
                <a:lnTo>
                  <a:pt x="0" y="664083"/>
                </a:lnTo>
                <a:close/>
              </a:path>
            </a:pathLst>
          </a:custGeom>
          <a:ln w="9144">
            <a:solidFill>
              <a:srgbClr val="1E1E1E"/>
            </a:solidFill>
          </a:ln>
        </p:spPr>
        <p:txBody>
          <a:bodyPr wrap="square" lIns="0" tIns="0" rIns="0" bIns="0" rtlCol="0"/>
          <a:lstStyle/>
          <a:p>
            <a:endParaRPr/>
          </a:p>
        </p:txBody>
      </p:sp>
      <p:sp>
        <p:nvSpPr>
          <p:cNvPr id="22" name="object 22"/>
          <p:cNvSpPr/>
          <p:nvPr/>
        </p:nvSpPr>
        <p:spPr>
          <a:xfrm>
            <a:off x="5730240" y="3898391"/>
            <a:ext cx="4005071" cy="746760"/>
          </a:xfrm>
          <a:prstGeom prst="rect">
            <a:avLst/>
          </a:prstGeom>
          <a:blipFill>
            <a:blip r:embed="rId12" cstate="print"/>
            <a:stretch>
              <a:fillRect/>
            </a:stretch>
          </a:blipFill>
        </p:spPr>
        <p:txBody>
          <a:bodyPr wrap="square" lIns="0" tIns="0" rIns="0" bIns="0" rtlCol="0"/>
          <a:lstStyle/>
          <a:p>
            <a:endParaRPr/>
          </a:p>
        </p:txBody>
      </p:sp>
      <p:sp>
        <p:nvSpPr>
          <p:cNvPr id="23" name="object 23"/>
          <p:cNvSpPr/>
          <p:nvPr/>
        </p:nvSpPr>
        <p:spPr>
          <a:xfrm>
            <a:off x="5766815" y="3931920"/>
            <a:ext cx="3883151" cy="627888"/>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5762244" y="3930434"/>
            <a:ext cx="3895725" cy="636905"/>
          </a:xfrm>
          <a:custGeom>
            <a:avLst/>
            <a:gdLst/>
            <a:ahLst/>
            <a:cxnLst/>
            <a:rect l="l" t="t" r="r" b="b"/>
            <a:pathLst>
              <a:path w="3895725" h="636904">
                <a:moveTo>
                  <a:pt x="0" y="636485"/>
                </a:moveTo>
                <a:lnTo>
                  <a:pt x="3895217" y="636485"/>
                </a:lnTo>
                <a:lnTo>
                  <a:pt x="3895217" y="0"/>
                </a:lnTo>
                <a:lnTo>
                  <a:pt x="0" y="0"/>
                </a:lnTo>
                <a:lnTo>
                  <a:pt x="0" y="636485"/>
                </a:lnTo>
                <a:close/>
              </a:path>
            </a:pathLst>
          </a:custGeom>
          <a:ln w="9144">
            <a:solidFill>
              <a:srgbClr val="1E1E1E"/>
            </a:solidFill>
          </a:ln>
        </p:spPr>
        <p:txBody>
          <a:bodyPr wrap="square" lIns="0" tIns="0" rIns="0" bIns="0" rtlCol="0"/>
          <a:lstStyle/>
          <a:p>
            <a:endParaRPr/>
          </a:p>
        </p:txBody>
      </p:sp>
      <p:sp>
        <p:nvSpPr>
          <p:cNvPr id="25" name="object 25"/>
          <p:cNvSpPr/>
          <p:nvPr/>
        </p:nvSpPr>
        <p:spPr>
          <a:xfrm>
            <a:off x="5730240" y="3060192"/>
            <a:ext cx="5629656" cy="743711"/>
          </a:xfrm>
          <a:prstGeom prst="rect">
            <a:avLst/>
          </a:prstGeom>
          <a:blipFill>
            <a:blip r:embed="rId14" cstate="print"/>
            <a:stretch>
              <a:fillRect/>
            </a:stretch>
          </a:blipFill>
        </p:spPr>
        <p:txBody>
          <a:bodyPr wrap="square" lIns="0" tIns="0" rIns="0" bIns="0" rtlCol="0"/>
          <a:lstStyle/>
          <a:p>
            <a:endParaRPr/>
          </a:p>
        </p:txBody>
      </p:sp>
      <p:sp>
        <p:nvSpPr>
          <p:cNvPr id="26" name="object 26"/>
          <p:cNvSpPr/>
          <p:nvPr/>
        </p:nvSpPr>
        <p:spPr>
          <a:xfrm>
            <a:off x="5766815" y="3096767"/>
            <a:ext cx="5507736" cy="624840"/>
          </a:xfrm>
          <a:prstGeom prst="rect">
            <a:avLst/>
          </a:prstGeom>
          <a:blipFill>
            <a:blip r:embed="rId15" cstate="print"/>
            <a:stretch>
              <a:fillRect/>
            </a:stretch>
          </a:blipFill>
        </p:spPr>
        <p:txBody>
          <a:bodyPr wrap="square" lIns="0" tIns="0" rIns="0" bIns="0" rtlCol="0"/>
          <a:lstStyle/>
          <a:p>
            <a:endParaRPr/>
          </a:p>
        </p:txBody>
      </p:sp>
      <p:sp>
        <p:nvSpPr>
          <p:cNvPr id="27" name="object 27"/>
          <p:cNvSpPr/>
          <p:nvPr/>
        </p:nvSpPr>
        <p:spPr>
          <a:xfrm>
            <a:off x="5762244" y="3095193"/>
            <a:ext cx="5520055" cy="630555"/>
          </a:xfrm>
          <a:custGeom>
            <a:avLst/>
            <a:gdLst/>
            <a:ahLst/>
            <a:cxnLst/>
            <a:rect l="l" t="t" r="r" b="b"/>
            <a:pathLst>
              <a:path w="5520055" h="630554">
                <a:moveTo>
                  <a:pt x="0" y="630478"/>
                </a:moveTo>
                <a:lnTo>
                  <a:pt x="5519928" y="630478"/>
                </a:lnTo>
                <a:lnTo>
                  <a:pt x="5519928" y="0"/>
                </a:lnTo>
                <a:lnTo>
                  <a:pt x="0" y="0"/>
                </a:lnTo>
                <a:lnTo>
                  <a:pt x="0" y="630478"/>
                </a:lnTo>
                <a:close/>
              </a:path>
            </a:pathLst>
          </a:custGeom>
          <a:ln w="9144">
            <a:solidFill>
              <a:srgbClr val="1E1E1E"/>
            </a:solidFill>
          </a:ln>
        </p:spPr>
        <p:txBody>
          <a:bodyPr wrap="square" lIns="0" tIns="0" rIns="0" bIns="0" rtlCol="0"/>
          <a:lstStyle/>
          <a:p>
            <a:endParaRPr/>
          </a:p>
        </p:txBody>
      </p:sp>
      <p:sp>
        <p:nvSpPr>
          <p:cNvPr id="28" name="object 28"/>
          <p:cNvSpPr/>
          <p:nvPr/>
        </p:nvSpPr>
        <p:spPr>
          <a:xfrm>
            <a:off x="5730240" y="4675632"/>
            <a:ext cx="5718048" cy="807720"/>
          </a:xfrm>
          <a:prstGeom prst="rect">
            <a:avLst/>
          </a:prstGeom>
          <a:blipFill>
            <a:blip r:embed="rId16" cstate="print"/>
            <a:stretch>
              <a:fillRect/>
            </a:stretch>
          </a:blipFill>
        </p:spPr>
        <p:txBody>
          <a:bodyPr wrap="square" lIns="0" tIns="0" rIns="0" bIns="0" rtlCol="0"/>
          <a:lstStyle/>
          <a:p>
            <a:endParaRPr/>
          </a:p>
        </p:txBody>
      </p:sp>
      <p:sp>
        <p:nvSpPr>
          <p:cNvPr id="29" name="object 29"/>
          <p:cNvSpPr/>
          <p:nvPr/>
        </p:nvSpPr>
        <p:spPr>
          <a:xfrm>
            <a:off x="5766815" y="4712208"/>
            <a:ext cx="5596128" cy="685799"/>
          </a:xfrm>
          <a:prstGeom prst="rect">
            <a:avLst/>
          </a:prstGeom>
          <a:blipFill>
            <a:blip r:embed="rId17" cstate="print"/>
            <a:stretch>
              <a:fillRect/>
            </a:stretch>
          </a:blipFill>
        </p:spPr>
        <p:txBody>
          <a:bodyPr wrap="square" lIns="0" tIns="0" rIns="0" bIns="0" rtlCol="0"/>
          <a:lstStyle/>
          <a:p>
            <a:endParaRPr/>
          </a:p>
        </p:txBody>
      </p:sp>
      <p:sp>
        <p:nvSpPr>
          <p:cNvPr id="30" name="object 30"/>
          <p:cNvSpPr/>
          <p:nvPr/>
        </p:nvSpPr>
        <p:spPr>
          <a:xfrm>
            <a:off x="5762244" y="4707623"/>
            <a:ext cx="5608320" cy="697865"/>
          </a:xfrm>
          <a:custGeom>
            <a:avLst/>
            <a:gdLst/>
            <a:ahLst/>
            <a:cxnLst/>
            <a:rect l="l" t="t" r="r" b="b"/>
            <a:pathLst>
              <a:path w="5608320" h="697864">
                <a:moveTo>
                  <a:pt x="0" y="697496"/>
                </a:moveTo>
                <a:lnTo>
                  <a:pt x="5608320" y="697496"/>
                </a:lnTo>
                <a:lnTo>
                  <a:pt x="5608320" y="0"/>
                </a:lnTo>
                <a:lnTo>
                  <a:pt x="0" y="0"/>
                </a:lnTo>
                <a:lnTo>
                  <a:pt x="0" y="697496"/>
                </a:lnTo>
                <a:close/>
              </a:path>
            </a:pathLst>
          </a:custGeom>
          <a:ln w="9144">
            <a:solidFill>
              <a:srgbClr val="1E1E1E"/>
            </a:solidFill>
          </a:ln>
        </p:spPr>
        <p:txBody>
          <a:bodyPr wrap="square" lIns="0" tIns="0" rIns="0" bIns="0" rtlCol="0"/>
          <a:lstStyle/>
          <a:p>
            <a:endParaRPr/>
          </a:p>
        </p:txBody>
      </p:sp>
      <p:sp>
        <p:nvSpPr>
          <p:cNvPr id="31" name="object 31"/>
          <p:cNvSpPr/>
          <p:nvPr/>
        </p:nvSpPr>
        <p:spPr>
          <a:xfrm>
            <a:off x="4876800" y="2054351"/>
            <a:ext cx="6964680" cy="3675888"/>
          </a:xfrm>
          <a:prstGeom prst="rect">
            <a:avLst/>
          </a:prstGeom>
          <a:blipFill>
            <a:blip r:embed="rId18" cstate="print"/>
            <a:stretch>
              <a:fillRect/>
            </a:stretch>
          </a:blipFill>
        </p:spPr>
        <p:txBody>
          <a:bodyPr wrap="square" lIns="0" tIns="0" rIns="0" bIns="0" rtlCol="0"/>
          <a:lstStyle/>
          <a:p>
            <a:endParaRPr/>
          </a:p>
        </p:txBody>
      </p:sp>
      <p:sp>
        <p:nvSpPr>
          <p:cNvPr id="32" name="object 32"/>
          <p:cNvSpPr/>
          <p:nvPr/>
        </p:nvSpPr>
        <p:spPr>
          <a:xfrm>
            <a:off x="423672" y="2487167"/>
            <a:ext cx="3654552" cy="2947416"/>
          </a:xfrm>
          <a:prstGeom prst="rect">
            <a:avLst/>
          </a:prstGeom>
          <a:blipFill>
            <a:blip r:embed="rId19" cstate="print"/>
            <a:stretch>
              <a:fillRect/>
            </a:stretch>
          </a:blipFill>
        </p:spPr>
        <p:txBody>
          <a:bodyPr wrap="square" lIns="0" tIns="0" rIns="0" bIns="0" rtlCol="0"/>
          <a:lstStyle/>
          <a:p>
            <a:endParaRPr/>
          </a:p>
        </p:txBody>
      </p:sp>
      <p:sp>
        <p:nvSpPr>
          <p:cNvPr id="33" name="object 33"/>
          <p:cNvSpPr/>
          <p:nvPr/>
        </p:nvSpPr>
        <p:spPr>
          <a:xfrm>
            <a:off x="11554969" y="119972"/>
            <a:ext cx="573020" cy="570823"/>
          </a:xfrm>
          <a:prstGeom prst="rect">
            <a:avLst/>
          </a:prstGeom>
          <a:blipFill>
            <a:blip r:embed="rId20" cstate="print"/>
            <a:stretch>
              <a:fillRect/>
            </a:stretch>
          </a:blipFill>
        </p:spPr>
        <p:txBody>
          <a:bodyPr wrap="square" lIns="0" tIns="0" rIns="0" bIns="0" rtlCol="0"/>
          <a:lstStyle/>
          <a:p>
            <a:endParaRPr/>
          </a:p>
        </p:txBody>
      </p:sp>
      <p:sp>
        <p:nvSpPr>
          <p:cNvPr id="34" name="object 34"/>
          <p:cNvSpPr/>
          <p:nvPr/>
        </p:nvSpPr>
        <p:spPr>
          <a:xfrm>
            <a:off x="5760720" y="2286000"/>
            <a:ext cx="5005070" cy="600710"/>
          </a:xfrm>
          <a:custGeom>
            <a:avLst/>
            <a:gdLst/>
            <a:ahLst/>
            <a:cxnLst/>
            <a:rect l="l" t="t" r="r" b="b"/>
            <a:pathLst>
              <a:path w="5005070" h="600710">
                <a:moveTo>
                  <a:pt x="0" y="600455"/>
                </a:moveTo>
                <a:lnTo>
                  <a:pt x="5004816" y="600455"/>
                </a:lnTo>
                <a:lnTo>
                  <a:pt x="5004816" y="0"/>
                </a:lnTo>
                <a:lnTo>
                  <a:pt x="0" y="0"/>
                </a:lnTo>
                <a:lnTo>
                  <a:pt x="0" y="600455"/>
                </a:lnTo>
                <a:close/>
              </a:path>
            </a:pathLst>
          </a:custGeom>
          <a:solidFill>
            <a:srgbClr val="FFFFFF"/>
          </a:solidFill>
        </p:spPr>
        <p:txBody>
          <a:bodyPr wrap="square" lIns="0" tIns="0" rIns="0" bIns="0" rtlCol="0"/>
          <a:lstStyle/>
          <a:p>
            <a:endParaRPr/>
          </a:p>
        </p:txBody>
      </p:sp>
      <p:sp>
        <p:nvSpPr>
          <p:cNvPr id="35" name="object 35"/>
          <p:cNvSpPr/>
          <p:nvPr/>
        </p:nvSpPr>
        <p:spPr>
          <a:xfrm>
            <a:off x="5791200" y="3133344"/>
            <a:ext cx="5257800" cy="570230"/>
          </a:xfrm>
          <a:custGeom>
            <a:avLst/>
            <a:gdLst/>
            <a:ahLst/>
            <a:cxnLst/>
            <a:rect l="l" t="t" r="r" b="b"/>
            <a:pathLst>
              <a:path w="5257800" h="570229">
                <a:moveTo>
                  <a:pt x="0" y="569976"/>
                </a:moveTo>
                <a:lnTo>
                  <a:pt x="5257800" y="569976"/>
                </a:lnTo>
                <a:lnTo>
                  <a:pt x="5257800" y="0"/>
                </a:lnTo>
                <a:lnTo>
                  <a:pt x="0" y="0"/>
                </a:lnTo>
                <a:lnTo>
                  <a:pt x="0" y="569976"/>
                </a:lnTo>
                <a:close/>
              </a:path>
            </a:pathLst>
          </a:custGeom>
          <a:solidFill>
            <a:srgbClr val="FFFFFF"/>
          </a:solidFill>
        </p:spPr>
        <p:txBody>
          <a:bodyPr wrap="square" lIns="0" tIns="0" rIns="0" bIns="0" rtlCol="0"/>
          <a:lstStyle/>
          <a:p>
            <a:endParaRPr/>
          </a:p>
        </p:txBody>
      </p:sp>
      <p:sp>
        <p:nvSpPr>
          <p:cNvPr id="36" name="object 36"/>
          <p:cNvSpPr/>
          <p:nvPr/>
        </p:nvSpPr>
        <p:spPr>
          <a:xfrm>
            <a:off x="5715000" y="4779264"/>
            <a:ext cx="5560060" cy="554990"/>
          </a:xfrm>
          <a:custGeom>
            <a:avLst/>
            <a:gdLst/>
            <a:ahLst/>
            <a:cxnLst/>
            <a:rect l="l" t="t" r="r" b="b"/>
            <a:pathLst>
              <a:path w="5560059" h="554989">
                <a:moveTo>
                  <a:pt x="0" y="554736"/>
                </a:moveTo>
                <a:lnTo>
                  <a:pt x="5559552" y="554736"/>
                </a:lnTo>
                <a:lnTo>
                  <a:pt x="5559552" y="0"/>
                </a:lnTo>
                <a:lnTo>
                  <a:pt x="0" y="0"/>
                </a:lnTo>
                <a:lnTo>
                  <a:pt x="0" y="554736"/>
                </a:lnTo>
                <a:close/>
              </a:path>
            </a:pathLst>
          </a:custGeom>
          <a:solidFill>
            <a:srgbClr val="FFFFFF"/>
          </a:solidFill>
        </p:spPr>
        <p:txBody>
          <a:bodyPr wrap="square" lIns="0" tIns="0" rIns="0" bIns="0" rtlCol="0"/>
          <a:lstStyle/>
          <a:p>
            <a:endParaRPr/>
          </a:p>
        </p:txBody>
      </p:sp>
      <p:sp>
        <p:nvSpPr>
          <p:cNvPr id="37" name="object 37"/>
          <p:cNvSpPr/>
          <p:nvPr/>
        </p:nvSpPr>
        <p:spPr>
          <a:xfrm>
            <a:off x="5791200" y="3941064"/>
            <a:ext cx="3733800" cy="631190"/>
          </a:xfrm>
          <a:custGeom>
            <a:avLst/>
            <a:gdLst/>
            <a:ahLst/>
            <a:cxnLst/>
            <a:rect l="l" t="t" r="r" b="b"/>
            <a:pathLst>
              <a:path w="3733800" h="631189">
                <a:moveTo>
                  <a:pt x="0" y="630936"/>
                </a:moveTo>
                <a:lnTo>
                  <a:pt x="3733800" y="630936"/>
                </a:lnTo>
                <a:lnTo>
                  <a:pt x="3733800" y="0"/>
                </a:lnTo>
                <a:lnTo>
                  <a:pt x="0" y="0"/>
                </a:lnTo>
                <a:lnTo>
                  <a:pt x="0" y="630936"/>
                </a:lnTo>
                <a:close/>
              </a:path>
            </a:pathLst>
          </a:custGeom>
          <a:solidFill>
            <a:srgbClr val="ECF0E9"/>
          </a:solidFill>
        </p:spPr>
        <p:txBody>
          <a:bodyPr wrap="square" lIns="0" tIns="0" rIns="0" bIns="0" rtlCol="0"/>
          <a:lstStyle/>
          <a:p>
            <a:endParaRPr/>
          </a:p>
        </p:txBody>
      </p:sp>
      <p:sp>
        <p:nvSpPr>
          <p:cNvPr id="38" name="object 38"/>
          <p:cNvSpPr txBox="1"/>
          <p:nvPr/>
        </p:nvSpPr>
        <p:spPr>
          <a:xfrm>
            <a:off x="5703029" y="2444369"/>
            <a:ext cx="5293995" cy="2854628"/>
          </a:xfrm>
          <a:prstGeom prst="rect">
            <a:avLst/>
          </a:prstGeom>
        </p:spPr>
        <p:txBody>
          <a:bodyPr vert="horz" wrap="square" lIns="0" tIns="0" rIns="0" bIns="0" rtlCol="0">
            <a:spAutoFit/>
          </a:bodyPr>
          <a:lstStyle/>
          <a:p>
            <a:pPr marL="58419">
              <a:lnSpc>
                <a:spcPct val="100000"/>
              </a:lnSpc>
            </a:pPr>
            <a:r>
              <a:rPr sz="1800" b="1" spc="20" dirty="0">
                <a:latin typeface="SimSun" panose="02010600030101010101" pitchFamily="2" charset="-122"/>
                <a:ea typeface="SimSun" panose="02010600030101010101" pitchFamily="2" charset="-122"/>
                <a:cs typeface="MS Gothic"/>
              </a:rPr>
              <a:t>《</a:t>
            </a:r>
            <a:r>
              <a:rPr sz="1800" b="1" spc="20" dirty="0" err="1">
                <a:latin typeface="SimSun" panose="02010600030101010101" pitchFamily="2" charset="-122"/>
                <a:ea typeface="SimSun" panose="02010600030101010101" pitchFamily="2" charset="-122"/>
                <a:cs typeface="MS Gothic"/>
              </a:rPr>
              <a:t>巴基</a:t>
            </a:r>
            <a:r>
              <a:rPr sz="1800" b="1" dirty="0" err="1">
                <a:latin typeface="SimSun" panose="02010600030101010101" pitchFamily="2" charset="-122"/>
                <a:ea typeface="SimSun" panose="02010600030101010101" pitchFamily="2" charset="-122"/>
                <a:cs typeface="MS Gothic"/>
              </a:rPr>
              <a:t>斯坦不再</a:t>
            </a:r>
            <a:r>
              <a:rPr sz="1800" b="1" spc="5" dirty="0" err="1">
                <a:latin typeface="SimSun" panose="02010600030101010101" pitchFamily="2" charset="-122"/>
                <a:ea typeface="SimSun" panose="02010600030101010101" pitchFamily="2" charset="-122"/>
                <a:cs typeface="MS Gothic"/>
              </a:rPr>
              <a:t>高</a:t>
            </a:r>
            <a:r>
              <a:rPr sz="1800" b="1" dirty="0" err="1">
                <a:latin typeface="SimSun" panose="02010600030101010101" pitchFamily="2" charset="-122"/>
                <a:ea typeface="SimSun" panose="02010600030101010101" pitchFamily="2" charset="-122"/>
                <a:cs typeface="Microsoft JhengHei"/>
              </a:rPr>
              <a:t>风险</a:t>
            </a:r>
            <a:r>
              <a:rPr sz="1800" b="1" dirty="0" err="1">
                <a:latin typeface="SimSun" panose="02010600030101010101" pitchFamily="2" charset="-122"/>
                <a:ea typeface="SimSun" panose="02010600030101010101" pitchFamily="2" charset="-122"/>
                <a:cs typeface="MS Gothic"/>
              </a:rPr>
              <a:t>，</a:t>
            </a:r>
            <a:r>
              <a:rPr sz="1800" b="1" dirty="0" err="1">
                <a:latin typeface="SimSun" panose="02010600030101010101" pitchFamily="2" charset="-122"/>
                <a:ea typeface="SimSun" panose="02010600030101010101" pitchFamily="2" charset="-122"/>
                <a:cs typeface="Microsoft JhengHei"/>
              </a:rPr>
              <a:t>经济堪称</a:t>
            </a:r>
            <a:r>
              <a:rPr sz="1800" b="1" dirty="0" err="1">
                <a:latin typeface="SimSun" panose="02010600030101010101" pitchFamily="2" charset="-122"/>
                <a:ea typeface="SimSun" panose="02010600030101010101" pitchFamily="2" charset="-122"/>
                <a:cs typeface="Arial"/>
              </a:rPr>
              <a:t>“</a:t>
            </a:r>
            <a:r>
              <a:rPr sz="1800" b="1" dirty="0" err="1">
                <a:latin typeface="SimSun" panose="02010600030101010101" pitchFamily="2" charset="-122"/>
                <a:ea typeface="SimSun" panose="02010600030101010101" pitchFamily="2" charset="-122"/>
                <a:cs typeface="MS Gothic"/>
              </a:rPr>
              <a:t>迷你奇迹</a:t>
            </a:r>
            <a:r>
              <a:rPr sz="1800" b="1" dirty="0">
                <a:latin typeface="SimSun" panose="02010600030101010101" pitchFamily="2" charset="-122"/>
                <a:ea typeface="SimSun" panose="02010600030101010101" pitchFamily="2" charset="-122"/>
                <a:cs typeface="Arial"/>
              </a:rPr>
              <a:t>”</a:t>
            </a:r>
            <a:r>
              <a:rPr sz="1800" b="1" dirty="0">
                <a:latin typeface="SimSun" panose="02010600030101010101" pitchFamily="2" charset="-122"/>
                <a:ea typeface="SimSun" panose="02010600030101010101" pitchFamily="2" charset="-122"/>
                <a:cs typeface="MS Gothic"/>
              </a:rPr>
              <a:t>》</a:t>
            </a:r>
          </a:p>
          <a:p>
            <a:pPr>
              <a:lnSpc>
                <a:spcPct val="100000"/>
              </a:lnSpc>
            </a:pPr>
            <a:endParaRPr sz="1900" dirty="0">
              <a:latin typeface="Times New Roman"/>
              <a:cs typeface="Times New Roman"/>
            </a:endParaRPr>
          </a:p>
          <a:p>
            <a:pPr>
              <a:lnSpc>
                <a:spcPct val="100000"/>
              </a:lnSpc>
              <a:spcBef>
                <a:spcPts val="31"/>
              </a:spcBef>
            </a:pPr>
            <a:endParaRPr sz="2000" dirty="0">
              <a:latin typeface="Times New Roman"/>
              <a:cs typeface="Times New Roman"/>
            </a:endParaRPr>
          </a:p>
          <a:p>
            <a:pPr marL="88900">
              <a:lnSpc>
                <a:spcPct val="100000"/>
              </a:lnSpc>
            </a:pPr>
            <a:r>
              <a:rPr sz="1800" b="1" dirty="0">
                <a:latin typeface="SimSun" panose="02010600030101010101" pitchFamily="2" charset="-122"/>
                <a:ea typeface="SimSun" panose="02010600030101010101" pitchFamily="2" charset="-122"/>
                <a:cs typeface="MS Gothic"/>
              </a:rPr>
              <a:t>《</a:t>
            </a:r>
            <a:r>
              <a:rPr sz="1800" b="1" spc="-400" dirty="0">
                <a:latin typeface="SimSun" panose="02010600030101010101" pitchFamily="2" charset="-122"/>
                <a:ea typeface="SimSun" panose="02010600030101010101" pitchFamily="2" charset="-122"/>
                <a:cs typeface="MS Gothic"/>
              </a:rPr>
              <a:t> </a:t>
            </a:r>
            <a:r>
              <a:rPr sz="1800" b="1" dirty="0">
                <a:latin typeface="SimSun" panose="02010600030101010101" pitchFamily="2" charset="-122"/>
                <a:ea typeface="SimSun" panose="02010600030101010101" pitchFamily="2" charset="-122"/>
                <a:cs typeface="Arial"/>
              </a:rPr>
              <a:t>I</a:t>
            </a:r>
            <a:r>
              <a:rPr sz="1800" b="1" spc="-35" dirty="0">
                <a:latin typeface="SimSun" panose="02010600030101010101" pitchFamily="2" charset="-122"/>
                <a:ea typeface="SimSun" panose="02010600030101010101" pitchFamily="2" charset="-122"/>
                <a:cs typeface="Arial"/>
              </a:rPr>
              <a:t>M</a:t>
            </a:r>
            <a:r>
              <a:rPr sz="1800" b="1" dirty="0">
                <a:latin typeface="SimSun" panose="02010600030101010101" pitchFamily="2" charset="-122"/>
                <a:ea typeface="SimSun" panose="02010600030101010101" pitchFamily="2" charset="-122"/>
                <a:cs typeface="Arial"/>
              </a:rPr>
              <a:t>F</a:t>
            </a:r>
            <a:r>
              <a:rPr sz="1800" b="1" spc="20" dirty="0">
                <a:latin typeface="SimSun" panose="02010600030101010101" pitchFamily="2" charset="-122"/>
                <a:ea typeface="SimSun" panose="02010600030101010101" pitchFamily="2" charset="-122"/>
                <a:cs typeface="MS Gothic"/>
              </a:rPr>
              <a:t>援助</a:t>
            </a:r>
            <a:r>
              <a:rPr sz="1800" b="1" spc="15" dirty="0">
                <a:latin typeface="SimSun" panose="02010600030101010101" pitchFamily="2" charset="-122"/>
                <a:ea typeface="SimSun" panose="02010600030101010101" pitchFamily="2" charset="-122"/>
                <a:cs typeface="MS Gothic"/>
              </a:rPr>
              <a:t>推</a:t>
            </a:r>
            <a:r>
              <a:rPr sz="1800" b="1" spc="-5" dirty="0">
                <a:latin typeface="SimSun" panose="02010600030101010101" pitchFamily="2" charset="-122"/>
                <a:ea typeface="SimSun" panose="02010600030101010101" pitchFamily="2" charset="-122"/>
                <a:cs typeface="Microsoft JhengHei"/>
              </a:rPr>
              <a:t>动巴基斯坦经济超预期增</a:t>
            </a:r>
            <a:r>
              <a:rPr sz="1800" b="1" dirty="0">
                <a:latin typeface="SimSun" panose="02010600030101010101" pitchFamily="2" charset="-122"/>
                <a:ea typeface="SimSun" panose="02010600030101010101" pitchFamily="2" charset="-122"/>
                <a:cs typeface="Microsoft JhengHei"/>
              </a:rPr>
              <a:t>长</a:t>
            </a:r>
            <a:r>
              <a:rPr sz="1800" b="1" dirty="0">
                <a:latin typeface="SimSun" panose="02010600030101010101" pitchFamily="2" charset="-122"/>
                <a:ea typeface="SimSun" panose="02010600030101010101" pitchFamily="2" charset="-122"/>
                <a:cs typeface="MS Gothic"/>
              </a:rPr>
              <a:t>》</a:t>
            </a:r>
          </a:p>
          <a:p>
            <a:pPr>
              <a:lnSpc>
                <a:spcPct val="100000"/>
              </a:lnSpc>
            </a:pPr>
            <a:endParaRPr sz="1900" dirty="0">
              <a:latin typeface="Times New Roman"/>
              <a:cs typeface="Times New Roman"/>
            </a:endParaRPr>
          </a:p>
          <a:p>
            <a:pPr marL="88900">
              <a:lnSpc>
                <a:spcPct val="100000"/>
              </a:lnSpc>
              <a:spcBef>
                <a:spcPts val="1095"/>
              </a:spcBef>
            </a:pPr>
            <a:r>
              <a:rPr sz="1800" dirty="0">
                <a:latin typeface="SimSun" panose="02010600030101010101" pitchFamily="2" charset="-122"/>
                <a:ea typeface="SimSun" panose="02010600030101010101" pitchFamily="2" charset="-122"/>
                <a:cs typeface="MS Gothic"/>
              </a:rPr>
              <a:t>《</a:t>
            </a:r>
            <a:r>
              <a:rPr sz="1800" spc="-495" dirty="0">
                <a:latin typeface="SimSun" panose="02010600030101010101" pitchFamily="2" charset="-122"/>
                <a:ea typeface="SimSun" panose="02010600030101010101" pitchFamily="2" charset="-122"/>
                <a:cs typeface="MS Gothic"/>
              </a:rPr>
              <a:t> </a:t>
            </a:r>
            <a:r>
              <a:rPr sz="1800" dirty="0">
                <a:latin typeface="SimSun" panose="02010600030101010101" pitchFamily="2" charset="-122"/>
                <a:ea typeface="SimSun" panose="02010600030101010101" pitchFamily="2" charset="-122"/>
                <a:cs typeface="Calibri"/>
              </a:rPr>
              <a:t>IM</a:t>
            </a:r>
            <a:r>
              <a:rPr sz="1800" spc="-15" dirty="0">
                <a:latin typeface="SimSun" panose="02010600030101010101" pitchFamily="2" charset="-122"/>
                <a:ea typeface="SimSun" panose="02010600030101010101" pitchFamily="2" charset="-122"/>
                <a:cs typeface="Calibri"/>
              </a:rPr>
              <a:t>F</a:t>
            </a:r>
            <a:r>
              <a:rPr sz="1800" dirty="0">
                <a:latin typeface="SimSun" panose="02010600030101010101" pitchFamily="2" charset="-122"/>
                <a:ea typeface="SimSun" panose="02010600030101010101" pitchFamily="2" charset="-122"/>
                <a:cs typeface="Microsoft JhengHei"/>
              </a:rPr>
              <a:t>总</a:t>
            </a:r>
            <a:r>
              <a:rPr sz="1800" dirty="0">
                <a:latin typeface="SimSun" panose="02010600030101010101" pitchFamily="2" charset="-122"/>
                <a:ea typeface="SimSun" panose="02010600030101010101" pitchFamily="2" charset="-122"/>
                <a:cs typeface="MS PGothic"/>
              </a:rPr>
              <a:t>裁</a:t>
            </a:r>
            <a:r>
              <a:rPr sz="1800" spc="10" dirty="0">
                <a:latin typeface="SimSun" panose="02010600030101010101" pitchFamily="2" charset="-122"/>
                <a:ea typeface="SimSun" panose="02010600030101010101" pitchFamily="2" charset="-122"/>
                <a:cs typeface="MS PGothic"/>
              </a:rPr>
              <a:t>：</a:t>
            </a:r>
            <a:r>
              <a:rPr sz="1800" dirty="0">
                <a:latin typeface="SimSun" panose="02010600030101010101" pitchFamily="2" charset="-122"/>
                <a:ea typeface="SimSun" panose="02010600030101010101" pitchFamily="2" charset="-122"/>
                <a:cs typeface="MS PGothic"/>
              </a:rPr>
              <a:t>巴基斯坦</a:t>
            </a:r>
            <a:r>
              <a:rPr sz="1800" dirty="0">
                <a:latin typeface="SimSun" panose="02010600030101010101" pitchFamily="2" charset="-122"/>
                <a:ea typeface="SimSun" panose="02010600030101010101" pitchFamily="2" charset="-122"/>
                <a:cs typeface="Microsoft JhengHei"/>
              </a:rPr>
              <a:t>经济</a:t>
            </a:r>
            <a:r>
              <a:rPr sz="1800" dirty="0">
                <a:latin typeface="SimSun" panose="02010600030101010101" pitchFamily="2" charset="-122"/>
                <a:ea typeface="SimSun" panose="02010600030101010101" pitchFamily="2" charset="-122"/>
                <a:cs typeface="MS PGothic"/>
              </a:rPr>
              <a:t>正朝</a:t>
            </a:r>
            <a:r>
              <a:rPr sz="1800" spc="10" dirty="0">
                <a:latin typeface="SimSun" panose="02010600030101010101" pitchFamily="2" charset="-122"/>
                <a:ea typeface="SimSun" panose="02010600030101010101" pitchFamily="2" charset="-122"/>
                <a:cs typeface="MS PGothic"/>
              </a:rPr>
              <a:t>“</a:t>
            </a:r>
            <a:r>
              <a:rPr sz="1800" dirty="0">
                <a:latin typeface="SimSun" panose="02010600030101010101" pitchFamily="2" charset="-122"/>
                <a:ea typeface="SimSun" panose="02010600030101010101" pitchFamily="2" charset="-122"/>
                <a:cs typeface="MS PGothic"/>
              </a:rPr>
              <a:t>正</a:t>
            </a:r>
          </a:p>
          <a:p>
            <a:pPr marL="88900">
              <a:lnSpc>
                <a:spcPct val="100000"/>
              </a:lnSpc>
            </a:pPr>
            <a:r>
              <a:rPr sz="1800" spc="-5" dirty="0">
                <a:latin typeface="SimSun" panose="02010600030101010101" pitchFamily="2" charset="-122"/>
                <a:ea typeface="SimSun" panose="02010600030101010101" pitchFamily="2" charset="-122"/>
                <a:cs typeface="MS PGothic"/>
              </a:rPr>
              <a:t>确方向</a:t>
            </a:r>
            <a:r>
              <a:rPr sz="1800" spc="10" dirty="0">
                <a:latin typeface="SimSun" panose="02010600030101010101" pitchFamily="2" charset="-122"/>
                <a:ea typeface="SimSun" panose="02010600030101010101" pitchFamily="2" charset="-122"/>
                <a:cs typeface="MS PGothic"/>
              </a:rPr>
              <a:t>”</a:t>
            </a:r>
            <a:r>
              <a:rPr sz="1800" spc="-5" dirty="0">
                <a:latin typeface="SimSun" panose="02010600030101010101" pitchFamily="2" charset="-122"/>
                <a:ea typeface="SimSun" panose="02010600030101010101" pitchFamily="2" charset="-122"/>
                <a:cs typeface="Microsoft JhengHei"/>
              </a:rPr>
              <a:t>发</a:t>
            </a:r>
            <a:r>
              <a:rPr sz="1800" spc="-5" dirty="0">
                <a:latin typeface="SimSun" panose="02010600030101010101" pitchFamily="2" charset="-122"/>
                <a:ea typeface="SimSun" panose="02010600030101010101" pitchFamily="2" charset="-122"/>
                <a:cs typeface="MS PGothic"/>
              </a:rPr>
              <a:t>展</a:t>
            </a:r>
            <a:r>
              <a:rPr sz="1800" dirty="0">
                <a:latin typeface="SimSun" panose="02010600030101010101" pitchFamily="2" charset="-122"/>
                <a:ea typeface="SimSun" panose="02010600030101010101" pitchFamily="2" charset="-122"/>
                <a:cs typeface="MS PGothic"/>
              </a:rPr>
              <a:t>》</a:t>
            </a:r>
          </a:p>
          <a:p>
            <a:pPr>
              <a:lnSpc>
                <a:spcPct val="100000"/>
              </a:lnSpc>
              <a:spcBef>
                <a:spcPts val="55"/>
              </a:spcBef>
            </a:pPr>
            <a:endParaRPr sz="2750" dirty="0">
              <a:latin typeface="Times New Roman"/>
              <a:cs typeface="Times New Roman"/>
            </a:endParaRPr>
          </a:p>
          <a:p>
            <a:pPr marL="12700">
              <a:lnSpc>
                <a:spcPct val="100000"/>
              </a:lnSpc>
            </a:pPr>
            <a:r>
              <a:rPr sz="1800" spc="20" dirty="0">
                <a:latin typeface="SimSun" panose="02010600030101010101" pitchFamily="2" charset="-122"/>
                <a:ea typeface="SimSun" panose="02010600030101010101" pitchFamily="2" charset="-122"/>
                <a:cs typeface="MS Gothic"/>
              </a:rPr>
              <a:t>《世界</a:t>
            </a:r>
            <a:r>
              <a:rPr sz="1800" dirty="0">
                <a:latin typeface="SimSun" panose="02010600030101010101" pitchFamily="2" charset="-122"/>
                <a:ea typeface="SimSun" panose="02010600030101010101" pitchFamily="2" charset="-122"/>
                <a:cs typeface="Microsoft JhengHei"/>
              </a:rPr>
              <a:t>银行</a:t>
            </a:r>
            <a:r>
              <a:rPr sz="1800" dirty="0">
                <a:latin typeface="SimSun" panose="02010600030101010101" pitchFamily="2" charset="-122"/>
                <a:ea typeface="SimSun" panose="02010600030101010101" pitchFamily="2" charset="-122"/>
                <a:cs typeface="MS Gothic"/>
              </a:rPr>
              <a:t>：</a:t>
            </a:r>
            <a:r>
              <a:rPr sz="1800" dirty="0">
                <a:latin typeface="SimSun" panose="02010600030101010101" pitchFamily="2" charset="-122"/>
                <a:ea typeface="SimSun" panose="02010600030101010101" pitchFamily="2" charset="-122"/>
                <a:cs typeface="Microsoft JhengHei"/>
              </a:rPr>
              <a:t>坚持结构性改革对经济稳定至关重</a:t>
            </a:r>
            <a:r>
              <a:rPr sz="1800" spc="5" dirty="0">
                <a:latin typeface="SimSun" panose="02010600030101010101" pitchFamily="2" charset="-122"/>
                <a:ea typeface="SimSun" panose="02010600030101010101" pitchFamily="2" charset="-122"/>
                <a:cs typeface="Microsoft JhengHei"/>
              </a:rPr>
              <a:t>要</a:t>
            </a:r>
            <a:r>
              <a:rPr sz="1800" dirty="0">
                <a:latin typeface="SimSun" panose="02010600030101010101" pitchFamily="2" charset="-122"/>
                <a:ea typeface="SimSun" panose="02010600030101010101" pitchFamily="2" charset="-122"/>
                <a:cs typeface="MS Gothic"/>
              </a:rPr>
              <a:t>》</a:t>
            </a:r>
          </a:p>
        </p:txBody>
      </p:sp>
      <p:sp>
        <p:nvSpPr>
          <p:cNvPr id="39" name="object 3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latin typeface="Arial"/>
                <a:cs typeface="Arial"/>
              </a:rPr>
              <a:t>5</a:t>
            </a:r>
          </a:p>
        </p:txBody>
      </p:sp>
    </p:spTree>
    <p:extLst>
      <p:ext uri="{BB962C8B-B14F-4D97-AF65-F5344CB8AC3E}">
        <p14:creationId xmlns:p14="http://schemas.microsoft.com/office/powerpoint/2010/main" val="924536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224015" y="3396869"/>
            <a:ext cx="5587365" cy="2988945"/>
          </a:xfrm>
          <a:custGeom>
            <a:avLst/>
            <a:gdLst/>
            <a:ahLst/>
            <a:cxnLst/>
            <a:rect l="l" t="t" r="r" b="b"/>
            <a:pathLst>
              <a:path w="5587365" h="2988945">
                <a:moveTo>
                  <a:pt x="5586984" y="0"/>
                </a:moveTo>
                <a:lnTo>
                  <a:pt x="0" y="0"/>
                </a:lnTo>
                <a:lnTo>
                  <a:pt x="0" y="2988335"/>
                </a:lnTo>
                <a:lnTo>
                  <a:pt x="5586984" y="2988335"/>
                </a:lnTo>
                <a:lnTo>
                  <a:pt x="5586984" y="0"/>
                </a:lnTo>
                <a:close/>
              </a:path>
            </a:pathLst>
          </a:custGeom>
          <a:solidFill>
            <a:srgbClr val="E8E8E8"/>
          </a:solidFill>
        </p:spPr>
        <p:txBody>
          <a:bodyPr wrap="square" lIns="0" tIns="0" rIns="0" bIns="0" rtlCol="0"/>
          <a:lstStyle/>
          <a:p>
            <a:endParaRPr/>
          </a:p>
        </p:txBody>
      </p:sp>
      <p:sp>
        <p:nvSpPr>
          <p:cNvPr id="4" name="object 4"/>
          <p:cNvSpPr/>
          <p:nvPr/>
        </p:nvSpPr>
        <p:spPr>
          <a:xfrm>
            <a:off x="6224015" y="1118616"/>
            <a:ext cx="5587365" cy="2278380"/>
          </a:xfrm>
          <a:custGeom>
            <a:avLst/>
            <a:gdLst/>
            <a:ahLst/>
            <a:cxnLst/>
            <a:rect l="l" t="t" r="r" b="b"/>
            <a:pathLst>
              <a:path w="5587365" h="2278379">
                <a:moveTo>
                  <a:pt x="5586984" y="0"/>
                </a:moveTo>
                <a:lnTo>
                  <a:pt x="0" y="0"/>
                </a:lnTo>
                <a:lnTo>
                  <a:pt x="0" y="2278253"/>
                </a:lnTo>
                <a:lnTo>
                  <a:pt x="5586984" y="2278253"/>
                </a:lnTo>
                <a:lnTo>
                  <a:pt x="5586984" y="0"/>
                </a:lnTo>
                <a:close/>
              </a:path>
            </a:pathLst>
          </a:custGeom>
          <a:solidFill>
            <a:srgbClr val="E8E8E8"/>
          </a:solidFill>
        </p:spPr>
        <p:txBody>
          <a:bodyPr wrap="square" lIns="0" tIns="0" rIns="0" bIns="0" rtlCol="0"/>
          <a:lstStyle/>
          <a:p>
            <a:endParaRPr/>
          </a:p>
        </p:txBody>
      </p:sp>
      <p:sp>
        <p:nvSpPr>
          <p:cNvPr id="5" name="object 5"/>
          <p:cNvSpPr/>
          <p:nvPr/>
        </p:nvSpPr>
        <p:spPr>
          <a:xfrm>
            <a:off x="3429000" y="761111"/>
            <a:ext cx="8382000" cy="355600"/>
          </a:xfrm>
          <a:custGeom>
            <a:avLst/>
            <a:gdLst/>
            <a:ahLst/>
            <a:cxnLst/>
            <a:rect l="l" t="t" r="r" b="b"/>
            <a:pathLst>
              <a:path w="8382000" h="355600">
                <a:moveTo>
                  <a:pt x="0" y="355600"/>
                </a:moveTo>
                <a:lnTo>
                  <a:pt x="8382000" y="355600"/>
                </a:lnTo>
                <a:lnTo>
                  <a:pt x="8382000" y="0"/>
                </a:lnTo>
                <a:lnTo>
                  <a:pt x="0" y="0"/>
                </a:lnTo>
                <a:lnTo>
                  <a:pt x="0" y="355600"/>
                </a:lnTo>
                <a:close/>
              </a:path>
            </a:pathLst>
          </a:custGeom>
          <a:solidFill>
            <a:srgbClr val="005C2E"/>
          </a:solidFill>
        </p:spPr>
        <p:txBody>
          <a:bodyPr wrap="square" lIns="0" tIns="0" rIns="0" bIns="0" rtlCol="0"/>
          <a:lstStyle/>
          <a:p>
            <a:endParaRPr/>
          </a:p>
        </p:txBody>
      </p:sp>
      <p:sp>
        <p:nvSpPr>
          <p:cNvPr id="6" name="object 6"/>
          <p:cNvSpPr/>
          <p:nvPr/>
        </p:nvSpPr>
        <p:spPr>
          <a:xfrm>
            <a:off x="3429000" y="1116711"/>
            <a:ext cx="2794000" cy="2278380"/>
          </a:xfrm>
          <a:custGeom>
            <a:avLst/>
            <a:gdLst/>
            <a:ahLst/>
            <a:cxnLst/>
            <a:rect l="l" t="t" r="r" b="b"/>
            <a:pathLst>
              <a:path w="2794000" h="2278379">
                <a:moveTo>
                  <a:pt x="0" y="2278380"/>
                </a:moveTo>
                <a:lnTo>
                  <a:pt x="2794000" y="2278380"/>
                </a:lnTo>
                <a:lnTo>
                  <a:pt x="2794000" y="0"/>
                </a:lnTo>
                <a:lnTo>
                  <a:pt x="0" y="0"/>
                </a:lnTo>
                <a:lnTo>
                  <a:pt x="0" y="2278380"/>
                </a:lnTo>
                <a:close/>
              </a:path>
            </a:pathLst>
          </a:custGeom>
          <a:solidFill>
            <a:srgbClr val="E8E8E8"/>
          </a:solidFill>
        </p:spPr>
        <p:txBody>
          <a:bodyPr wrap="square" lIns="0" tIns="0" rIns="0" bIns="0" rtlCol="0"/>
          <a:lstStyle/>
          <a:p>
            <a:endParaRPr/>
          </a:p>
        </p:txBody>
      </p:sp>
      <p:sp>
        <p:nvSpPr>
          <p:cNvPr id="7" name="object 7"/>
          <p:cNvSpPr/>
          <p:nvPr/>
        </p:nvSpPr>
        <p:spPr>
          <a:xfrm>
            <a:off x="3429000" y="3395090"/>
            <a:ext cx="2794000" cy="2988310"/>
          </a:xfrm>
          <a:custGeom>
            <a:avLst/>
            <a:gdLst/>
            <a:ahLst/>
            <a:cxnLst/>
            <a:rect l="l" t="t" r="r" b="b"/>
            <a:pathLst>
              <a:path w="2794000" h="2988310">
                <a:moveTo>
                  <a:pt x="0" y="2988310"/>
                </a:moveTo>
                <a:lnTo>
                  <a:pt x="2794000" y="2988310"/>
                </a:lnTo>
                <a:lnTo>
                  <a:pt x="2794000" y="0"/>
                </a:lnTo>
                <a:lnTo>
                  <a:pt x="0" y="0"/>
                </a:lnTo>
                <a:lnTo>
                  <a:pt x="0" y="2988310"/>
                </a:lnTo>
                <a:close/>
              </a:path>
            </a:pathLst>
          </a:custGeom>
          <a:solidFill>
            <a:srgbClr val="E8E8E8"/>
          </a:solidFill>
        </p:spPr>
        <p:txBody>
          <a:bodyPr wrap="square" lIns="0" tIns="0" rIns="0" bIns="0" rtlCol="0"/>
          <a:lstStyle/>
          <a:p>
            <a:endParaRPr/>
          </a:p>
        </p:txBody>
      </p:sp>
      <p:sp>
        <p:nvSpPr>
          <p:cNvPr id="8" name="object 8"/>
          <p:cNvSpPr/>
          <p:nvPr/>
        </p:nvSpPr>
        <p:spPr>
          <a:xfrm>
            <a:off x="6223000" y="1102486"/>
            <a:ext cx="0" cy="5281295"/>
          </a:xfrm>
          <a:custGeom>
            <a:avLst/>
            <a:gdLst/>
            <a:ahLst/>
            <a:cxnLst/>
            <a:rect l="l" t="t" r="r" b="b"/>
            <a:pathLst>
              <a:path h="5281295">
                <a:moveTo>
                  <a:pt x="0" y="0"/>
                </a:moveTo>
                <a:lnTo>
                  <a:pt x="0" y="5280914"/>
                </a:lnTo>
              </a:path>
            </a:pathLst>
          </a:custGeom>
          <a:ln w="28575">
            <a:solidFill>
              <a:srgbClr val="FFFFFF"/>
            </a:solidFill>
          </a:ln>
        </p:spPr>
        <p:txBody>
          <a:bodyPr wrap="square" lIns="0" tIns="0" rIns="0" bIns="0" rtlCol="0"/>
          <a:lstStyle/>
          <a:p>
            <a:endParaRPr/>
          </a:p>
        </p:txBody>
      </p:sp>
      <p:sp>
        <p:nvSpPr>
          <p:cNvPr id="9" name="object 9"/>
          <p:cNvSpPr/>
          <p:nvPr/>
        </p:nvSpPr>
        <p:spPr>
          <a:xfrm>
            <a:off x="9017000" y="1102486"/>
            <a:ext cx="0" cy="5281295"/>
          </a:xfrm>
          <a:custGeom>
            <a:avLst/>
            <a:gdLst/>
            <a:ahLst/>
            <a:cxnLst/>
            <a:rect l="l" t="t" r="r" b="b"/>
            <a:pathLst>
              <a:path h="5281295">
                <a:moveTo>
                  <a:pt x="0" y="0"/>
                </a:moveTo>
                <a:lnTo>
                  <a:pt x="0" y="5280914"/>
                </a:lnTo>
              </a:path>
            </a:pathLst>
          </a:custGeom>
          <a:ln w="28575">
            <a:solidFill>
              <a:srgbClr val="FFFFFF"/>
            </a:solidFill>
          </a:ln>
        </p:spPr>
        <p:txBody>
          <a:bodyPr wrap="square" lIns="0" tIns="0" rIns="0" bIns="0" rtlCol="0"/>
          <a:lstStyle/>
          <a:p>
            <a:endParaRPr/>
          </a:p>
        </p:txBody>
      </p:sp>
      <p:sp>
        <p:nvSpPr>
          <p:cNvPr id="10" name="object 10"/>
          <p:cNvSpPr/>
          <p:nvPr/>
        </p:nvSpPr>
        <p:spPr>
          <a:xfrm>
            <a:off x="3429000" y="1116711"/>
            <a:ext cx="8382000" cy="0"/>
          </a:xfrm>
          <a:custGeom>
            <a:avLst/>
            <a:gdLst/>
            <a:ahLst/>
            <a:cxnLst/>
            <a:rect l="l" t="t" r="r" b="b"/>
            <a:pathLst>
              <a:path w="8382000">
                <a:moveTo>
                  <a:pt x="0" y="0"/>
                </a:moveTo>
                <a:lnTo>
                  <a:pt x="8382000" y="0"/>
                </a:lnTo>
              </a:path>
            </a:pathLst>
          </a:custGeom>
          <a:ln w="28575">
            <a:solidFill>
              <a:srgbClr val="FFFFFF"/>
            </a:solidFill>
          </a:ln>
        </p:spPr>
        <p:txBody>
          <a:bodyPr wrap="square" lIns="0" tIns="0" rIns="0" bIns="0" rtlCol="0"/>
          <a:lstStyle/>
          <a:p>
            <a:endParaRPr/>
          </a:p>
        </p:txBody>
      </p:sp>
      <p:sp>
        <p:nvSpPr>
          <p:cNvPr id="11" name="object 11"/>
          <p:cNvSpPr/>
          <p:nvPr/>
        </p:nvSpPr>
        <p:spPr>
          <a:xfrm>
            <a:off x="3429000" y="3395090"/>
            <a:ext cx="8382000" cy="0"/>
          </a:xfrm>
          <a:custGeom>
            <a:avLst/>
            <a:gdLst/>
            <a:ahLst/>
            <a:cxnLst/>
            <a:rect l="l" t="t" r="r" b="b"/>
            <a:pathLst>
              <a:path w="8382000">
                <a:moveTo>
                  <a:pt x="0" y="0"/>
                </a:moveTo>
                <a:lnTo>
                  <a:pt x="8382000" y="0"/>
                </a:lnTo>
              </a:path>
            </a:pathLst>
          </a:custGeom>
          <a:ln w="28575">
            <a:solidFill>
              <a:srgbClr val="FFFFFF"/>
            </a:solidFill>
          </a:ln>
        </p:spPr>
        <p:txBody>
          <a:bodyPr wrap="square" lIns="0" tIns="0" rIns="0" bIns="0" rtlCol="0"/>
          <a:lstStyle/>
          <a:p>
            <a:endParaRPr/>
          </a:p>
        </p:txBody>
      </p:sp>
      <p:sp>
        <p:nvSpPr>
          <p:cNvPr id="12" name="object 12"/>
          <p:cNvSpPr txBox="1"/>
          <p:nvPr/>
        </p:nvSpPr>
        <p:spPr>
          <a:xfrm>
            <a:off x="3497774" y="1225467"/>
            <a:ext cx="2705990" cy="1218282"/>
          </a:xfrm>
          <a:prstGeom prst="rect">
            <a:avLst/>
          </a:prstGeom>
        </p:spPr>
        <p:txBody>
          <a:bodyPr vert="horz" wrap="square" lIns="0" tIns="0" rIns="0" bIns="0" rtlCol="0">
            <a:spAutoFit/>
          </a:bodyPr>
          <a:lstStyle/>
          <a:p>
            <a:pPr marL="55244">
              <a:lnSpc>
                <a:spcPct val="100000"/>
              </a:lnSpc>
              <a:spcBef>
                <a:spcPts val="535"/>
              </a:spcBef>
            </a:pPr>
            <a:r>
              <a:rPr sz="1400" b="1" dirty="0" err="1">
                <a:solidFill>
                  <a:srgbClr val="005C2E"/>
                </a:solidFill>
                <a:latin typeface="SimSun"/>
                <a:cs typeface="SimSun"/>
              </a:rPr>
              <a:t>杭州新海</a:t>
            </a:r>
            <a:r>
              <a:rPr sz="1400" dirty="0" err="1">
                <a:solidFill>
                  <a:srgbClr val="005C2E"/>
                </a:solidFill>
                <a:latin typeface="SimSun"/>
                <a:cs typeface="SimSun"/>
              </a:rPr>
              <a:t>（中国</a:t>
            </a:r>
            <a:r>
              <a:rPr sz="1400" dirty="0">
                <a:solidFill>
                  <a:srgbClr val="005C2E"/>
                </a:solidFill>
                <a:latin typeface="SimSun"/>
                <a:cs typeface="SimSun"/>
              </a:rPr>
              <a:t>）</a:t>
            </a:r>
            <a:endParaRPr sz="1400" dirty="0">
              <a:latin typeface="SimSun"/>
              <a:cs typeface="SimSun"/>
            </a:endParaRPr>
          </a:p>
          <a:p>
            <a:pPr marL="55244">
              <a:lnSpc>
                <a:spcPct val="100000"/>
              </a:lnSpc>
              <a:spcBef>
                <a:spcPts val="335"/>
              </a:spcBef>
            </a:pPr>
            <a:r>
              <a:rPr sz="1400" b="1" dirty="0">
                <a:solidFill>
                  <a:srgbClr val="005C2E"/>
                </a:solidFill>
                <a:latin typeface="Arial"/>
                <a:cs typeface="Arial"/>
              </a:rPr>
              <a:t>5000</a:t>
            </a:r>
            <a:r>
              <a:rPr sz="1400" spc="-5" dirty="0">
                <a:solidFill>
                  <a:srgbClr val="005C2E"/>
                </a:solidFill>
                <a:latin typeface="SimSun"/>
                <a:cs typeface="SimSun"/>
              </a:rPr>
              <a:t>万至</a:t>
            </a:r>
            <a:r>
              <a:rPr sz="1400" b="1" spc="-25" dirty="0">
                <a:solidFill>
                  <a:srgbClr val="005C2E"/>
                </a:solidFill>
                <a:latin typeface="Arial"/>
                <a:cs typeface="Arial"/>
              </a:rPr>
              <a:t>700</a:t>
            </a:r>
            <a:r>
              <a:rPr sz="1400" b="1" spc="5" dirty="0">
                <a:solidFill>
                  <a:srgbClr val="005C2E"/>
                </a:solidFill>
                <a:latin typeface="Arial"/>
                <a:cs typeface="Arial"/>
              </a:rPr>
              <a:t>0</a:t>
            </a:r>
            <a:r>
              <a:rPr sz="1400" spc="-30" dirty="0">
                <a:solidFill>
                  <a:srgbClr val="005C2E"/>
                </a:solidFill>
                <a:latin typeface="SimSun"/>
                <a:cs typeface="SimSun"/>
              </a:rPr>
              <a:t>万美元</a:t>
            </a:r>
            <a:endParaRPr sz="1400" dirty="0">
              <a:latin typeface="SimSun"/>
              <a:cs typeface="SimSun"/>
            </a:endParaRPr>
          </a:p>
          <a:p>
            <a:pPr>
              <a:lnSpc>
                <a:spcPct val="100000"/>
              </a:lnSpc>
            </a:pPr>
            <a:endParaRPr sz="1400" dirty="0">
              <a:latin typeface="Times New Roman"/>
              <a:cs typeface="Times New Roman"/>
            </a:endParaRPr>
          </a:p>
          <a:p>
            <a:pPr marL="12700">
              <a:lnSpc>
                <a:spcPct val="100000"/>
              </a:lnSpc>
              <a:spcBef>
                <a:spcPts val="755"/>
              </a:spcBef>
            </a:pPr>
            <a:r>
              <a:rPr sz="1400" dirty="0">
                <a:solidFill>
                  <a:srgbClr val="1E1E1E"/>
                </a:solidFill>
                <a:latin typeface="Arial"/>
                <a:cs typeface="Arial"/>
              </a:rPr>
              <a:t>– </a:t>
            </a:r>
            <a:r>
              <a:rPr sz="1400" spc="-114" dirty="0">
                <a:solidFill>
                  <a:srgbClr val="1E1E1E"/>
                </a:solidFill>
                <a:latin typeface="Arial"/>
                <a:cs typeface="Arial"/>
              </a:rPr>
              <a:t> </a:t>
            </a:r>
            <a:r>
              <a:rPr sz="1400" dirty="0">
                <a:solidFill>
                  <a:srgbClr val="1E1E1E"/>
                </a:solidFill>
                <a:latin typeface="SimSun"/>
                <a:cs typeface="SimSun"/>
              </a:rPr>
              <a:t>合资企业扩大巴基斯坦</a:t>
            </a:r>
            <a:r>
              <a:rPr sz="1400" b="1" spc="-30" dirty="0">
                <a:solidFill>
                  <a:srgbClr val="1E1E1E"/>
                </a:solidFill>
                <a:latin typeface="Arial"/>
                <a:cs typeface="Arial"/>
              </a:rPr>
              <a:t>A</a:t>
            </a:r>
            <a:r>
              <a:rPr sz="1400" b="1" spc="-10" dirty="0">
                <a:solidFill>
                  <a:srgbClr val="1E1E1E"/>
                </a:solidFill>
                <a:latin typeface="Arial"/>
                <a:cs typeface="Arial"/>
              </a:rPr>
              <a:t>P</a:t>
            </a:r>
            <a:r>
              <a:rPr sz="1400" b="1" spc="-25" dirty="0">
                <a:solidFill>
                  <a:srgbClr val="1E1E1E"/>
                </a:solidFill>
                <a:latin typeface="Arial"/>
                <a:cs typeface="Arial"/>
              </a:rPr>
              <a:t>I</a:t>
            </a:r>
            <a:r>
              <a:rPr sz="1400" b="1" spc="-25" dirty="0">
                <a:solidFill>
                  <a:srgbClr val="1E1E1E"/>
                </a:solidFill>
                <a:latin typeface="SimSun"/>
                <a:cs typeface="SimSun"/>
              </a:rPr>
              <a:t>生产能力</a:t>
            </a:r>
            <a:endParaRPr sz="1400" b="1" dirty="0">
              <a:latin typeface="SimSun"/>
              <a:cs typeface="SimSun"/>
            </a:endParaRPr>
          </a:p>
        </p:txBody>
      </p:sp>
      <p:sp>
        <p:nvSpPr>
          <p:cNvPr id="13" name="object 13"/>
          <p:cNvSpPr txBox="1"/>
          <p:nvPr/>
        </p:nvSpPr>
        <p:spPr>
          <a:xfrm>
            <a:off x="6248527" y="1173956"/>
            <a:ext cx="1523873" cy="430887"/>
          </a:xfrm>
          <a:prstGeom prst="rect">
            <a:avLst/>
          </a:prstGeom>
        </p:spPr>
        <p:txBody>
          <a:bodyPr vert="horz" wrap="square" lIns="0" tIns="0" rIns="0" bIns="0" rtlCol="0">
            <a:spAutoFit/>
          </a:bodyPr>
          <a:lstStyle/>
          <a:p>
            <a:pPr marL="12700" marR="5080"/>
            <a:r>
              <a:rPr sz="1400" b="1" spc="-30" dirty="0">
                <a:solidFill>
                  <a:srgbClr val="005C2E"/>
                </a:solidFill>
                <a:latin typeface="Arial"/>
                <a:cs typeface="Arial"/>
              </a:rPr>
              <a:t>A</a:t>
            </a:r>
            <a:r>
              <a:rPr sz="1400" b="1" dirty="0">
                <a:solidFill>
                  <a:srgbClr val="005C2E"/>
                </a:solidFill>
                <a:latin typeface="Arial"/>
                <a:cs typeface="Arial"/>
              </a:rPr>
              <a:t>D</a:t>
            </a:r>
            <a:r>
              <a:rPr sz="1400" b="1" spc="-50" dirty="0">
                <a:solidFill>
                  <a:srgbClr val="005C2E"/>
                </a:solidFill>
                <a:latin typeface="Arial"/>
                <a:cs typeface="Arial"/>
              </a:rPr>
              <a:t> </a:t>
            </a:r>
            <a:r>
              <a:rPr sz="1400" b="1" spc="-10" dirty="0">
                <a:solidFill>
                  <a:srgbClr val="005C2E"/>
                </a:solidFill>
                <a:latin typeface="Arial"/>
                <a:cs typeface="Arial"/>
              </a:rPr>
              <a:t>P</a:t>
            </a:r>
            <a:r>
              <a:rPr sz="1400" b="1" spc="5" dirty="0">
                <a:solidFill>
                  <a:srgbClr val="005C2E"/>
                </a:solidFill>
                <a:latin typeface="Arial"/>
                <a:cs typeface="Arial"/>
              </a:rPr>
              <a:t>o</a:t>
            </a:r>
            <a:r>
              <a:rPr sz="1400" b="1" spc="-15" dirty="0">
                <a:solidFill>
                  <a:srgbClr val="005C2E"/>
                </a:solidFill>
                <a:latin typeface="Arial"/>
                <a:cs typeface="Arial"/>
              </a:rPr>
              <a:t>r</a:t>
            </a:r>
            <a:r>
              <a:rPr sz="1400" b="1" spc="5" dirty="0">
                <a:solidFill>
                  <a:srgbClr val="005C2E"/>
                </a:solidFill>
                <a:latin typeface="Arial"/>
                <a:cs typeface="Arial"/>
              </a:rPr>
              <a:t>ts</a:t>
            </a:r>
            <a:r>
              <a:rPr sz="1400" dirty="0">
                <a:solidFill>
                  <a:srgbClr val="005C2E"/>
                </a:solidFill>
                <a:latin typeface="SimSun"/>
                <a:cs typeface="SimSun"/>
              </a:rPr>
              <a:t>（</a:t>
            </a:r>
            <a:r>
              <a:rPr sz="1400" spc="-25" dirty="0">
                <a:solidFill>
                  <a:srgbClr val="005C2E"/>
                </a:solidFill>
                <a:latin typeface="SimSun"/>
                <a:cs typeface="SimSun"/>
              </a:rPr>
              <a:t>阿联 </a:t>
            </a:r>
            <a:r>
              <a:rPr sz="1400" dirty="0">
                <a:solidFill>
                  <a:srgbClr val="005C2E"/>
                </a:solidFill>
                <a:latin typeface="SimSun"/>
                <a:cs typeface="SimSun"/>
              </a:rPr>
              <a:t>酋）</a:t>
            </a:r>
            <a:r>
              <a:rPr sz="1400" b="1" dirty="0">
                <a:solidFill>
                  <a:srgbClr val="005C2E"/>
                </a:solidFill>
                <a:latin typeface="Arial"/>
                <a:cs typeface="Arial"/>
              </a:rPr>
              <a:t>2.</a:t>
            </a:r>
            <a:r>
              <a:rPr sz="1400" b="1" spc="5" dirty="0">
                <a:solidFill>
                  <a:srgbClr val="005C2E"/>
                </a:solidFill>
                <a:latin typeface="Arial"/>
                <a:cs typeface="Arial"/>
              </a:rPr>
              <a:t>2</a:t>
            </a:r>
            <a:r>
              <a:rPr sz="1400" spc="-25" dirty="0">
                <a:solidFill>
                  <a:srgbClr val="005C2E"/>
                </a:solidFill>
                <a:latin typeface="SimSun"/>
                <a:cs typeface="SimSun"/>
              </a:rPr>
              <a:t>亿美元</a:t>
            </a:r>
            <a:endParaRPr sz="1400" dirty="0">
              <a:latin typeface="SimSun"/>
              <a:cs typeface="SimSun"/>
            </a:endParaRPr>
          </a:p>
        </p:txBody>
      </p:sp>
      <p:sp>
        <p:nvSpPr>
          <p:cNvPr id="14" name="object 14"/>
          <p:cNvSpPr txBox="1"/>
          <p:nvPr/>
        </p:nvSpPr>
        <p:spPr>
          <a:xfrm>
            <a:off x="6248527" y="1826609"/>
            <a:ext cx="2464435" cy="359073"/>
          </a:xfrm>
          <a:prstGeom prst="rect">
            <a:avLst/>
          </a:prstGeom>
        </p:spPr>
        <p:txBody>
          <a:bodyPr vert="horz" wrap="square" lIns="0" tIns="0" rIns="0" bIns="0" rtlCol="0">
            <a:spAutoFit/>
          </a:bodyPr>
          <a:lstStyle/>
          <a:p>
            <a:pPr marL="12700">
              <a:lnSpc>
                <a:spcPts val="1430"/>
              </a:lnSpc>
            </a:pPr>
            <a:r>
              <a:rPr sz="1400" b="1" dirty="0">
                <a:solidFill>
                  <a:srgbClr val="1E1E1E"/>
                </a:solidFill>
                <a:latin typeface="Arial"/>
                <a:cs typeface="Arial"/>
              </a:rPr>
              <a:t>– </a:t>
            </a:r>
            <a:r>
              <a:rPr sz="1400" b="1" spc="-135" dirty="0">
                <a:solidFill>
                  <a:srgbClr val="1E1E1E"/>
                </a:solidFill>
                <a:latin typeface="Arial"/>
                <a:cs typeface="Arial"/>
              </a:rPr>
              <a:t> </a:t>
            </a:r>
            <a:r>
              <a:rPr sz="1400" b="1" dirty="0">
                <a:solidFill>
                  <a:srgbClr val="1E1E1E"/>
                </a:solidFill>
                <a:latin typeface="SimSun"/>
                <a:cs typeface="SimSun"/>
              </a:rPr>
              <a:t>卡拉奇门户码头管理、运营和开发</a:t>
            </a:r>
            <a:r>
              <a:rPr sz="1400" dirty="0">
                <a:solidFill>
                  <a:srgbClr val="1E1E1E"/>
                </a:solidFill>
                <a:latin typeface="Arial"/>
                <a:cs typeface="Arial"/>
              </a:rPr>
              <a:t>50</a:t>
            </a:r>
            <a:r>
              <a:rPr sz="1400" dirty="0">
                <a:solidFill>
                  <a:srgbClr val="1E1E1E"/>
                </a:solidFill>
                <a:latin typeface="SimSun"/>
                <a:cs typeface="SimSun"/>
              </a:rPr>
              <a:t>年特许经</a:t>
            </a:r>
            <a:r>
              <a:rPr sz="1400" spc="-25" dirty="0">
                <a:solidFill>
                  <a:srgbClr val="1E1E1E"/>
                </a:solidFill>
                <a:latin typeface="SimSun"/>
                <a:cs typeface="SimSun"/>
              </a:rPr>
              <a:t>营</a:t>
            </a:r>
            <a:r>
              <a:rPr sz="1400" dirty="0">
                <a:solidFill>
                  <a:srgbClr val="1E1E1E"/>
                </a:solidFill>
                <a:latin typeface="SimSun"/>
                <a:cs typeface="SimSun"/>
              </a:rPr>
              <a:t>协议</a:t>
            </a:r>
            <a:endParaRPr sz="1400" dirty="0">
              <a:latin typeface="SimSun"/>
              <a:cs typeface="SimSun"/>
            </a:endParaRPr>
          </a:p>
        </p:txBody>
      </p:sp>
      <p:sp>
        <p:nvSpPr>
          <p:cNvPr id="15" name="object 15"/>
          <p:cNvSpPr txBox="1"/>
          <p:nvPr/>
        </p:nvSpPr>
        <p:spPr>
          <a:xfrm>
            <a:off x="9043161" y="1172178"/>
            <a:ext cx="1714500" cy="969496"/>
          </a:xfrm>
          <a:prstGeom prst="rect">
            <a:avLst/>
          </a:prstGeom>
        </p:spPr>
        <p:txBody>
          <a:bodyPr vert="horz" wrap="square" lIns="0" tIns="0" rIns="0" bIns="0" rtlCol="0">
            <a:spAutoFit/>
          </a:bodyPr>
          <a:lstStyle/>
          <a:p>
            <a:pPr marL="12700" marR="5080">
              <a:lnSpc>
                <a:spcPct val="90000"/>
              </a:lnSpc>
            </a:pPr>
            <a:r>
              <a:rPr sz="1400" b="1" spc="-30" dirty="0">
                <a:solidFill>
                  <a:srgbClr val="005C2E"/>
                </a:solidFill>
                <a:latin typeface="Arial"/>
                <a:cs typeface="Arial"/>
              </a:rPr>
              <a:t>A</a:t>
            </a:r>
            <a:r>
              <a:rPr sz="1400" b="1" dirty="0">
                <a:solidFill>
                  <a:srgbClr val="005C2E"/>
                </a:solidFill>
                <a:latin typeface="Arial"/>
                <a:cs typeface="Arial"/>
              </a:rPr>
              <a:t>l </a:t>
            </a:r>
            <a:r>
              <a:rPr sz="1400" b="1" spc="-20" dirty="0">
                <a:solidFill>
                  <a:srgbClr val="005C2E"/>
                </a:solidFill>
                <a:latin typeface="Arial"/>
                <a:cs typeface="Arial"/>
              </a:rPr>
              <a:t>M</a:t>
            </a:r>
            <a:r>
              <a:rPr sz="1400" b="1" dirty="0">
                <a:solidFill>
                  <a:srgbClr val="005C2E"/>
                </a:solidFill>
                <a:latin typeface="Arial"/>
                <a:cs typeface="Arial"/>
              </a:rPr>
              <a:t>i</a:t>
            </a:r>
            <a:r>
              <a:rPr sz="1400" b="1" spc="-10" dirty="0">
                <a:solidFill>
                  <a:srgbClr val="005C2E"/>
                </a:solidFill>
                <a:latin typeface="Arial"/>
                <a:cs typeface="Arial"/>
              </a:rPr>
              <a:t>r</a:t>
            </a:r>
            <a:r>
              <a:rPr sz="1400" b="1" spc="5" dirty="0">
                <a:solidFill>
                  <a:srgbClr val="005C2E"/>
                </a:solidFill>
                <a:latin typeface="Arial"/>
                <a:cs typeface="Arial"/>
              </a:rPr>
              <a:t>q</a:t>
            </a:r>
            <a:r>
              <a:rPr sz="1400" b="1" dirty="0">
                <a:solidFill>
                  <a:srgbClr val="005C2E"/>
                </a:solidFill>
                <a:latin typeface="Arial"/>
                <a:cs typeface="Arial"/>
              </a:rPr>
              <a:t>ab</a:t>
            </a:r>
            <a:r>
              <a:rPr sz="1400" b="1" spc="-35" dirty="0">
                <a:solidFill>
                  <a:srgbClr val="005C2E"/>
                </a:solidFill>
                <a:latin typeface="Arial"/>
                <a:cs typeface="Arial"/>
              </a:rPr>
              <a:t> </a:t>
            </a:r>
            <a:r>
              <a:rPr sz="1400" b="1" dirty="0">
                <a:solidFill>
                  <a:srgbClr val="005C2E"/>
                </a:solidFill>
                <a:latin typeface="Arial"/>
                <a:cs typeface="Arial"/>
              </a:rPr>
              <a:t>Ca</a:t>
            </a:r>
            <a:r>
              <a:rPr sz="1400" b="1" spc="10" dirty="0">
                <a:solidFill>
                  <a:srgbClr val="005C2E"/>
                </a:solidFill>
                <a:latin typeface="Arial"/>
                <a:cs typeface="Arial"/>
              </a:rPr>
              <a:t>p</a:t>
            </a:r>
            <a:r>
              <a:rPr sz="1400" b="1" dirty="0">
                <a:solidFill>
                  <a:srgbClr val="005C2E"/>
                </a:solidFill>
                <a:latin typeface="Arial"/>
                <a:cs typeface="Arial"/>
              </a:rPr>
              <a:t>i</a:t>
            </a:r>
            <a:r>
              <a:rPr sz="1400" b="1" spc="5" dirty="0">
                <a:solidFill>
                  <a:srgbClr val="005C2E"/>
                </a:solidFill>
                <a:latin typeface="Arial"/>
                <a:cs typeface="Arial"/>
              </a:rPr>
              <a:t>t</a:t>
            </a:r>
            <a:r>
              <a:rPr sz="1400" b="1" spc="-20" dirty="0">
                <a:solidFill>
                  <a:srgbClr val="005C2E"/>
                </a:solidFill>
                <a:latin typeface="Arial"/>
                <a:cs typeface="Arial"/>
              </a:rPr>
              <a:t>a</a:t>
            </a:r>
            <a:r>
              <a:rPr sz="1400" b="1" spc="5" dirty="0">
                <a:solidFill>
                  <a:srgbClr val="005C2E"/>
                </a:solidFill>
                <a:latin typeface="Arial"/>
                <a:cs typeface="Arial"/>
              </a:rPr>
              <a:t>l</a:t>
            </a:r>
            <a:r>
              <a:rPr sz="1400" dirty="0">
                <a:solidFill>
                  <a:srgbClr val="005C2E"/>
                </a:solidFill>
                <a:latin typeface="SimSun"/>
                <a:cs typeface="SimSun"/>
              </a:rPr>
              <a:t>（</a:t>
            </a:r>
            <a:r>
              <a:rPr sz="1400" spc="-25" dirty="0">
                <a:solidFill>
                  <a:srgbClr val="005C2E"/>
                </a:solidFill>
                <a:latin typeface="SimSun"/>
                <a:cs typeface="SimSun"/>
              </a:rPr>
              <a:t>卡塔 </a:t>
            </a:r>
            <a:r>
              <a:rPr sz="1400" dirty="0">
                <a:solidFill>
                  <a:srgbClr val="005C2E"/>
                </a:solidFill>
                <a:latin typeface="SimSun"/>
                <a:cs typeface="SimSun"/>
              </a:rPr>
              <a:t>尔）电力建设公司（中 国）</a:t>
            </a:r>
            <a:r>
              <a:rPr sz="1400" b="1" dirty="0">
                <a:solidFill>
                  <a:srgbClr val="005C2E"/>
                </a:solidFill>
                <a:latin typeface="Arial"/>
                <a:cs typeface="Arial"/>
              </a:rPr>
              <a:t>20.</a:t>
            </a:r>
            <a:r>
              <a:rPr sz="1400" b="1" spc="5" dirty="0">
                <a:solidFill>
                  <a:srgbClr val="005C2E"/>
                </a:solidFill>
                <a:latin typeface="Arial"/>
                <a:cs typeface="Arial"/>
              </a:rPr>
              <a:t>9</a:t>
            </a:r>
            <a:r>
              <a:rPr sz="1400" spc="-25" dirty="0">
                <a:solidFill>
                  <a:srgbClr val="005C2E"/>
                </a:solidFill>
                <a:latin typeface="SimSun"/>
                <a:cs typeface="SimSun"/>
              </a:rPr>
              <a:t>亿美元</a:t>
            </a:r>
            <a:endParaRPr lang="en-US" sz="1400" spc="-25" dirty="0">
              <a:solidFill>
                <a:srgbClr val="005C2E"/>
              </a:solidFill>
              <a:latin typeface="SimSun"/>
              <a:cs typeface="SimSun"/>
            </a:endParaRPr>
          </a:p>
          <a:p>
            <a:pPr marL="12700" marR="5080">
              <a:lnSpc>
                <a:spcPct val="90000"/>
              </a:lnSpc>
            </a:pPr>
            <a:endParaRPr sz="1400" dirty="0">
              <a:latin typeface="SimSun"/>
              <a:cs typeface="SimSun"/>
            </a:endParaRPr>
          </a:p>
        </p:txBody>
      </p:sp>
      <p:sp>
        <p:nvSpPr>
          <p:cNvPr id="16" name="object 16"/>
          <p:cNvSpPr txBox="1"/>
          <p:nvPr/>
        </p:nvSpPr>
        <p:spPr>
          <a:xfrm>
            <a:off x="9085071" y="1987404"/>
            <a:ext cx="1854200" cy="430887"/>
          </a:xfrm>
          <a:prstGeom prst="rect">
            <a:avLst/>
          </a:prstGeom>
        </p:spPr>
        <p:txBody>
          <a:bodyPr vert="horz" wrap="square" lIns="0" tIns="0" rIns="0" bIns="0" rtlCol="0">
            <a:spAutoFit/>
          </a:bodyPr>
          <a:lstStyle/>
          <a:p>
            <a:pPr marL="12700">
              <a:lnSpc>
                <a:spcPct val="100000"/>
              </a:lnSpc>
            </a:pPr>
            <a:r>
              <a:rPr sz="1400" dirty="0">
                <a:solidFill>
                  <a:srgbClr val="1E1E1E"/>
                </a:solidFill>
                <a:latin typeface="Arial"/>
                <a:cs typeface="Arial"/>
              </a:rPr>
              <a:t>– </a:t>
            </a:r>
            <a:r>
              <a:rPr sz="1400" spc="-135" dirty="0">
                <a:solidFill>
                  <a:srgbClr val="1E1E1E"/>
                </a:solidFill>
                <a:latin typeface="Arial"/>
                <a:cs typeface="Arial"/>
              </a:rPr>
              <a:t> </a:t>
            </a:r>
            <a:r>
              <a:rPr sz="1400" dirty="0">
                <a:solidFill>
                  <a:srgbClr val="1E1E1E"/>
                </a:solidFill>
                <a:latin typeface="SimSun"/>
                <a:cs typeface="SimSun"/>
              </a:rPr>
              <a:t>卡西姆港燃</a:t>
            </a:r>
            <a:r>
              <a:rPr sz="1400" b="1" dirty="0">
                <a:solidFill>
                  <a:srgbClr val="1E1E1E"/>
                </a:solidFill>
                <a:latin typeface="SimSun"/>
                <a:cs typeface="SimSun"/>
              </a:rPr>
              <a:t>煤发电厂</a:t>
            </a:r>
            <a:r>
              <a:rPr sz="1400" dirty="0">
                <a:solidFill>
                  <a:srgbClr val="1E1E1E"/>
                </a:solidFill>
                <a:latin typeface="SimSun"/>
                <a:cs typeface="SimSun"/>
              </a:rPr>
              <a:t>建设</a:t>
            </a:r>
            <a:endParaRPr sz="1400" dirty="0">
              <a:latin typeface="SimSun"/>
              <a:cs typeface="SimSun"/>
            </a:endParaRPr>
          </a:p>
        </p:txBody>
      </p:sp>
      <p:sp>
        <p:nvSpPr>
          <p:cNvPr id="17" name="object 17"/>
          <p:cNvSpPr txBox="1"/>
          <p:nvPr/>
        </p:nvSpPr>
        <p:spPr>
          <a:xfrm>
            <a:off x="3440619" y="3622431"/>
            <a:ext cx="2709992" cy="1220847"/>
          </a:xfrm>
          <a:prstGeom prst="rect">
            <a:avLst/>
          </a:prstGeom>
        </p:spPr>
        <p:txBody>
          <a:bodyPr vert="horz" wrap="square" lIns="0" tIns="0" rIns="0" bIns="0" rtlCol="0">
            <a:spAutoFit/>
          </a:bodyPr>
          <a:lstStyle/>
          <a:p>
            <a:pPr marL="12700" marR="318135" algn="just"/>
            <a:r>
              <a:rPr sz="1400" b="1" dirty="0" err="1">
                <a:solidFill>
                  <a:srgbClr val="005C2E"/>
                </a:solidFill>
                <a:latin typeface="SimSun"/>
                <a:cs typeface="SimSun"/>
              </a:rPr>
              <a:t>迪拜环球港务集团</a:t>
            </a:r>
            <a:r>
              <a:rPr sz="1400" dirty="0" err="1">
                <a:solidFill>
                  <a:srgbClr val="005C2E"/>
                </a:solidFill>
                <a:latin typeface="SimSun"/>
                <a:cs typeface="SimSun"/>
              </a:rPr>
              <a:t>（阿联酋）</a:t>
            </a:r>
            <a:r>
              <a:rPr sz="1400" b="1" spc="-25" dirty="0" err="1">
                <a:solidFill>
                  <a:srgbClr val="005C2E"/>
                </a:solidFill>
                <a:latin typeface="SimSun"/>
                <a:cs typeface="SimSun"/>
              </a:rPr>
              <a:t>和国</a:t>
            </a:r>
            <a:r>
              <a:rPr sz="1400" b="1" dirty="0" err="1">
                <a:solidFill>
                  <a:srgbClr val="005C2E"/>
                </a:solidFill>
                <a:latin typeface="SimSun"/>
                <a:cs typeface="SimSun"/>
              </a:rPr>
              <a:t>家物流公司</a:t>
            </a:r>
            <a:r>
              <a:rPr sz="1400" dirty="0" err="1">
                <a:solidFill>
                  <a:srgbClr val="005C2E"/>
                </a:solidFill>
                <a:latin typeface="SimSun"/>
                <a:cs typeface="SimSun"/>
              </a:rPr>
              <a:t>（巴基斯坦）</a:t>
            </a:r>
            <a:r>
              <a:rPr sz="1400" spc="-25" dirty="0" err="1">
                <a:solidFill>
                  <a:srgbClr val="005C2E"/>
                </a:solidFill>
                <a:latin typeface="SimSun"/>
                <a:cs typeface="SimSun"/>
              </a:rPr>
              <a:t>合资</a:t>
            </a:r>
            <a:r>
              <a:rPr sz="1400" dirty="0" err="1">
                <a:solidFill>
                  <a:srgbClr val="005C2E"/>
                </a:solidFill>
                <a:latin typeface="SimSun"/>
                <a:cs typeface="SimSun"/>
              </a:rPr>
              <a:t>投资</a:t>
            </a:r>
            <a:r>
              <a:rPr sz="1400" spc="-30" dirty="0" err="1">
                <a:solidFill>
                  <a:srgbClr val="005C2E"/>
                </a:solidFill>
                <a:latin typeface="SimSun"/>
                <a:cs typeface="SimSun"/>
              </a:rPr>
              <a:t>未公开</a:t>
            </a:r>
            <a:endParaRPr sz="1400" dirty="0">
              <a:latin typeface="SimSun"/>
              <a:cs typeface="SimSun"/>
            </a:endParaRPr>
          </a:p>
          <a:p>
            <a:pPr>
              <a:lnSpc>
                <a:spcPct val="100000"/>
              </a:lnSpc>
              <a:spcBef>
                <a:spcPts val="46"/>
              </a:spcBef>
            </a:pPr>
            <a:endParaRPr sz="1400" dirty="0">
              <a:latin typeface="Times New Roman"/>
              <a:cs typeface="Times New Roman"/>
            </a:endParaRPr>
          </a:p>
          <a:p>
            <a:pPr marL="165100" marR="5080" indent="-152400">
              <a:lnSpc>
                <a:spcPts val="1370"/>
              </a:lnSpc>
            </a:pPr>
            <a:r>
              <a:rPr sz="1400" b="1" dirty="0">
                <a:solidFill>
                  <a:srgbClr val="1E1E1E"/>
                </a:solidFill>
                <a:latin typeface="Arial"/>
                <a:cs typeface="Arial"/>
              </a:rPr>
              <a:t>–</a:t>
            </a:r>
            <a:r>
              <a:rPr sz="1400" b="1" spc="75" dirty="0">
                <a:solidFill>
                  <a:srgbClr val="1E1E1E"/>
                </a:solidFill>
                <a:latin typeface="Arial"/>
                <a:cs typeface="Arial"/>
              </a:rPr>
              <a:t> </a:t>
            </a:r>
            <a:r>
              <a:rPr sz="1400" b="1" dirty="0">
                <a:solidFill>
                  <a:srgbClr val="1E1E1E"/>
                </a:solidFill>
                <a:latin typeface="SimSun"/>
                <a:cs typeface="SimSun"/>
              </a:rPr>
              <a:t>卡拉奇港至普里普里</a:t>
            </a:r>
            <a:r>
              <a:rPr sz="1400" b="1" dirty="0">
                <a:solidFill>
                  <a:srgbClr val="1E1E1E"/>
                </a:solidFill>
                <a:latin typeface="Arial"/>
                <a:cs typeface="Arial"/>
              </a:rPr>
              <a:t>50</a:t>
            </a:r>
            <a:r>
              <a:rPr sz="1400" b="1" dirty="0">
                <a:solidFill>
                  <a:srgbClr val="1E1E1E"/>
                </a:solidFill>
                <a:latin typeface="SimSun"/>
                <a:cs typeface="SimSun"/>
              </a:rPr>
              <a:t>公里货运走廊</a:t>
            </a:r>
            <a:r>
              <a:rPr sz="1400" spc="-25" dirty="0">
                <a:solidFill>
                  <a:srgbClr val="1E1E1E"/>
                </a:solidFill>
                <a:latin typeface="SimSun"/>
                <a:cs typeface="SimSun"/>
              </a:rPr>
              <a:t>建设</a:t>
            </a:r>
            <a:endParaRPr sz="1400" dirty="0">
              <a:latin typeface="SimSun"/>
              <a:cs typeface="SimSun"/>
            </a:endParaRPr>
          </a:p>
        </p:txBody>
      </p:sp>
      <p:sp>
        <p:nvSpPr>
          <p:cNvPr id="18" name="object 18"/>
          <p:cNvSpPr txBox="1"/>
          <p:nvPr/>
        </p:nvSpPr>
        <p:spPr>
          <a:xfrm>
            <a:off x="6288891" y="3607581"/>
            <a:ext cx="1858794" cy="861774"/>
          </a:xfrm>
          <a:prstGeom prst="rect">
            <a:avLst/>
          </a:prstGeom>
        </p:spPr>
        <p:txBody>
          <a:bodyPr vert="horz" wrap="square" lIns="0" tIns="0" rIns="0" bIns="0" rtlCol="0">
            <a:spAutoFit/>
          </a:bodyPr>
          <a:lstStyle/>
          <a:p>
            <a:pPr marL="12700" marR="5080" algn="just"/>
            <a:r>
              <a:rPr sz="1400" b="1" spc="-5" dirty="0" err="1">
                <a:solidFill>
                  <a:srgbClr val="005C2E"/>
                </a:solidFill>
                <a:latin typeface="SimSun"/>
                <a:cs typeface="SimSun"/>
              </a:rPr>
              <a:t>阿拉伯航空</a:t>
            </a:r>
            <a:r>
              <a:rPr sz="1400" spc="-5" dirty="0" err="1">
                <a:solidFill>
                  <a:srgbClr val="005C2E"/>
                </a:solidFill>
                <a:latin typeface="SimSun"/>
                <a:cs typeface="SimSun"/>
              </a:rPr>
              <a:t>（阿联酋）</a:t>
            </a:r>
            <a:r>
              <a:rPr sz="1400" dirty="0" err="1">
                <a:solidFill>
                  <a:srgbClr val="005C2E"/>
                </a:solidFill>
                <a:latin typeface="SimSun"/>
                <a:cs typeface="SimSun"/>
              </a:rPr>
              <a:t>与</a:t>
            </a:r>
            <a:r>
              <a:rPr sz="1400" b="1" spc="5" dirty="0" err="1">
                <a:solidFill>
                  <a:srgbClr val="005C2E"/>
                </a:solidFill>
                <a:latin typeface="Arial"/>
                <a:cs typeface="Arial"/>
              </a:rPr>
              <a:t>L</a:t>
            </a:r>
            <a:r>
              <a:rPr sz="1400" b="1" dirty="0" err="1">
                <a:solidFill>
                  <a:srgbClr val="005C2E"/>
                </a:solidFill>
                <a:latin typeface="Arial"/>
                <a:cs typeface="Arial"/>
              </a:rPr>
              <a:t>ak</a:t>
            </a:r>
            <a:r>
              <a:rPr sz="1400" b="1" spc="-20" dirty="0" err="1">
                <a:solidFill>
                  <a:srgbClr val="005C2E"/>
                </a:solidFill>
                <a:latin typeface="Arial"/>
                <a:cs typeface="Arial"/>
              </a:rPr>
              <a:t>s</a:t>
            </a:r>
            <a:r>
              <a:rPr sz="1400" b="1" spc="5" dirty="0" err="1">
                <a:solidFill>
                  <a:srgbClr val="005C2E"/>
                </a:solidFill>
                <a:latin typeface="Arial"/>
                <a:cs typeface="Arial"/>
              </a:rPr>
              <a:t>o</a:t>
            </a:r>
            <a:r>
              <a:rPr sz="1400" b="1" dirty="0" err="1">
                <a:solidFill>
                  <a:srgbClr val="005C2E"/>
                </a:solidFill>
                <a:latin typeface="Arial"/>
                <a:cs typeface="Arial"/>
              </a:rPr>
              <a:t>n</a:t>
            </a:r>
            <a:r>
              <a:rPr lang="en-US" sz="1400" b="1" dirty="0">
                <a:solidFill>
                  <a:srgbClr val="005C2E"/>
                </a:solidFill>
                <a:latin typeface="Arial"/>
                <a:cs typeface="Arial"/>
              </a:rPr>
              <a:t> </a:t>
            </a:r>
            <a:r>
              <a:rPr sz="1400" b="1" dirty="0" err="1">
                <a:solidFill>
                  <a:srgbClr val="005C2E"/>
                </a:solidFill>
                <a:latin typeface="Arial"/>
                <a:cs typeface="Arial"/>
              </a:rPr>
              <a:t>G</a:t>
            </a:r>
            <a:r>
              <a:rPr sz="1400" b="1" spc="-10" dirty="0" err="1">
                <a:solidFill>
                  <a:srgbClr val="005C2E"/>
                </a:solidFill>
                <a:latin typeface="Arial"/>
                <a:cs typeface="Arial"/>
              </a:rPr>
              <a:t>r</a:t>
            </a:r>
            <a:r>
              <a:rPr sz="1400" b="1" spc="5" dirty="0" err="1">
                <a:solidFill>
                  <a:srgbClr val="005C2E"/>
                </a:solidFill>
                <a:latin typeface="Arial"/>
                <a:cs typeface="Arial"/>
              </a:rPr>
              <a:t>o</a:t>
            </a:r>
            <a:r>
              <a:rPr sz="1400" b="1" spc="-15" dirty="0" err="1">
                <a:solidFill>
                  <a:srgbClr val="005C2E"/>
                </a:solidFill>
                <a:latin typeface="Arial"/>
                <a:cs typeface="Arial"/>
              </a:rPr>
              <a:t>u</a:t>
            </a:r>
            <a:r>
              <a:rPr sz="1400" b="1" spc="-10" dirty="0" err="1">
                <a:solidFill>
                  <a:srgbClr val="005C2E"/>
                </a:solidFill>
                <a:latin typeface="Arial"/>
                <a:cs typeface="Arial"/>
              </a:rPr>
              <a:t>p</a:t>
            </a:r>
            <a:r>
              <a:rPr sz="1400" dirty="0" err="1">
                <a:solidFill>
                  <a:srgbClr val="005C2E"/>
                </a:solidFill>
                <a:latin typeface="SimSun"/>
                <a:cs typeface="SimSun"/>
              </a:rPr>
              <a:t>（</a:t>
            </a:r>
            <a:r>
              <a:rPr sz="1400" spc="-25" dirty="0" err="1">
                <a:solidFill>
                  <a:srgbClr val="005C2E"/>
                </a:solidFill>
                <a:latin typeface="SimSun"/>
                <a:cs typeface="SimSun"/>
              </a:rPr>
              <a:t>巴基斯</a:t>
            </a:r>
            <a:r>
              <a:rPr sz="1400" dirty="0" err="1">
                <a:solidFill>
                  <a:srgbClr val="005C2E"/>
                </a:solidFill>
                <a:latin typeface="SimSun"/>
                <a:cs typeface="SimSun"/>
              </a:rPr>
              <a:t>坦）合资企业投资未公开</a:t>
            </a:r>
            <a:endParaRPr sz="1400" dirty="0">
              <a:latin typeface="SimSun"/>
              <a:cs typeface="SimSun"/>
            </a:endParaRPr>
          </a:p>
        </p:txBody>
      </p:sp>
      <p:sp>
        <p:nvSpPr>
          <p:cNvPr id="19" name="object 19"/>
          <p:cNvSpPr txBox="1"/>
          <p:nvPr/>
        </p:nvSpPr>
        <p:spPr>
          <a:xfrm>
            <a:off x="6176771" y="4586949"/>
            <a:ext cx="2607945" cy="575157"/>
          </a:xfrm>
          <a:prstGeom prst="rect">
            <a:avLst/>
          </a:prstGeom>
        </p:spPr>
        <p:txBody>
          <a:bodyPr vert="horz" wrap="square" lIns="0" tIns="0" rIns="0" bIns="0" rtlCol="0">
            <a:spAutoFit/>
          </a:bodyPr>
          <a:lstStyle/>
          <a:p>
            <a:pPr marL="165100" marR="5080" indent="-152400">
              <a:lnSpc>
                <a:spcPct val="89200"/>
              </a:lnSpc>
            </a:pPr>
            <a:r>
              <a:rPr sz="1400" dirty="0">
                <a:solidFill>
                  <a:srgbClr val="1E1E1E"/>
                </a:solidFill>
                <a:latin typeface="Arial"/>
                <a:cs typeface="Arial"/>
              </a:rPr>
              <a:t>–</a:t>
            </a:r>
            <a:r>
              <a:rPr sz="1400" spc="100" dirty="0">
                <a:solidFill>
                  <a:srgbClr val="1E1E1E"/>
                </a:solidFill>
                <a:latin typeface="Arial"/>
                <a:cs typeface="Arial"/>
              </a:rPr>
              <a:t> </a:t>
            </a:r>
            <a:r>
              <a:rPr sz="1400" spc="-55" dirty="0">
                <a:solidFill>
                  <a:srgbClr val="1E1E1E"/>
                </a:solidFill>
                <a:latin typeface="SimSun"/>
                <a:cs typeface="SimSun"/>
              </a:rPr>
              <a:t>与巴基斯</a:t>
            </a:r>
            <a:r>
              <a:rPr sz="1400" dirty="0">
                <a:solidFill>
                  <a:srgbClr val="1E1E1E"/>
                </a:solidFill>
                <a:latin typeface="SimSun"/>
                <a:cs typeface="SimSun"/>
              </a:rPr>
              <a:t>坦</a:t>
            </a:r>
            <a:r>
              <a:rPr sz="1400" spc="-75" dirty="0">
                <a:solidFill>
                  <a:srgbClr val="1E1E1E"/>
                </a:solidFill>
                <a:latin typeface="SimSun"/>
                <a:cs typeface="SimSun"/>
              </a:rPr>
              <a:t> </a:t>
            </a:r>
            <a:r>
              <a:rPr sz="1400" b="1" spc="5" dirty="0">
                <a:solidFill>
                  <a:srgbClr val="1E1E1E"/>
                </a:solidFill>
                <a:latin typeface="Arial"/>
                <a:cs typeface="Arial"/>
              </a:rPr>
              <a:t>L</a:t>
            </a:r>
            <a:r>
              <a:rPr sz="1400" b="1" dirty="0">
                <a:solidFill>
                  <a:srgbClr val="1E1E1E"/>
                </a:solidFill>
                <a:latin typeface="Arial"/>
                <a:cs typeface="Arial"/>
              </a:rPr>
              <a:t>a</a:t>
            </a:r>
            <a:r>
              <a:rPr sz="1400" b="1" spc="5" dirty="0">
                <a:solidFill>
                  <a:srgbClr val="1E1E1E"/>
                </a:solidFill>
                <a:latin typeface="Arial"/>
                <a:cs typeface="Arial"/>
              </a:rPr>
              <a:t>k</a:t>
            </a:r>
            <a:r>
              <a:rPr sz="1400" b="1" dirty="0">
                <a:solidFill>
                  <a:srgbClr val="1E1E1E"/>
                </a:solidFill>
                <a:latin typeface="Arial"/>
                <a:cs typeface="Arial"/>
              </a:rPr>
              <a:t>s</a:t>
            </a:r>
            <a:r>
              <a:rPr sz="1400" b="1" spc="10" dirty="0">
                <a:solidFill>
                  <a:srgbClr val="1E1E1E"/>
                </a:solidFill>
                <a:latin typeface="Arial"/>
                <a:cs typeface="Arial"/>
              </a:rPr>
              <a:t>o</a:t>
            </a:r>
            <a:r>
              <a:rPr sz="1400" b="1" dirty="0">
                <a:solidFill>
                  <a:srgbClr val="1E1E1E"/>
                </a:solidFill>
                <a:latin typeface="Arial"/>
                <a:cs typeface="Arial"/>
              </a:rPr>
              <a:t>n</a:t>
            </a:r>
            <a:r>
              <a:rPr sz="1400" b="1" spc="-85" dirty="0">
                <a:solidFill>
                  <a:srgbClr val="1E1E1E"/>
                </a:solidFill>
                <a:latin typeface="Arial"/>
                <a:cs typeface="Arial"/>
              </a:rPr>
              <a:t> </a:t>
            </a:r>
            <a:r>
              <a:rPr sz="1400" spc="-5" dirty="0">
                <a:solidFill>
                  <a:srgbClr val="1E1E1E"/>
                </a:solidFill>
                <a:latin typeface="SimSun"/>
                <a:cs typeface="SimSun"/>
              </a:rPr>
              <a:t>集团合资</a:t>
            </a:r>
            <a:r>
              <a:rPr sz="1400" dirty="0">
                <a:solidFill>
                  <a:srgbClr val="1E1E1E"/>
                </a:solidFill>
                <a:latin typeface="SimSun"/>
                <a:cs typeface="SimSun"/>
              </a:rPr>
              <a:t>，</a:t>
            </a:r>
            <a:r>
              <a:rPr sz="1400" spc="-5" dirty="0">
                <a:solidFill>
                  <a:srgbClr val="1E1E1E"/>
                </a:solidFill>
                <a:latin typeface="SimSun"/>
                <a:cs typeface="SimSun"/>
              </a:rPr>
              <a:t>计划 </a:t>
            </a:r>
            <a:r>
              <a:rPr sz="1400" dirty="0">
                <a:solidFill>
                  <a:srgbClr val="1E1E1E"/>
                </a:solidFill>
                <a:latin typeface="SimSun"/>
                <a:cs typeface="SimSun"/>
              </a:rPr>
              <a:t>于</a:t>
            </a:r>
            <a:r>
              <a:rPr sz="1400" spc="-265" dirty="0">
                <a:solidFill>
                  <a:srgbClr val="1E1E1E"/>
                </a:solidFill>
                <a:latin typeface="SimSun"/>
                <a:cs typeface="SimSun"/>
              </a:rPr>
              <a:t> </a:t>
            </a:r>
            <a:r>
              <a:rPr sz="1400" b="1" dirty="0">
                <a:solidFill>
                  <a:srgbClr val="1E1E1E"/>
                </a:solidFill>
                <a:latin typeface="Arial"/>
                <a:cs typeface="Arial"/>
              </a:rPr>
              <a:t>2022</a:t>
            </a:r>
            <a:r>
              <a:rPr sz="1400" b="1" spc="-45" dirty="0">
                <a:solidFill>
                  <a:srgbClr val="1E1E1E"/>
                </a:solidFill>
                <a:latin typeface="Arial"/>
                <a:cs typeface="Arial"/>
              </a:rPr>
              <a:t> </a:t>
            </a:r>
            <a:r>
              <a:rPr sz="1400" b="1" spc="-25" dirty="0">
                <a:solidFill>
                  <a:srgbClr val="1E1E1E"/>
                </a:solidFill>
                <a:latin typeface="SimSun"/>
                <a:cs typeface="SimSun"/>
              </a:rPr>
              <a:t>年推出廉价航空公</a:t>
            </a:r>
            <a:r>
              <a:rPr sz="1400" b="1" dirty="0">
                <a:solidFill>
                  <a:srgbClr val="1E1E1E"/>
                </a:solidFill>
                <a:latin typeface="SimSun"/>
                <a:cs typeface="SimSun"/>
              </a:rPr>
              <a:t>司</a:t>
            </a:r>
            <a:r>
              <a:rPr sz="1400" spc="-120" dirty="0">
                <a:solidFill>
                  <a:srgbClr val="1E1E1E"/>
                </a:solidFill>
                <a:latin typeface="SimSun"/>
                <a:cs typeface="SimSun"/>
              </a:rPr>
              <a:t> </a:t>
            </a:r>
            <a:r>
              <a:rPr sz="1400" b="1" spc="-15" dirty="0">
                <a:solidFill>
                  <a:srgbClr val="1E1E1E"/>
                </a:solidFill>
                <a:latin typeface="Arial"/>
                <a:cs typeface="Arial"/>
              </a:rPr>
              <a:t>F</a:t>
            </a:r>
            <a:r>
              <a:rPr sz="1400" b="1" spc="-20" dirty="0">
                <a:solidFill>
                  <a:srgbClr val="1E1E1E"/>
                </a:solidFill>
                <a:latin typeface="Arial"/>
                <a:cs typeface="Arial"/>
              </a:rPr>
              <a:t>l</a:t>
            </a:r>
            <a:r>
              <a:rPr sz="1400" b="1" dirty="0">
                <a:solidFill>
                  <a:srgbClr val="1E1E1E"/>
                </a:solidFill>
                <a:latin typeface="Arial"/>
                <a:cs typeface="Arial"/>
              </a:rPr>
              <a:t>y Ji</a:t>
            </a:r>
            <a:r>
              <a:rPr sz="1400" b="1" spc="-15" dirty="0">
                <a:solidFill>
                  <a:srgbClr val="1E1E1E"/>
                </a:solidFill>
                <a:latin typeface="Arial"/>
                <a:cs typeface="Arial"/>
              </a:rPr>
              <a:t>nn</a:t>
            </a:r>
            <a:r>
              <a:rPr sz="1400" b="1" dirty="0">
                <a:solidFill>
                  <a:srgbClr val="1E1E1E"/>
                </a:solidFill>
                <a:latin typeface="Arial"/>
                <a:cs typeface="Arial"/>
              </a:rPr>
              <a:t>ah</a:t>
            </a:r>
            <a:endParaRPr sz="1400" dirty="0">
              <a:latin typeface="Arial"/>
              <a:cs typeface="Arial"/>
            </a:endParaRPr>
          </a:p>
        </p:txBody>
      </p:sp>
      <p:sp>
        <p:nvSpPr>
          <p:cNvPr id="20" name="object 20"/>
          <p:cNvSpPr txBox="1"/>
          <p:nvPr/>
        </p:nvSpPr>
        <p:spPr>
          <a:xfrm>
            <a:off x="9056370" y="3536982"/>
            <a:ext cx="2312670" cy="430887"/>
          </a:xfrm>
          <a:prstGeom prst="rect">
            <a:avLst/>
          </a:prstGeom>
        </p:spPr>
        <p:txBody>
          <a:bodyPr vert="horz" wrap="square" lIns="0" tIns="0" rIns="0" bIns="0" rtlCol="0">
            <a:spAutoFit/>
          </a:bodyPr>
          <a:lstStyle/>
          <a:p>
            <a:pPr marL="12700">
              <a:lnSpc>
                <a:spcPct val="100000"/>
              </a:lnSpc>
            </a:pPr>
            <a:r>
              <a:rPr sz="1400" b="1" spc="-5" dirty="0" err="1">
                <a:solidFill>
                  <a:srgbClr val="005C2E"/>
                </a:solidFill>
                <a:latin typeface="SimSun"/>
                <a:cs typeface="SimSun"/>
              </a:rPr>
              <a:t>其他公告和谅解备忘</a:t>
            </a:r>
            <a:r>
              <a:rPr sz="1400" b="1" dirty="0" err="1">
                <a:solidFill>
                  <a:srgbClr val="005C2E"/>
                </a:solidFill>
                <a:latin typeface="SimSun"/>
                <a:cs typeface="SimSun"/>
              </a:rPr>
              <a:t>录</a:t>
            </a:r>
            <a:endParaRPr lang="en-US" sz="1400" b="1" dirty="0">
              <a:solidFill>
                <a:srgbClr val="005C2E"/>
              </a:solidFill>
              <a:latin typeface="SimSun"/>
              <a:cs typeface="SimSun"/>
            </a:endParaRPr>
          </a:p>
          <a:p>
            <a:pPr marL="12700">
              <a:lnSpc>
                <a:spcPct val="100000"/>
              </a:lnSpc>
            </a:pPr>
            <a:r>
              <a:rPr sz="1400" spc="-5" dirty="0">
                <a:solidFill>
                  <a:srgbClr val="005C2E"/>
                </a:solidFill>
                <a:latin typeface="SimSun"/>
                <a:cs typeface="SimSun"/>
              </a:rPr>
              <a:t>（非详尽</a:t>
            </a:r>
            <a:r>
              <a:rPr sz="1400" dirty="0">
                <a:solidFill>
                  <a:srgbClr val="005C2E"/>
                </a:solidFill>
                <a:latin typeface="SimSun"/>
                <a:cs typeface="SimSun"/>
              </a:rPr>
              <a:t>）</a:t>
            </a:r>
            <a:endParaRPr sz="1400" dirty="0">
              <a:latin typeface="SimSun"/>
              <a:cs typeface="SimSun"/>
            </a:endParaRPr>
          </a:p>
        </p:txBody>
      </p:sp>
      <p:sp>
        <p:nvSpPr>
          <p:cNvPr id="21" name="object 21"/>
          <p:cNvSpPr/>
          <p:nvPr/>
        </p:nvSpPr>
        <p:spPr>
          <a:xfrm>
            <a:off x="11369040" y="1627632"/>
            <a:ext cx="353568" cy="353567"/>
          </a:xfrm>
          <a:prstGeom prst="rect">
            <a:avLst/>
          </a:prstGeom>
          <a:blipFill>
            <a:blip r:embed="rId3" cstate="print"/>
            <a:stretch>
              <a:fillRect/>
            </a:stretch>
          </a:blipFill>
        </p:spPr>
        <p:txBody>
          <a:bodyPr wrap="square" lIns="0" tIns="0" rIns="0" bIns="0" rtlCol="0"/>
          <a:lstStyle/>
          <a:p>
            <a:endParaRPr/>
          </a:p>
        </p:txBody>
      </p:sp>
      <p:sp>
        <p:nvSpPr>
          <p:cNvPr id="22" name="object 22"/>
          <p:cNvSpPr/>
          <p:nvPr/>
        </p:nvSpPr>
        <p:spPr>
          <a:xfrm>
            <a:off x="8549640" y="1188719"/>
            <a:ext cx="338327" cy="338327"/>
          </a:xfrm>
          <a:prstGeom prst="rect">
            <a:avLst/>
          </a:prstGeom>
          <a:blipFill>
            <a:blip r:embed="rId4" cstate="print"/>
            <a:stretch>
              <a:fillRect/>
            </a:stretch>
          </a:blipFill>
        </p:spPr>
        <p:txBody>
          <a:bodyPr wrap="square" lIns="0" tIns="0" rIns="0" bIns="0" rtlCol="0"/>
          <a:lstStyle/>
          <a:p>
            <a:endParaRPr/>
          </a:p>
        </p:txBody>
      </p:sp>
      <p:sp>
        <p:nvSpPr>
          <p:cNvPr id="23" name="object 23"/>
          <p:cNvSpPr/>
          <p:nvPr/>
        </p:nvSpPr>
        <p:spPr>
          <a:xfrm>
            <a:off x="11369040" y="1188719"/>
            <a:ext cx="353568" cy="353567"/>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5757671" y="3517391"/>
            <a:ext cx="338327" cy="338328"/>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5742432" y="1188719"/>
            <a:ext cx="353567" cy="353567"/>
          </a:xfrm>
          <a:prstGeom prst="rect">
            <a:avLst/>
          </a:prstGeom>
          <a:blipFill>
            <a:blip r:embed="rId3" cstate="print"/>
            <a:stretch>
              <a:fillRect/>
            </a:stretch>
          </a:blipFill>
        </p:spPr>
        <p:txBody>
          <a:bodyPr wrap="square" lIns="0" tIns="0" rIns="0" bIns="0" rtlCol="0"/>
          <a:lstStyle/>
          <a:p>
            <a:endParaRPr/>
          </a:p>
        </p:txBody>
      </p:sp>
      <p:sp>
        <p:nvSpPr>
          <p:cNvPr id="26" name="object 26"/>
          <p:cNvSpPr/>
          <p:nvPr/>
        </p:nvSpPr>
        <p:spPr>
          <a:xfrm>
            <a:off x="9259823" y="2791967"/>
            <a:ext cx="807720" cy="475488"/>
          </a:xfrm>
          <a:prstGeom prst="rect">
            <a:avLst/>
          </a:prstGeom>
          <a:blipFill>
            <a:blip r:embed="rId6" cstate="print"/>
            <a:stretch>
              <a:fillRect/>
            </a:stretch>
          </a:blipFill>
        </p:spPr>
        <p:txBody>
          <a:bodyPr wrap="square" lIns="0" tIns="0" rIns="0" bIns="0" rtlCol="0"/>
          <a:lstStyle/>
          <a:p>
            <a:endParaRPr/>
          </a:p>
        </p:txBody>
      </p:sp>
      <p:sp>
        <p:nvSpPr>
          <p:cNvPr id="27" name="object 27"/>
          <p:cNvSpPr/>
          <p:nvPr/>
        </p:nvSpPr>
        <p:spPr>
          <a:xfrm>
            <a:off x="10290047" y="2846832"/>
            <a:ext cx="1298448" cy="365760"/>
          </a:xfrm>
          <a:prstGeom prst="rect">
            <a:avLst/>
          </a:prstGeom>
          <a:blipFill>
            <a:blip r:embed="rId7" cstate="print"/>
            <a:stretch>
              <a:fillRect/>
            </a:stretch>
          </a:blipFill>
        </p:spPr>
        <p:txBody>
          <a:bodyPr wrap="square" lIns="0" tIns="0" rIns="0" bIns="0" rtlCol="0"/>
          <a:lstStyle/>
          <a:p>
            <a:endParaRPr/>
          </a:p>
        </p:txBody>
      </p:sp>
      <p:sp>
        <p:nvSpPr>
          <p:cNvPr id="28" name="object 28"/>
          <p:cNvSpPr/>
          <p:nvPr/>
        </p:nvSpPr>
        <p:spPr>
          <a:xfrm>
            <a:off x="5023103" y="5617464"/>
            <a:ext cx="1072896" cy="670560"/>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7894319" y="5769864"/>
            <a:ext cx="993648" cy="365760"/>
          </a:xfrm>
          <a:prstGeom prst="rect">
            <a:avLst/>
          </a:prstGeom>
          <a:blipFill>
            <a:blip r:embed="rId9" cstate="print"/>
            <a:stretch>
              <a:fillRect/>
            </a:stretch>
          </a:blipFill>
        </p:spPr>
        <p:txBody>
          <a:bodyPr wrap="square" lIns="0" tIns="0" rIns="0" bIns="0" rtlCol="0"/>
          <a:lstStyle/>
          <a:p>
            <a:endParaRPr/>
          </a:p>
        </p:txBody>
      </p:sp>
      <p:sp>
        <p:nvSpPr>
          <p:cNvPr id="30" name="object 30"/>
          <p:cNvSpPr/>
          <p:nvPr/>
        </p:nvSpPr>
        <p:spPr>
          <a:xfrm>
            <a:off x="9150095" y="3953255"/>
            <a:ext cx="1752600" cy="1207008"/>
          </a:xfrm>
          <a:prstGeom prst="rect">
            <a:avLst/>
          </a:prstGeom>
          <a:blipFill>
            <a:blip r:embed="rId10" cstate="print"/>
            <a:stretch>
              <a:fillRect/>
            </a:stretch>
          </a:blipFill>
        </p:spPr>
        <p:txBody>
          <a:bodyPr wrap="square" lIns="0" tIns="0" rIns="0" bIns="0" rtlCol="0"/>
          <a:lstStyle/>
          <a:p>
            <a:endParaRPr/>
          </a:p>
        </p:txBody>
      </p:sp>
      <p:sp>
        <p:nvSpPr>
          <p:cNvPr id="31" name="object 31"/>
          <p:cNvSpPr/>
          <p:nvPr/>
        </p:nvSpPr>
        <p:spPr>
          <a:xfrm>
            <a:off x="10088880" y="4953000"/>
            <a:ext cx="1466087" cy="368808"/>
          </a:xfrm>
          <a:prstGeom prst="rect">
            <a:avLst/>
          </a:prstGeom>
          <a:blipFill>
            <a:blip r:embed="rId11" cstate="print"/>
            <a:stretch>
              <a:fillRect/>
            </a:stretch>
          </a:blipFill>
        </p:spPr>
        <p:txBody>
          <a:bodyPr wrap="square" lIns="0" tIns="0" rIns="0" bIns="0" rtlCol="0"/>
          <a:lstStyle/>
          <a:p>
            <a:endParaRPr/>
          </a:p>
        </p:txBody>
      </p:sp>
      <p:sp>
        <p:nvSpPr>
          <p:cNvPr id="32" name="object 32"/>
          <p:cNvSpPr/>
          <p:nvPr/>
        </p:nvSpPr>
        <p:spPr>
          <a:xfrm>
            <a:off x="9311640" y="5605271"/>
            <a:ext cx="1511807" cy="490728"/>
          </a:xfrm>
          <a:prstGeom prst="rect">
            <a:avLst/>
          </a:prstGeom>
          <a:blipFill>
            <a:blip r:embed="rId12" cstate="print"/>
            <a:stretch>
              <a:fillRect/>
            </a:stretch>
          </a:blipFill>
        </p:spPr>
        <p:txBody>
          <a:bodyPr wrap="square" lIns="0" tIns="0" rIns="0" bIns="0" rtlCol="0"/>
          <a:lstStyle/>
          <a:p>
            <a:endParaRPr/>
          </a:p>
        </p:txBody>
      </p:sp>
      <p:sp>
        <p:nvSpPr>
          <p:cNvPr id="33" name="object 33"/>
          <p:cNvSpPr/>
          <p:nvPr/>
        </p:nvSpPr>
        <p:spPr>
          <a:xfrm>
            <a:off x="7013447" y="2630423"/>
            <a:ext cx="2136648" cy="899160"/>
          </a:xfrm>
          <a:prstGeom prst="rect">
            <a:avLst/>
          </a:prstGeom>
          <a:blipFill>
            <a:blip r:embed="rId13" cstate="print"/>
            <a:stretch>
              <a:fillRect/>
            </a:stretch>
          </a:blipFill>
        </p:spPr>
        <p:txBody>
          <a:bodyPr wrap="square" lIns="0" tIns="0" rIns="0" bIns="0" rtlCol="0"/>
          <a:lstStyle/>
          <a:p>
            <a:endParaRPr/>
          </a:p>
        </p:txBody>
      </p:sp>
      <p:sp>
        <p:nvSpPr>
          <p:cNvPr id="34" name="object 34"/>
          <p:cNvSpPr/>
          <p:nvPr/>
        </p:nvSpPr>
        <p:spPr>
          <a:xfrm>
            <a:off x="8549640" y="3517391"/>
            <a:ext cx="338327" cy="338328"/>
          </a:xfrm>
          <a:prstGeom prst="rect">
            <a:avLst/>
          </a:prstGeom>
          <a:blipFill>
            <a:blip r:embed="rId4" cstate="print"/>
            <a:stretch>
              <a:fillRect/>
            </a:stretch>
          </a:blipFill>
        </p:spPr>
        <p:txBody>
          <a:bodyPr wrap="square" lIns="0" tIns="0" rIns="0" bIns="0" rtlCol="0"/>
          <a:lstStyle/>
          <a:p>
            <a:endParaRPr/>
          </a:p>
        </p:txBody>
      </p:sp>
      <p:sp>
        <p:nvSpPr>
          <p:cNvPr id="35" name="object 35"/>
          <p:cNvSpPr/>
          <p:nvPr/>
        </p:nvSpPr>
        <p:spPr>
          <a:xfrm>
            <a:off x="11509247" y="37733"/>
            <a:ext cx="603503" cy="601189"/>
          </a:xfrm>
          <a:prstGeom prst="rect">
            <a:avLst/>
          </a:prstGeom>
          <a:blipFill>
            <a:blip r:embed="rId14" cstate="print"/>
            <a:stretch>
              <a:fillRect/>
            </a:stretch>
          </a:blipFill>
        </p:spPr>
        <p:txBody>
          <a:bodyPr wrap="square" lIns="0" tIns="0" rIns="0" bIns="0" rtlCol="0"/>
          <a:lstStyle/>
          <a:p>
            <a:endParaRPr/>
          </a:p>
        </p:txBody>
      </p:sp>
      <p:sp>
        <p:nvSpPr>
          <p:cNvPr id="37" name="Title 2">
            <a:extLst>
              <a:ext uri="{FF2B5EF4-FFF2-40B4-BE49-F238E27FC236}">
                <a16:creationId xmlns:a16="http://schemas.microsoft.com/office/drawing/2014/main" id="{49388E2A-B32B-D4BB-4237-301432E915B4}"/>
              </a:ext>
            </a:extLst>
          </p:cNvPr>
          <p:cNvSpPr txBox="1">
            <a:spLocks/>
          </p:cNvSpPr>
          <p:nvPr/>
        </p:nvSpPr>
        <p:spPr>
          <a:xfrm>
            <a:off x="459455" y="312800"/>
            <a:ext cx="2389479" cy="2954655"/>
          </a:xfrm>
          <a:prstGeom prst="rect">
            <a:avLst/>
          </a:prstGeom>
        </p:spPr>
        <p:txBody>
          <a:bodyPr vert="horz" wrap="square" lIns="0" tIns="0" rIns="0" bIns="0">
            <a:spAutoFit/>
          </a:bodyPr>
          <a:lstStyle>
            <a:lvl1pPr>
              <a:defRPr sz="2000" b="0" i="0">
                <a:solidFill>
                  <a:srgbClr val="005C2F"/>
                </a:solidFill>
                <a:latin typeface="SimSun"/>
                <a:ea typeface="+mj-ea"/>
                <a:cs typeface="SimSun"/>
              </a:defRPr>
            </a:lvl1pPr>
          </a:lstStyle>
          <a:p>
            <a:r>
              <a:rPr lang="zh-CN" altLang="en-US" sz="3200" b="1" kern="0" dirty="0">
                <a:latin typeface="SimSun" panose="02010600030101010101" pitchFamily="2" charset="-122"/>
                <a:ea typeface="SimSun" panose="02010600030101010101" pitchFamily="2" charset="-122"/>
              </a:rPr>
              <a:t>多家全球和地区实体宣布近期在巴基斯坦的外国直接投（</a:t>
            </a:r>
            <a:r>
              <a:rPr lang="en-US" sz="3200" b="1" kern="0" dirty="0">
                <a:latin typeface="SimSun" panose="02010600030101010101" pitchFamily="2" charset="-122"/>
                <a:ea typeface="SimSun" panose="02010600030101010101" pitchFamily="2" charset="-122"/>
              </a:rPr>
              <a:t>FDI</a:t>
            </a:r>
            <a:r>
              <a:rPr lang="zh-CN" altLang="en-US" sz="3200" b="1" kern="0" dirty="0">
                <a:latin typeface="SimSun" panose="02010600030101010101" pitchFamily="2" charset="-122"/>
                <a:ea typeface="SimSun" panose="02010600030101010101" pitchFamily="2" charset="-122"/>
              </a:rPr>
              <a:t>）项目</a:t>
            </a:r>
            <a:endParaRPr lang="en-US" sz="3200" b="1" kern="0" dirty="0">
              <a:latin typeface="SimSun" panose="02010600030101010101" pitchFamily="2" charset="-122"/>
              <a:ea typeface="SimSun" panose="02010600030101010101" pitchFamily="2" charset="-122"/>
            </a:endParaRPr>
          </a:p>
        </p:txBody>
      </p:sp>
      <p:sp>
        <p:nvSpPr>
          <p:cNvPr id="39" name="Title 2">
            <a:extLst>
              <a:ext uri="{FF2B5EF4-FFF2-40B4-BE49-F238E27FC236}">
                <a16:creationId xmlns:a16="http://schemas.microsoft.com/office/drawing/2014/main" id="{81BCFB90-717F-5836-563F-5522F5D036D0}"/>
              </a:ext>
            </a:extLst>
          </p:cNvPr>
          <p:cNvSpPr txBox="1">
            <a:spLocks/>
          </p:cNvSpPr>
          <p:nvPr/>
        </p:nvSpPr>
        <p:spPr>
          <a:xfrm>
            <a:off x="3366766" y="231407"/>
            <a:ext cx="8382000" cy="443198"/>
          </a:xfrm>
          <a:prstGeom prst="rect">
            <a:avLst/>
          </a:prstGeom>
          <a:noFill/>
          <a:ln/>
          <a:extLst>
            <a:ext uri="{909E8E84-426E-40DD-AFC4-6F175D3DCCD1}">
              <a14:hiddenFill xmlns:a14="http://schemas.microsoft.com/office/drawing/2010/main">
                <a:solidFill>
                  <a:srgbClr val="FFFFFF">
                    <a:lumMod val="100000"/>
                  </a:srgbClr>
                </a:solidFill>
              </a14:hiddenFill>
            </a:ext>
          </a:extLst>
        </p:spPr>
        <p:txBody>
          <a:bodyPr vert="horz" wrap="square" lIns="0" tIns="0" rIns="0" bIns="0" rtlCol="0" anchor="t" anchorCtr="0">
            <a:spAutoFit/>
          </a:bodyPr>
          <a:lstStyle>
            <a:lvl1pPr marL="0" algn="l" defTabSz="914400" rtl="0" eaLnBrk="1" latinLnBrk="0" hangingPunct="1">
              <a:lnSpc>
                <a:spcPct val="90000"/>
              </a:lnSpc>
              <a:spcBef>
                <a:spcPts val="0"/>
              </a:spcBef>
              <a:spcAft>
                <a:spcPts val="600"/>
              </a:spcAft>
              <a:buNone/>
              <a:defRPr sz="2800" b="1" kern="1200">
                <a:solidFill>
                  <a:schemeClr val="tx2">
                    <a:lumMod val="100000"/>
                  </a:schemeClr>
                </a:solidFill>
                <a:latin typeface="Arial" panose="020B0604020202020204" pitchFamily="34" charset="0"/>
                <a:ea typeface="+mj-ea"/>
                <a:cs typeface="+mj-cs"/>
              </a:defRPr>
            </a:lvl1pPr>
          </a:lstStyle>
          <a:p>
            <a:r>
              <a:rPr lang="zh-CN" altLang="en-US" sz="3200" kern="0" dirty="0">
                <a:solidFill>
                  <a:srgbClr val="005C2F"/>
                </a:solidFill>
                <a:latin typeface="SimSun" panose="02010600030101010101" pitchFamily="2" charset="-122"/>
                <a:ea typeface="SimSun" panose="02010600030101010101" pitchFamily="2" charset="-122"/>
                <a:cs typeface="SimSun"/>
              </a:rPr>
              <a:t>巴基斯坦外国直接投资（</a:t>
            </a:r>
            <a:r>
              <a:rPr lang="en-US" sz="3200" kern="0" dirty="0">
                <a:solidFill>
                  <a:srgbClr val="005C2F"/>
                </a:solidFill>
                <a:latin typeface="SimSun" panose="02010600030101010101" pitchFamily="2" charset="-122"/>
                <a:ea typeface="SimSun" panose="02010600030101010101" pitchFamily="2" charset="-122"/>
                <a:cs typeface="SimSun"/>
              </a:rPr>
              <a:t>FDI</a:t>
            </a:r>
            <a:r>
              <a:rPr lang="zh-CN" altLang="en-US" sz="3200" kern="0" dirty="0">
                <a:solidFill>
                  <a:srgbClr val="005C2F"/>
                </a:solidFill>
                <a:latin typeface="SimSun" panose="02010600030101010101" pitchFamily="2" charset="-122"/>
                <a:ea typeface="SimSun" panose="02010600030101010101" pitchFamily="2" charset="-122"/>
                <a:cs typeface="SimSun"/>
              </a:rPr>
              <a:t>）项目示例</a:t>
            </a:r>
            <a:endParaRPr lang="en-US" sz="3200" kern="0" dirty="0">
              <a:solidFill>
                <a:srgbClr val="005C2F"/>
              </a:solidFill>
              <a:latin typeface="SimSun" panose="02010600030101010101" pitchFamily="2" charset="-122"/>
              <a:ea typeface="SimSun" panose="02010600030101010101" pitchFamily="2" charset="-122"/>
              <a:cs typeface="SimSun"/>
            </a:endParaRPr>
          </a:p>
        </p:txBody>
      </p:sp>
      <p:sp>
        <p:nvSpPr>
          <p:cNvPr id="41" name="Title 2">
            <a:extLst>
              <a:ext uri="{FF2B5EF4-FFF2-40B4-BE49-F238E27FC236}">
                <a16:creationId xmlns:a16="http://schemas.microsoft.com/office/drawing/2014/main" id="{49388E2A-B32B-D4BB-4237-301432E915B4}"/>
              </a:ext>
            </a:extLst>
          </p:cNvPr>
          <p:cNvSpPr txBox="1">
            <a:spLocks/>
          </p:cNvSpPr>
          <p:nvPr/>
        </p:nvSpPr>
        <p:spPr>
          <a:xfrm>
            <a:off x="3501873" y="751456"/>
            <a:ext cx="5954827" cy="307777"/>
          </a:xfrm>
          <a:prstGeom prst="rect">
            <a:avLst/>
          </a:prstGeom>
        </p:spPr>
        <p:txBody>
          <a:bodyPr vert="horz" wrap="square" lIns="0" tIns="0" rIns="0" bIns="0">
            <a:spAutoFit/>
          </a:bodyPr>
          <a:lstStyle>
            <a:lvl1pPr>
              <a:defRPr sz="2000" b="0" i="0">
                <a:solidFill>
                  <a:srgbClr val="005C2F"/>
                </a:solidFill>
                <a:latin typeface="SimSun"/>
                <a:ea typeface="+mj-ea"/>
                <a:cs typeface="SimSun"/>
              </a:defRPr>
            </a:lvl1pPr>
          </a:lstStyle>
          <a:p>
            <a:pPr marL="55244">
              <a:lnSpc>
                <a:spcPct val="100000"/>
              </a:lnSpc>
            </a:pPr>
            <a:r>
              <a:rPr lang="zh-CN" altLang="en-US" b="1" dirty="0">
                <a:solidFill>
                  <a:srgbClr val="FFFFFF"/>
                </a:solidFill>
              </a:rPr>
              <a:t>外商直接投资项目（非</a:t>
            </a:r>
            <a:r>
              <a:rPr lang="zh-CN" altLang="en-US" b="1" spc="-20" dirty="0">
                <a:solidFill>
                  <a:srgbClr val="FFFFFF"/>
                </a:solidFill>
              </a:rPr>
              <a:t>详</a:t>
            </a:r>
            <a:r>
              <a:rPr lang="zh-CN" altLang="en-US" b="1" spc="-5" dirty="0">
                <a:solidFill>
                  <a:srgbClr val="FFFFFF"/>
                </a:solidFill>
              </a:rPr>
              <a:t>尽</a:t>
            </a:r>
            <a:r>
              <a:rPr lang="zh-CN" altLang="en-US" b="1" dirty="0">
                <a:solidFill>
                  <a:srgbClr val="FFFFFF"/>
                </a:solidFill>
              </a:rPr>
              <a:t>）</a:t>
            </a:r>
            <a:endParaRPr lang="zh-CN" altLang="en-US" b="1" dirty="0"/>
          </a:p>
        </p:txBody>
      </p:sp>
    </p:spTree>
    <p:extLst>
      <p:ext uri="{BB962C8B-B14F-4D97-AF65-F5344CB8AC3E}">
        <p14:creationId xmlns:p14="http://schemas.microsoft.com/office/powerpoint/2010/main" val="388446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715" imgH="5715" progId="TCLayout.ActiveDocument.1">
                  <p:embed/>
                </p:oleObj>
              </mc:Choice>
              <mc:Fallback>
                <p:oleObj name="think-cell Slide" r:id="rId3" imgW="5715" imgH="5715" progId="TCLayout.ActiveDocument.1">
                  <p:embed/>
                  <p:pic>
                    <p:nvPicPr>
                      <p:cNvPr id="0" name="think-cell data - do not delete"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a:xfrm>
            <a:off x="381000" y="381000"/>
            <a:ext cx="2280313" cy="3604146"/>
          </a:xfrm>
        </p:spPr>
        <p:txBody>
          <a:bodyPr vert="horz"/>
          <a:lstStyle/>
          <a:p>
            <a:pPr>
              <a:lnSpc>
                <a:spcPct val="100000"/>
              </a:lnSpc>
            </a:pPr>
            <a:r>
              <a:rPr lang="zh-CN" altLang="en-US" sz="3200" dirty="0">
                <a:latin typeface="SimSun" panose="02010600030101010101" pitchFamily="2" charset="-122"/>
                <a:ea typeface="SimSun" panose="02010600030101010101" pitchFamily="2" charset="-122"/>
              </a:rPr>
              <a:t>展望未来，巴基斯</a:t>
            </a:r>
            <a:br>
              <a:rPr lang="zh-CN" altLang="en-US" sz="3200" dirty="0">
                <a:latin typeface="SimSun" panose="02010600030101010101" pitchFamily="2" charset="-122"/>
                <a:ea typeface="SimSun" panose="02010600030101010101" pitchFamily="2" charset="-122"/>
              </a:rPr>
            </a:br>
            <a:r>
              <a:rPr lang="zh-CN" altLang="en-US" sz="3200" dirty="0">
                <a:latin typeface="SimSun" panose="02010600030101010101" pitchFamily="2" charset="-122"/>
                <a:ea typeface="SimSun" panose="02010600030101010101" pitchFamily="2" charset="-122"/>
              </a:rPr>
              <a:t>坦计划通过</a:t>
            </a:r>
            <a:r>
              <a:rPr lang="en-US" altLang="en-US" sz="3200" dirty="0">
                <a:latin typeface="SimSun" panose="02010600030101010101" pitchFamily="2" charset="-122"/>
                <a:ea typeface="SimSun" panose="02010600030101010101" pitchFamily="2" charset="-122"/>
              </a:rPr>
              <a:t> 13 </a:t>
            </a:r>
            <a:r>
              <a:rPr lang="zh-CN" altLang="en-US" sz="3200" dirty="0">
                <a:latin typeface="SimSun" panose="02010600030101010101" pitchFamily="2" charset="-122"/>
                <a:ea typeface="SimSun" panose="02010600030101010101" pitchFamily="2" charset="-122"/>
              </a:rPr>
              <a:t>个</a:t>
            </a:r>
            <a:br>
              <a:rPr lang="zh-CN" altLang="en-US" sz="3200" dirty="0">
                <a:latin typeface="SimSun" panose="02010600030101010101" pitchFamily="2" charset="-122"/>
                <a:ea typeface="SimSun" panose="02010600030101010101" pitchFamily="2" charset="-122"/>
              </a:rPr>
            </a:br>
            <a:r>
              <a:rPr lang="zh-CN" altLang="en-US" sz="3200" dirty="0">
                <a:latin typeface="SimSun" panose="02010600030101010101" pitchFamily="2" charset="-122"/>
                <a:ea typeface="SimSun" panose="02010600030101010101" pitchFamily="2" charset="-122"/>
              </a:rPr>
              <a:t>投资领域推动国内</a:t>
            </a:r>
            <a:br>
              <a:rPr lang="zh-CN" altLang="en-US" sz="3200" dirty="0">
                <a:latin typeface="SimSun" panose="02010600030101010101" pitchFamily="2" charset="-122"/>
                <a:ea typeface="SimSun" panose="02010600030101010101" pitchFamily="2" charset="-122"/>
              </a:rPr>
            </a:br>
            <a:r>
              <a:rPr lang="zh-CN" altLang="en-US" sz="3200" dirty="0">
                <a:latin typeface="SimSun" panose="02010600030101010101" pitchFamily="2" charset="-122"/>
                <a:ea typeface="SimSun" panose="02010600030101010101" pitchFamily="2" charset="-122"/>
              </a:rPr>
              <a:t>增长</a:t>
            </a:r>
          </a:p>
        </p:txBody>
      </p:sp>
      <p:sp>
        <p:nvSpPr>
          <p:cNvPr id="15" name="Title 2"/>
          <p:cNvSpPr txBox="1"/>
          <p:nvPr/>
        </p:nvSpPr>
        <p:spPr>
          <a:xfrm>
            <a:off x="3395560" y="205467"/>
            <a:ext cx="8382000" cy="443198"/>
          </a:xfrm>
          <a:prstGeom prst="rect">
            <a:avLst/>
          </a:prstGeom>
          <a:noFill/>
          <a:extLst>
            <a:ext uri="{909E8E84-426E-40DD-AFC4-6F175D3DCCD1}">
              <a14:hiddenFill xmlns:a14="http://schemas.microsoft.com/office/drawing/2010/main">
                <a:solidFill>
                  <a:srgbClr val="FFFFFF">
                    <a:lumMod val="100000"/>
                  </a:srgbClr>
                </a:solidFill>
              </a14:hiddenFill>
            </a:ext>
          </a:extLst>
        </p:spPr>
        <p:txBody>
          <a:bodyPr vert="horz" wrap="square" lIns="0" tIns="0" rIns="0" bIns="0" rtlCol="0" anchor="t" anchorCtr="0">
            <a:spAutoFit/>
          </a:bodyPr>
          <a:lstStyle>
            <a:lvl1pPr marL="0" algn="l" defTabSz="914400" rtl="0" eaLnBrk="1" latinLnBrk="0" hangingPunct="1">
              <a:lnSpc>
                <a:spcPct val="90000"/>
              </a:lnSpc>
              <a:spcBef>
                <a:spcPts val="0"/>
              </a:spcBef>
              <a:spcAft>
                <a:spcPts val="600"/>
              </a:spcAft>
              <a:buNone/>
              <a:defRPr sz="2800" b="1" kern="1200">
                <a:solidFill>
                  <a:schemeClr val="tx2">
                    <a:lumMod val="100000"/>
                  </a:schemeClr>
                </a:solidFill>
                <a:latin typeface="Arial" panose="020B0604020202020204" pitchFamily="34" charset="0"/>
                <a:ea typeface="+mj-ea"/>
                <a:cs typeface="+mj-cs"/>
              </a:defRPr>
            </a:lvl1pPr>
          </a:lstStyle>
          <a:p>
            <a:r>
              <a:rPr lang="zh-CN" altLang="en-US" sz="3200" dirty="0">
                <a:solidFill>
                  <a:schemeClr val="tx2"/>
                </a:solidFill>
                <a:latin typeface="SimSun" panose="02010600030101010101" pitchFamily="2" charset="-122"/>
                <a:ea typeface="SimSun" panose="02010600030101010101" pitchFamily="2" charset="-122"/>
              </a:rPr>
              <a:t>巴基斯坦重点投资领域</a:t>
            </a:r>
          </a:p>
        </p:txBody>
      </p:sp>
      <p:sp>
        <p:nvSpPr>
          <p:cNvPr id="38" name="Rectangle 37"/>
          <p:cNvSpPr/>
          <p:nvPr/>
        </p:nvSpPr>
        <p:spPr>
          <a:xfrm>
            <a:off x="3850328" y="898445"/>
            <a:ext cx="3532686" cy="743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tIns="72009" rIns="72009" bIns="72009" rtlCol="0" anchor="ctr"/>
          <a:lstStyle/>
          <a:p>
            <a:pPr algn="l">
              <a:lnSpc>
                <a:spcPct val="90000"/>
              </a:lnSpc>
            </a:pPr>
            <a:r>
              <a:rPr lang="zh-CN" altLang="en-US" sz="2000" b="1" dirty="0">
                <a:solidFill>
                  <a:schemeClr val="bg1">
                    <a:lumMod val="50000"/>
                  </a:schemeClr>
                </a:solidFill>
                <a:latin typeface="SimSun" panose="02010600030101010101" pitchFamily="2" charset="-122"/>
                <a:ea typeface="SimSun" panose="02010600030101010101" pitchFamily="2" charset="-122"/>
              </a:rPr>
              <a:t>半导体</a:t>
            </a:r>
          </a:p>
        </p:txBody>
      </p:sp>
      <p:sp>
        <p:nvSpPr>
          <p:cNvPr id="39" name="Oval 38"/>
          <p:cNvSpPr/>
          <p:nvPr/>
        </p:nvSpPr>
        <p:spPr>
          <a:xfrm>
            <a:off x="3429001" y="898445"/>
            <a:ext cx="909536" cy="743024"/>
          </a:xfrm>
          <a:prstGeom prst="ellipse">
            <a:avLst/>
          </a:prstGeom>
          <a:blipFill dpi="0" rotWithShape="1">
            <a:blip r:embed="rId5" cstate="print">
              <a:grayscl/>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err="1">
              <a:solidFill>
                <a:schemeClr val="tx1"/>
              </a:solidFill>
            </a:endParaRPr>
          </a:p>
        </p:txBody>
      </p:sp>
      <p:sp>
        <p:nvSpPr>
          <p:cNvPr id="40" name="Rectangle 39"/>
          <p:cNvSpPr/>
          <p:nvPr/>
        </p:nvSpPr>
        <p:spPr>
          <a:xfrm>
            <a:off x="8278314" y="898445"/>
            <a:ext cx="3532686" cy="743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tIns="72009" rIns="72009" bIns="72009" rtlCol="0" anchor="ctr"/>
          <a:lstStyle/>
          <a:p>
            <a:pPr>
              <a:lnSpc>
                <a:spcPct val="90000"/>
              </a:lnSpc>
            </a:pPr>
            <a:r>
              <a:rPr lang="zh-CN" altLang="en-US" sz="2000" b="1" dirty="0">
                <a:solidFill>
                  <a:schemeClr val="bg1">
                    <a:lumMod val="50000"/>
                  </a:schemeClr>
                </a:solidFill>
                <a:latin typeface="SimSun" panose="02010600030101010101" pitchFamily="2" charset="-122"/>
                <a:ea typeface="SimSun" panose="02010600030101010101" pitchFamily="2" charset="-122"/>
              </a:rPr>
              <a:t>农业部门</a:t>
            </a:r>
          </a:p>
        </p:txBody>
      </p:sp>
      <p:sp>
        <p:nvSpPr>
          <p:cNvPr id="41" name="Rectangle 40"/>
          <p:cNvSpPr/>
          <p:nvPr/>
        </p:nvSpPr>
        <p:spPr>
          <a:xfrm>
            <a:off x="3850328" y="1718867"/>
            <a:ext cx="3532686" cy="743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tIns="72009" rIns="72009" bIns="72009" rtlCol="0" anchor="ctr"/>
          <a:lstStyle/>
          <a:p>
            <a:pPr>
              <a:lnSpc>
                <a:spcPct val="90000"/>
              </a:lnSpc>
            </a:pPr>
            <a:r>
              <a:rPr lang="zh-CN" altLang="en-US" sz="2000" b="1" dirty="0">
                <a:solidFill>
                  <a:schemeClr val="bg1">
                    <a:lumMod val="50000"/>
                  </a:schemeClr>
                </a:solidFill>
                <a:latin typeface="SimSun" panose="02010600030101010101" pitchFamily="2" charset="-122"/>
                <a:ea typeface="SimSun" panose="02010600030101010101" pitchFamily="2" charset="-122"/>
              </a:rPr>
              <a:t>电力行业</a:t>
            </a:r>
          </a:p>
        </p:txBody>
      </p:sp>
      <p:sp>
        <p:nvSpPr>
          <p:cNvPr id="42" name="Oval 41"/>
          <p:cNvSpPr/>
          <p:nvPr/>
        </p:nvSpPr>
        <p:spPr>
          <a:xfrm>
            <a:off x="3429001" y="1718867"/>
            <a:ext cx="909536" cy="743024"/>
          </a:xfrm>
          <a:prstGeom prst="ellipse">
            <a:avLst/>
          </a:prstGeom>
          <a:blipFill dpi="0" rotWithShape="1">
            <a:blip r:embed="rId6" cstate="print">
              <a:grayscl/>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err="1">
              <a:solidFill>
                <a:schemeClr val="tx1"/>
              </a:solidFill>
            </a:endParaRPr>
          </a:p>
        </p:txBody>
      </p:sp>
      <p:sp>
        <p:nvSpPr>
          <p:cNvPr id="43" name="Rectangle 42"/>
          <p:cNvSpPr/>
          <p:nvPr/>
        </p:nvSpPr>
        <p:spPr>
          <a:xfrm>
            <a:off x="8278314" y="1718867"/>
            <a:ext cx="3532686" cy="743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tIns="72009" rIns="72009" bIns="72009" rtlCol="0" anchor="ctr"/>
          <a:lstStyle/>
          <a:p>
            <a:pPr>
              <a:lnSpc>
                <a:spcPct val="90000"/>
              </a:lnSpc>
            </a:pPr>
            <a:r>
              <a:rPr lang="zh-CN" altLang="en-US" sz="2000" b="1" dirty="0">
                <a:solidFill>
                  <a:schemeClr val="bg1">
                    <a:lumMod val="50000"/>
                  </a:schemeClr>
                </a:solidFill>
                <a:latin typeface="SimSun" panose="02010600030101010101" pitchFamily="2" charset="-122"/>
                <a:ea typeface="SimSun" panose="02010600030101010101" pitchFamily="2" charset="-122"/>
              </a:rPr>
              <a:t>钢铁和铜</a:t>
            </a:r>
          </a:p>
        </p:txBody>
      </p:sp>
      <p:sp>
        <p:nvSpPr>
          <p:cNvPr id="44" name="Rectangle 43"/>
          <p:cNvSpPr/>
          <p:nvPr/>
        </p:nvSpPr>
        <p:spPr>
          <a:xfrm>
            <a:off x="3850328" y="2539287"/>
            <a:ext cx="3532686" cy="743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tIns="72009" rIns="72009" bIns="72009" rtlCol="0" anchor="ctr"/>
          <a:lstStyle/>
          <a:p>
            <a:pPr>
              <a:lnSpc>
                <a:spcPct val="90000"/>
              </a:lnSpc>
            </a:pPr>
            <a:r>
              <a:rPr lang="zh-CN" altLang="en-US" sz="2000" b="1" dirty="0">
                <a:solidFill>
                  <a:schemeClr val="bg1">
                    <a:lumMod val="50000"/>
                  </a:schemeClr>
                </a:solidFill>
                <a:latin typeface="SimSun" panose="02010600030101010101" pitchFamily="2" charset="-122"/>
                <a:ea typeface="SimSun" panose="02010600030101010101" pitchFamily="2" charset="-122"/>
              </a:rPr>
              <a:t>制药行业</a:t>
            </a:r>
          </a:p>
        </p:txBody>
      </p:sp>
      <p:sp>
        <p:nvSpPr>
          <p:cNvPr id="45" name="Oval 44"/>
          <p:cNvSpPr/>
          <p:nvPr/>
        </p:nvSpPr>
        <p:spPr>
          <a:xfrm>
            <a:off x="3429001" y="2539287"/>
            <a:ext cx="909536" cy="743024"/>
          </a:xfrm>
          <a:prstGeom prst="ellipse">
            <a:avLst/>
          </a:prstGeom>
          <a:blipFill dpi="0"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err="1">
              <a:solidFill>
                <a:schemeClr val="tx1"/>
              </a:solidFill>
            </a:endParaRPr>
          </a:p>
        </p:txBody>
      </p:sp>
      <p:sp>
        <p:nvSpPr>
          <p:cNvPr id="48" name="Rectangle 47"/>
          <p:cNvSpPr/>
          <p:nvPr/>
        </p:nvSpPr>
        <p:spPr>
          <a:xfrm>
            <a:off x="8278314" y="2539287"/>
            <a:ext cx="3532686" cy="743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tIns="72009" rIns="72009" bIns="72009" rtlCol="0" anchor="ctr"/>
          <a:lstStyle/>
          <a:p>
            <a:pPr>
              <a:lnSpc>
                <a:spcPct val="90000"/>
              </a:lnSpc>
            </a:pPr>
            <a:r>
              <a:rPr lang="en-US" altLang="en-US" sz="2000" b="1" dirty="0">
                <a:solidFill>
                  <a:schemeClr val="bg1">
                    <a:lumMod val="50000"/>
                  </a:schemeClr>
                </a:solidFill>
                <a:latin typeface="SimSun" panose="02010600030101010101" pitchFamily="2" charset="-122"/>
                <a:ea typeface="SimSun" panose="02010600030101010101" pitchFamily="2" charset="-122"/>
              </a:rPr>
              <a:t>ICT</a:t>
            </a:r>
            <a:r>
              <a:rPr lang="zh-CN" altLang="en-US" sz="2000" b="1" dirty="0">
                <a:solidFill>
                  <a:schemeClr val="bg1">
                    <a:lumMod val="50000"/>
                  </a:schemeClr>
                </a:solidFill>
                <a:latin typeface="SimSun" panose="02010600030101010101" pitchFamily="2" charset="-122"/>
                <a:ea typeface="SimSun" panose="02010600030101010101" pitchFamily="2" charset="-122"/>
              </a:rPr>
              <a:t>金融科技和软件</a:t>
            </a:r>
          </a:p>
        </p:txBody>
      </p:sp>
      <p:sp>
        <p:nvSpPr>
          <p:cNvPr id="49" name="Rectangle 48"/>
          <p:cNvSpPr/>
          <p:nvPr/>
        </p:nvSpPr>
        <p:spPr>
          <a:xfrm>
            <a:off x="3850328" y="3359709"/>
            <a:ext cx="3532686" cy="743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tIns="72009" rIns="72009" bIns="72009" rtlCol="0" anchor="ctr"/>
          <a:lstStyle/>
          <a:p>
            <a:pPr>
              <a:lnSpc>
                <a:spcPct val="90000"/>
              </a:lnSpc>
            </a:pPr>
            <a:r>
              <a:rPr lang="zh-CN" altLang="en-US" sz="2000" b="1" dirty="0">
                <a:solidFill>
                  <a:schemeClr val="bg1">
                    <a:lumMod val="50000"/>
                  </a:schemeClr>
                </a:solidFill>
                <a:latin typeface="SimSun" panose="02010600030101010101" pitchFamily="2" charset="-122"/>
                <a:ea typeface="SimSun" panose="02010600030101010101" pitchFamily="2" charset="-122"/>
              </a:rPr>
              <a:t>石油行业</a:t>
            </a:r>
          </a:p>
        </p:txBody>
      </p:sp>
      <p:sp>
        <p:nvSpPr>
          <p:cNvPr id="50" name="Oval 49"/>
          <p:cNvSpPr/>
          <p:nvPr/>
        </p:nvSpPr>
        <p:spPr>
          <a:xfrm>
            <a:off x="3429001" y="3359709"/>
            <a:ext cx="909536" cy="743024"/>
          </a:xfrm>
          <a:prstGeom prst="ellipse">
            <a:avLst/>
          </a:prstGeom>
          <a:blipFill dpi="0" rotWithShape="1">
            <a:blip r:embed="rId9" cstate="print">
              <a:grayscl/>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err="1">
              <a:solidFill>
                <a:schemeClr val="tx1"/>
              </a:solidFill>
            </a:endParaRPr>
          </a:p>
        </p:txBody>
      </p:sp>
      <p:sp>
        <p:nvSpPr>
          <p:cNvPr id="51" name="Rectangle 50"/>
          <p:cNvSpPr/>
          <p:nvPr/>
        </p:nvSpPr>
        <p:spPr>
          <a:xfrm>
            <a:off x="8278314" y="3359709"/>
            <a:ext cx="3532686" cy="743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tIns="72009" rIns="72009" bIns="72009" rtlCol="0" anchor="ctr"/>
          <a:lstStyle/>
          <a:p>
            <a:pPr>
              <a:lnSpc>
                <a:spcPct val="90000"/>
              </a:lnSpc>
            </a:pPr>
            <a:r>
              <a:rPr lang="zh-CN" altLang="en-US" sz="2000" b="1" dirty="0">
                <a:solidFill>
                  <a:schemeClr val="bg1">
                    <a:lumMod val="50000"/>
                  </a:schemeClr>
                </a:solidFill>
                <a:latin typeface="SimSun" panose="02010600030101010101" pitchFamily="2" charset="-122"/>
                <a:ea typeface="SimSun" panose="02010600030101010101" pitchFamily="2" charset="-122"/>
              </a:rPr>
              <a:t>汽车：电动汽车</a:t>
            </a:r>
          </a:p>
          <a:p>
            <a:pPr>
              <a:lnSpc>
                <a:spcPct val="90000"/>
              </a:lnSpc>
            </a:pPr>
            <a:r>
              <a:rPr lang="zh-CN" altLang="en-US" sz="2000" b="1" dirty="0">
                <a:solidFill>
                  <a:schemeClr val="bg1">
                    <a:lumMod val="50000"/>
                  </a:schemeClr>
                </a:solidFill>
                <a:latin typeface="SimSun" panose="02010600030101010101" pitchFamily="2" charset="-122"/>
                <a:ea typeface="SimSun" panose="02010600030101010101" pitchFamily="2" charset="-122"/>
              </a:rPr>
              <a:t>（</a:t>
            </a:r>
            <a:r>
              <a:rPr lang="en-US" altLang="en-US" sz="2000" b="1" dirty="0">
                <a:solidFill>
                  <a:schemeClr val="bg1">
                    <a:lumMod val="50000"/>
                  </a:schemeClr>
                </a:solidFill>
                <a:latin typeface="SimSun" panose="02010600030101010101" pitchFamily="2" charset="-122"/>
                <a:ea typeface="SimSun" panose="02010600030101010101" pitchFamily="2" charset="-122"/>
              </a:rPr>
              <a:t>EV</a:t>
            </a:r>
            <a:r>
              <a:rPr lang="zh-CN" altLang="en-US" sz="2000" b="1" dirty="0">
                <a:solidFill>
                  <a:schemeClr val="bg1">
                    <a:lumMod val="50000"/>
                  </a:schemeClr>
                </a:solidFill>
                <a:latin typeface="SimSun" panose="02010600030101010101" pitchFamily="2" charset="-122"/>
                <a:ea typeface="SimSun" panose="02010600030101010101" pitchFamily="2" charset="-122"/>
              </a:rPr>
              <a:t>）和传统汽车</a:t>
            </a:r>
          </a:p>
        </p:txBody>
      </p:sp>
      <p:sp>
        <p:nvSpPr>
          <p:cNvPr id="52" name="Rectangle 51"/>
          <p:cNvSpPr/>
          <p:nvPr/>
        </p:nvSpPr>
        <p:spPr>
          <a:xfrm>
            <a:off x="3850328" y="4180131"/>
            <a:ext cx="3532686" cy="743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tIns="72009" rIns="72009" bIns="72009" rtlCol="0" anchor="ctr"/>
          <a:lstStyle/>
          <a:p>
            <a:pPr>
              <a:lnSpc>
                <a:spcPct val="90000"/>
              </a:lnSpc>
            </a:pPr>
            <a:r>
              <a:rPr lang="zh-CN" altLang="en-US" sz="2000" b="1" dirty="0">
                <a:solidFill>
                  <a:schemeClr val="bg1">
                    <a:lumMod val="50000"/>
                  </a:schemeClr>
                </a:solidFill>
                <a:latin typeface="SimSun" panose="02010600030101010101" pitchFamily="2" charset="-122"/>
                <a:ea typeface="SimSun" panose="02010600030101010101" pitchFamily="2" charset="-122"/>
              </a:rPr>
              <a:t>纺织</a:t>
            </a:r>
          </a:p>
        </p:txBody>
      </p:sp>
      <p:sp>
        <p:nvSpPr>
          <p:cNvPr id="53" name="Rectangle 52"/>
          <p:cNvSpPr/>
          <p:nvPr/>
        </p:nvSpPr>
        <p:spPr>
          <a:xfrm>
            <a:off x="8278314" y="4180131"/>
            <a:ext cx="3532686" cy="74302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tIns="72009" rIns="72009" bIns="72009" rtlCol="0" anchor="ctr"/>
          <a:lstStyle/>
          <a:p>
            <a:pPr>
              <a:lnSpc>
                <a:spcPct val="90000"/>
              </a:lnSpc>
            </a:pPr>
            <a:r>
              <a:rPr lang="zh-CN" altLang="en-US" sz="2000" b="1" dirty="0">
                <a:solidFill>
                  <a:schemeClr val="tx1"/>
                </a:solidFill>
                <a:latin typeface="SimSun" panose="02010600030101010101" pitchFamily="2" charset="-122"/>
                <a:ea typeface="SimSun" panose="02010600030101010101" pitchFamily="2" charset="-122"/>
              </a:rPr>
              <a:t>化学品和石化产品</a:t>
            </a:r>
          </a:p>
        </p:txBody>
      </p:sp>
      <p:sp>
        <p:nvSpPr>
          <p:cNvPr id="54" name="Rectangle 53"/>
          <p:cNvSpPr/>
          <p:nvPr/>
        </p:nvSpPr>
        <p:spPr>
          <a:xfrm>
            <a:off x="3850328" y="5000551"/>
            <a:ext cx="3532686" cy="743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tIns="72009" rIns="72009" bIns="72009" rtlCol="0" anchor="ctr"/>
          <a:lstStyle/>
          <a:p>
            <a:pPr>
              <a:lnSpc>
                <a:spcPct val="90000"/>
              </a:lnSpc>
            </a:pPr>
            <a:r>
              <a:rPr lang="zh-CN" altLang="en-US" sz="2000" b="1" dirty="0">
                <a:solidFill>
                  <a:schemeClr val="bg1">
                    <a:lumMod val="50000"/>
                  </a:schemeClr>
                </a:solidFill>
                <a:latin typeface="SimSun" panose="02010600030101010101" pitchFamily="2" charset="-122"/>
                <a:ea typeface="SimSun" panose="02010600030101010101" pitchFamily="2" charset="-122"/>
              </a:rPr>
              <a:t>航空</a:t>
            </a:r>
          </a:p>
        </p:txBody>
      </p:sp>
      <p:sp>
        <p:nvSpPr>
          <p:cNvPr id="55" name="Oval 54"/>
          <p:cNvSpPr/>
          <p:nvPr/>
        </p:nvSpPr>
        <p:spPr>
          <a:xfrm>
            <a:off x="3429001" y="5000551"/>
            <a:ext cx="909536" cy="743024"/>
          </a:xfrm>
          <a:prstGeom prst="ellipse">
            <a:avLst/>
          </a:prstGeom>
          <a:blipFill dpi="0" rotWithShape="1">
            <a:blip r:embed="rId10" cstate="print">
              <a:grayscl/>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err="1">
              <a:solidFill>
                <a:schemeClr val="tx1"/>
              </a:solidFill>
            </a:endParaRPr>
          </a:p>
        </p:txBody>
      </p:sp>
      <p:sp>
        <p:nvSpPr>
          <p:cNvPr id="57" name="Rectangle 56"/>
          <p:cNvSpPr/>
          <p:nvPr/>
        </p:nvSpPr>
        <p:spPr>
          <a:xfrm>
            <a:off x="8278314" y="5000551"/>
            <a:ext cx="3532686" cy="743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tIns="72009" rIns="72009" bIns="72009" rtlCol="0" anchor="ctr"/>
          <a:lstStyle/>
          <a:p>
            <a:pPr>
              <a:lnSpc>
                <a:spcPct val="90000"/>
              </a:lnSpc>
            </a:pPr>
            <a:r>
              <a:rPr lang="zh-CN" altLang="en-US" sz="2000" b="1" dirty="0">
                <a:solidFill>
                  <a:schemeClr val="bg1">
                    <a:lumMod val="50000"/>
                  </a:schemeClr>
                </a:solidFill>
                <a:latin typeface="SimSun" panose="02010600030101010101" pitchFamily="2" charset="-122"/>
                <a:ea typeface="SimSun" panose="02010600030101010101" pitchFamily="2" charset="-122"/>
              </a:rPr>
              <a:t>太阳能</a:t>
            </a:r>
          </a:p>
        </p:txBody>
      </p:sp>
      <p:sp>
        <p:nvSpPr>
          <p:cNvPr id="61" name="Oval 60"/>
          <p:cNvSpPr/>
          <p:nvPr/>
        </p:nvSpPr>
        <p:spPr>
          <a:xfrm>
            <a:off x="7823546" y="898445"/>
            <a:ext cx="909536" cy="743024"/>
          </a:xfrm>
          <a:prstGeom prst="ellipse">
            <a:avLst/>
          </a:prstGeom>
          <a:blipFill dpi="0" rotWithShape="1">
            <a:blip r:embed="rId11" cstate="print">
              <a:grayscl/>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err="1">
              <a:solidFill>
                <a:schemeClr val="tx1"/>
              </a:solidFill>
            </a:endParaRPr>
          </a:p>
        </p:txBody>
      </p:sp>
      <p:sp>
        <p:nvSpPr>
          <p:cNvPr id="65" name="Oval 64"/>
          <p:cNvSpPr/>
          <p:nvPr/>
        </p:nvSpPr>
        <p:spPr>
          <a:xfrm>
            <a:off x="7823546" y="1718867"/>
            <a:ext cx="909536" cy="743024"/>
          </a:xfrm>
          <a:prstGeom prst="ellipse">
            <a:avLst/>
          </a:prstGeom>
          <a:blipFill dpi="0" rotWithShape="1">
            <a:blip r:embed="rId12" cstate="print">
              <a:grayscl/>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err="1">
              <a:solidFill>
                <a:schemeClr val="tx1"/>
              </a:solidFill>
            </a:endParaRPr>
          </a:p>
        </p:txBody>
      </p:sp>
      <p:sp>
        <p:nvSpPr>
          <p:cNvPr id="69" name="Oval 68"/>
          <p:cNvSpPr/>
          <p:nvPr/>
        </p:nvSpPr>
        <p:spPr>
          <a:xfrm>
            <a:off x="7823546" y="2539287"/>
            <a:ext cx="909536" cy="743024"/>
          </a:xfrm>
          <a:prstGeom prst="ellipse">
            <a:avLst/>
          </a:prstGeom>
          <a:blipFill dpi="0" rotWithShape="1">
            <a:blip r:embed="rId13" cstate="print">
              <a:grayscl/>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err="1">
              <a:solidFill>
                <a:schemeClr val="tx1"/>
              </a:solidFill>
            </a:endParaRPr>
          </a:p>
        </p:txBody>
      </p:sp>
      <p:sp>
        <p:nvSpPr>
          <p:cNvPr id="70" name="Oval 69"/>
          <p:cNvSpPr/>
          <p:nvPr/>
        </p:nvSpPr>
        <p:spPr>
          <a:xfrm>
            <a:off x="7823546" y="3359709"/>
            <a:ext cx="909536" cy="743024"/>
          </a:xfrm>
          <a:prstGeom prst="ellipse">
            <a:avLst/>
          </a:prstGeom>
          <a:blipFill dpi="0" rotWithShape="1">
            <a:blip r:embed="rId14" cstate="print">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err="1">
              <a:solidFill>
                <a:schemeClr val="tx1"/>
              </a:solidFill>
            </a:endParaRPr>
          </a:p>
        </p:txBody>
      </p:sp>
      <p:sp>
        <p:nvSpPr>
          <p:cNvPr id="71" name="Oval 70"/>
          <p:cNvSpPr/>
          <p:nvPr/>
        </p:nvSpPr>
        <p:spPr>
          <a:xfrm>
            <a:off x="7823546" y="4180131"/>
            <a:ext cx="909536" cy="743024"/>
          </a:xfrm>
          <a:prstGeom prst="ellipse">
            <a:avLst/>
          </a:prstGeom>
          <a:blipFill dpi="0" rotWithShape="1">
            <a:blip r:embed="rId16">
              <a:extLst>
                <a:ext uri="{28A0092B-C50C-407E-A947-70E740481C1C}">
                  <a14:useLocalDpi xmlns:a14="http://schemas.microsoft.com/office/drawing/2010/main" val="0"/>
                </a:ext>
              </a:extLst>
            </a:blip>
            <a:srcRect/>
            <a:stretch>
              <a:fillRect/>
            </a:stretch>
          </a:blip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err="1">
              <a:solidFill>
                <a:schemeClr val="tx1"/>
              </a:solidFill>
            </a:endParaRPr>
          </a:p>
        </p:txBody>
      </p:sp>
      <p:sp>
        <p:nvSpPr>
          <p:cNvPr id="78" name="Oval 77"/>
          <p:cNvSpPr/>
          <p:nvPr/>
        </p:nvSpPr>
        <p:spPr>
          <a:xfrm>
            <a:off x="7823546" y="5000551"/>
            <a:ext cx="909536" cy="743024"/>
          </a:xfrm>
          <a:prstGeom prst="ellipse">
            <a:avLst/>
          </a:prstGeom>
          <a:blipFill dpi="0" rotWithShape="1">
            <a:blip r:embed="rId17" cstate="print">
              <a:grayscl/>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err="1">
              <a:solidFill>
                <a:schemeClr val="tx1"/>
              </a:solidFill>
            </a:endParaRPr>
          </a:p>
        </p:txBody>
      </p:sp>
      <p:pic>
        <p:nvPicPr>
          <p:cNvPr id="80" name="Picture 2" descr="Textiles and Apparel - THOTIN"/>
          <p:cNvPicPr>
            <a:picLocks noChangeAspect="1" noChangeArrowheads="1"/>
          </p:cNvPicPr>
          <p:nvPr/>
        </p:nvPicPr>
        <p:blipFill>
          <a:blip r:embed="rId18" cstate="print">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29000" y="4184115"/>
            <a:ext cx="909535" cy="743024"/>
          </a:xfrm>
          <a:prstGeom prst="ellipse">
            <a:avLst/>
          </a:prstGeom>
          <a:blipFill dpi="0" rotWithShape="1">
            <a:blip r:embed="rId20" cstate="print">
              <a:extLst>
                <a:ext uri="{28A0092B-C50C-407E-A947-70E740481C1C}">
                  <a14:useLocalDpi xmlns:a14="http://schemas.microsoft.com/office/drawing/2010/main" val="0"/>
                </a:ext>
              </a:extLst>
            </a:blip>
            <a:srcRect/>
            <a:stretch>
              <a:fillRect/>
            </a:stretch>
          </a:blipFill>
          <a:ln w="3175">
            <a:solidFill>
              <a:schemeClr val="bg1">
                <a:lumMod val="50000"/>
              </a:schemeClr>
            </a:solidFill>
          </a:ln>
        </p:spPr>
      </p:pic>
      <p:sp>
        <p:nvSpPr>
          <p:cNvPr id="81" name="Rectangle 80"/>
          <p:cNvSpPr/>
          <p:nvPr/>
        </p:nvSpPr>
        <p:spPr>
          <a:xfrm>
            <a:off x="3850328" y="5820971"/>
            <a:ext cx="3532686" cy="743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tIns="72009" rIns="72009" bIns="72009" rtlCol="0" anchor="ctr"/>
          <a:lstStyle/>
          <a:p>
            <a:pPr>
              <a:lnSpc>
                <a:spcPct val="90000"/>
              </a:lnSpc>
            </a:pPr>
            <a:r>
              <a:rPr lang="zh-CN" altLang="en-US" sz="2000" b="1" dirty="0">
                <a:solidFill>
                  <a:schemeClr val="bg1">
                    <a:lumMod val="50000"/>
                  </a:schemeClr>
                </a:solidFill>
                <a:latin typeface="SimSun" panose="02010600030101010101" pitchFamily="2" charset="-122"/>
                <a:ea typeface="SimSun" panose="02010600030101010101" pitchFamily="2" charset="-122"/>
              </a:rPr>
              <a:t>皮革</a:t>
            </a:r>
          </a:p>
        </p:txBody>
      </p:sp>
      <p:sp>
        <p:nvSpPr>
          <p:cNvPr id="82" name="Oval 81"/>
          <p:cNvSpPr/>
          <p:nvPr/>
        </p:nvSpPr>
        <p:spPr>
          <a:xfrm>
            <a:off x="3395560" y="5820971"/>
            <a:ext cx="909536" cy="743024"/>
          </a:xfrm>
          <a:prstGeom prst="ellipse">
            <a:avLst/>
          </a:prstGeom>
          <a:blipFill dpi="0" rotWithShape="1">
            <a:blip r:embed="rId21" cstate="print">
              <a:extLst>
                <a:ext uri="{BEBA8EAE-BF5A-486C-A8C5-ECC9F3942E4B}">
                  <a14:imgProps xmlns:a14="http://schemas.microsoft.com/office/drawing/2010/main">
                    <a14:imgLayer r:embed="rId22">
                      <a14:imgEffect>
                        <a14:saturation sat="0"/>
                      </a14:imgEffect>
                    </a14:imgLayer>
                  </a14:imgProps>
                </a:ext>
                <a:ext uri="{28A0092B-C50C-407E-A947-70E740481C1C}">
                  <a14:useLocalDpi xmlns:a14="http://schemas.microsoft.com/office/drawing/2010/main" val="0"/>
                </a:ext>
              </a:extLst>
            </a:blip>
            <a:srcRect/>
            <a:stretch>
              <a:fillRect/>
            </a:stretch>
          </a:blip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l">
              <a:lnSpc>
                <a:spcPct val="90000"/>
              </a:lnSpc>
            </a:pPr>
            <a:endParaRPr lang="en-US" sz="1400" err="1">
              <a:solidFill>
                <a:schemeClr val="tx1"/>
              </a:solidFill>
            </a:endParaRPr>
          </a:p>
        </p:txBody>
      </p:sp>
      <p:sp>
        <p:nvSpPr>
          <p:cNvPr id="83" name="Title 2"/>
          <p:cNvSpPr txBox="1"/>
          <p:nvPr/>
        </p:nvSpPr>
        <p:spPr>
          <a:xfrm>
            <a:off x="9873414" y="4758513"/>
            <a:ext cx="2026241" cy="193899"/>
          </a:xfrm>
          <a:prstGeom prst="rect">
            <a:avLst/>
          </a:prstGeom>
          <a:noFill/>
          <a:extLst>
            <a:ext uri="{909E8E84-426E-40DD-AFC4-6F175D3DCCD1}">
              <a14:hiddenFill xmlns:a14="http://schemas.microsoft.com/office/drawing/2010/main">
                <a:solidFill>
                  <a:srgbClr val="FFFFFF">
                    <a:lumMod val="100000"/>
                  </a:srgbClr>
                </a:solidFill>
              </a14:hiddenFill>
            </a:ext>
          </a:extLst>
        </p:spPr>
        <p:txBody>
          <a:bodyPr vert="horz" wrap="square" lIns="0" tIns="0" rIns="0" bIns="0" rtlCol="0" anchor="t" anchorCtr="0">
            <a:spAutoFit/>
          </a:bodyPr>
          <a:lstStyle>
            <a:lvl1pPr marL="0" algn="l" defTabSz="914400" rtl="0" eaLnBrk="1" latinLnBrk="0" hangingPunct="1">
              <a:lnSpc>
                <a:spcPct val="90000"/>
              </a:lnSpc>
              <a:spcBef>
                <a:spcPts val="0"/>
              </a:spcBef>
              <a:spcAft>
                <a:spcPts val="600"/>
              </a:spcAft>
              <a:buNone/>
              <a:defRPr sz="2800" b="1" kern="1200">
                <a:solidFill>
                  <a:schemeClr val="tx2">
                    <a:lumMod val="100000"/>
                  </a:schemeClr>
                </a:solidFill>
                <a:latin typeface="Arial" panose="020B0604020202020204" pitchFamily="34" charset="0"/>
                <a:ea typeface="+mj-ea"/>
                <a:cs typeface="+mj-cs"/>
              </a:defRPr>
            </a:lvl1pPr>
          </a:lstStyle>
          <a:p>
            <a:pPr algn="ctr"/>
            <a:r>
              <a:rPr lang="zh-CN" altLang="en-US" sz="1400" dirty="0">
                <a:solidFill>
                  <a:schemeClr val="tx2"/>
                </a:solidFill>
                <a:latin typeface="SimSun" panose="02010600030101010101" pitchFamily="2" charset="-122"/>
                <a:ea typeface="SimSun" panose="02010600030101010101" pitchFamily="2" charset="-122"/>
              </a:rPr>
              <a:t>本演讲的重点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A41FD-0600-2B8E-D20C-22F6FCFDE5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3C1F72-A242-B37A-3E0D-ECF42852932E}"/>
              </a:ext>
            </a:extLst>
          </p:cNvPr>
          <p:cNvSpPr>
            <a:spLocks noGrp="1"/>
          </p:cNvSpPr>
          <p:nvPr>
            <p:ph type="title"/>
          </p:nvPr>
        </p:nvSpPr>
        <p:spPr>
          <a:xfrm>
            <a:off x="443146" y="339095"/>
            <a:ext cx="11048999" cy="869795"/>
          </a:xfrm>
        </p:spPr>
        <p:txBody>
          <a:bodyPr vert="horz"/>
          <a:lstStyle/>
          <a:p>
            <a:pPr>
              <a:lnSpc>
                <a:spcPct val="100000"/>
              </a:lnSpc>
            </a:pPr>
            <a:r>
              <a:rPr lang="zh-CN" altLang="en-US" sz="3200" dirty="0">
                <a:latin typeface="SimSun" panose="02010600030101010101" pitchFamily="2" charset="-122"/>
                <a:ea typeface="SimSun" panose="02010600030101010101" pitchFamily="2" charset="-122"/>
                <a:cs typeface="Sakkal Majalla" panose="02000000000000000000" pitchFamily="2" charset="-78"/>
              </a:rPr>
              <a:t>巴基斯坦的化工和石化工业正在 以显著规模运营高度依赖进口，投资机会显著</a:t>
            </a:r>
            <a:r>
              <a:rPr lang="en-US" sz="3200" dirty="0">
                <a:latin typeface="SimSun" panose="02010600030101010101" pitchFamily="2" charset="-122"/>
                <a:ea typeface="SimSun" panose="02010600030101010101" pitchFamily="2" charset="-122"/>
                <a:cs typeface="Sakkal Majalla" panose="02000000000000000000" pitchFamily="2" charset="-78"/>
              </a:rPr>
              <a:t> </a:t>
            </a:r>
          </a:p>
        </p:txBody>
      </p:sp>
      <p:sp>
        <p:nvSpPr>
          <p:cNvPr id="51" name="TextBox 50">
            <a:extLst>
              <a:ext uri="{FF2B5EF4-FFF2-40B4-BE49-F238E27FC236}">
                <a16:creationId xmlns:a16="http://schemas.microsoft.com/office/drawing/2014/main" id="{46D8C373-82E9-0747-58BA-942C9522BBCC}"/>
              </a:ext>
            </a:extLst>
          </p:cNvPr>
          <p:cNvSpPr txBox="1"/>
          <p:nvPr/>
        </p:nvSpPr>
        <p:spPr>
          <a:xfrm>
            <a:off x="1940312" y="6096000"/>
            <a:ext cx="9867513" cy="460917"/>
          </a:xfrm>
          <a:prstGeom prst="rect">
            <a:avLst/>
          </a:prstGeom>
          <a:noFill/>
        </p:spPr>
        <p:txBody>
          <a:bodyPr wrap="square" lIns="0" tIns="0" rIns="0" bIns="0" anchor="b" anchorCtr="0">
            <a:noAutofit/>
          </a:bodyPr>
          <a:lstStyle/>
          <a:p>
            <a:endParaRPr lang="en-US" sz="1600" b="1" dirty="0"/>
          </a:p>
          <a:p>
            <a:r>
              <a:rPr lang="en-US" sz="1100" b="1" dirty="0">
                <a:latin typeface="SimSun" panose="02010600030101010101" pitchFamily="2" charset="-122"/>
                <a:ea typeface="SimSun" panose="02010600030101010101" pitchFamily="2" charset="-122"/>
              </a:rPr>
              <a:t>1. </a:t>
            </a:r>
            <a:r>
              <a:rPr lang="zh-CN" altLang="en-US" sz="1100" b="1" dirty="0">
                <a:latin typeface="SimSun" panose="02010600030101010101" pitchFamily="2" charset="-122"/>
                <a:ea typeface="SimSun" panose="02010600030101010101" pitchFamily="2" charset="-122"/>
              </a:rPr>
              <a:t>估计市场规模不包括医品原料药（涵盖于相应医药领域） 资料来源：</a:t>
            </a:r>
            <a:r>
              <a:rPr lang="en-US" sz="1100" b="1" dirty="0" err="1">
                <a:latin typeface="SimSun" panose="02010600030101010101" pitchFamily="2" charset="-122"/>
                <a:ea typeface="SimSun" panose="02010600030101010101" pitchFamily="2" charset="-122"/>
              </a:rPr>
              <a:t>MoIP</a:t>
            </a:r>
            <a:r>
              <a:rPr lang="zh-CN" altLang="en-US" sz="1100" b="1" dirty="0">
                <a:latin typeface="SimSun" panose="02010600030101010101" pitchFamily="2" charset="-122"/>
                <a:ea typeface="SimSun" panose="02010600030101010101" pitchFamily="2" charset="-122"/>
              </a:rPr>
              <a:t>、</a:t>
            </a:r>
            <a:r>
              <a:rPr lang="en-US" sz="1100" b="1" dirty="0">
                <a:latin typeface="SimSun" panose="02010600030101010101" pitchFamily="2" charset="-122"/>
                <a:ea typeface="SimSun" panose="02010600030101010101" pitchFamily="2" charset="-122"/>
              </a:rPr>
              <a:t>SIFC</a:t>
            </a:r>
            <a:r>
              <a:rPr lang="zh-CN" altLang="en-US" sz="1100" b="1" dirty="0">
                <a:latin typeface="SimSun" panose="02010600030101010101" pitchFamily="2" charset="-122"/>
                <a:ea typeface="SimSun" panose="02010600030101010101" pitchFamily="2" charset="-122"/>
              </a:rPr>
              <a:t>、国家化肥发展中心</a:t>
            </a:r>
            <a:r>
              <a:rPr lang="en-US" sz="1100" b="1" dirty="0">
                <a:latin typeface="SimSun" panose="02010600030101010101" pitchFamily="2" charset="-122"/>
                <a:ea typeface="SimSun" panose="02010600030101010101" pitchFamily="2" charset="-122"/>
              </a:rPr>
              <a:t> (NFDC) </a:t>
            </a:r>
            <a:endParaRPr kumimoji="0" lang="en-US" sz="1050" b="1" i="0" u="none" strike="noStrike" kern="1200" cap="none" spc="0" normalizeH="0" baseline="0" noProof="0" dirty="0">
              <a:ln>
                <a:noFill/>
              </a:ln>
              <a:solidFill>
                <a:srgbClr val="1E1E1E"/>
              </a:solidFill>
              <a:effectLst/>
              <a:uLnTx/>
              <a:uFillTx/>
              <a:latin typeface="SimSun" panose="02010600030101010101" pitchFamily="2" charset="-122"/>
              <a:ea typeface="SimSun" panose="02010600030101010101" pitchFamily="2" charset="-122"/>
            </a:endParaRPr>
          </a:p>
        </p:txBody>
      </p:sp>
      <p:sp>
        <p:nvSpPr>
          <p:cNvPr id="46" name="Rectangle 45">
            <a:extLst>
              <a:ext uri="{FF2B5EF4-FFF2-40B4-BE49-F238E27FC236}">
                <a16:creationId xmlns:a16="http://schemas.microsoft.com/office/drawing/2014/main" id="{6608A846-E94D-8896-03FC-8A961F8140E0}"/>
              </a:ext>
            </a:extLst>
          </p:cNvPr>
          <p:cNvSpPr/>
          <p:nvPr/>
        </p:nvSpPr>
        <p:spPr>
          <a:xfrm>
            <a:off x="6191025" y="2504049"/>
            <a:ext cx="5301120" cy="3496701"/>
          </a:xfrm>
          <a:prstGeom prst="rect">
            <a:avLst/>
          </a:prstGeom>
          <a:solidFill>
            <a:srgbClr val="54917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p>
            <a:pPr algn="ctr"/>
            <a:r>
              <a:rPr lang="en-US" b="1" dirty="0" err="1">
                <a:latin typeface="SimSun" panose="02010600030101010101" pitchFamily="2" charset="-122"/>
                <a:ea typeface="SimSun" panose="02010600030101010101" pitchFamily="2" charset="-122"/>
              </a:rPr>
              <a:t>先进化工</a:t>
            </a:r>
            <a:r>
              <a:rPr lang="en-US" b="1" dirty="0">
                <a:latin typeface="SimSun" panose="02010600030101010101" pitchFamily="2" charset="-122"/>
                <a:ea typeface="SimSun" panose="02010600030101010101" pitchFamily="2" charset="-122"/>
              </a:rPr>
              <a:t>/</a:t>
            </a:r>
            <a:r>
              <a:rPr lang="en-US" b="1" dirty="0" err="1">
                <a:latin typeface="SimSun" panose="02010600030101010101" pitchFamily="2" charset="-122"/>
                <a:ea typeface="SimSun" panose="02010600030101010101" pitchFamily="2" charset="-122"/>
              </a:rPr>
              <a:t>石化生态系统</a:t>
            </a:r>
            <a:endParaRPr lang="en-US" dirty="0">
              <a:latin typeface="SimSun" panose="02010600030101010101" pitchFamily="2" charset="-122"/>
              <a:ea typeface="SimSun" panose="02010600030101010101" pitchFamily="2" charset="-122"/>
            </a:endParaRPr>
          </a:p>
        </p:txBody>
      </p:sp>
      <p:sp>
        <p:nvSpPr>
          <p:cNvPr id="39" name="Rectangle 38">
            <a:extLst>
              <a:ext uri="{FF2B5EF4-FFF2-40B4-BE49-F238E27FC236}">
                <a16:creationId xmlns:a16="http://schemas.microsoft.com/office/drawing/2014/main" id="{99642BE5-E9AE-A18E-A7B6-1A50D9F0D92E}"/>
              </a:ext>
            </a:extLst>
          </p:cNvPr>
          <p:cNvSpPr/>
          <p:nvPr/>
        </p:nvSpPr>
        <p:spPr>
          <a:xfrm>
            <a:off x="6260157" y="2904564"/>
            <a:ext cx="1677683" cy="147815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91440" rIns="45720" bIns="72009" rtlCol="0" anchor="b"/>
          <a:lstStyle/>
          <a:p>
            <a:pPr algn="ctr"/>
            <a:r>
              <a:rPr lang="zh-CN" altLang="en-US" sz="1400" dirty="0">
                <a:solidFill>
                  <a:schemeClr val="tx2"/>
                </a:solidFill>
                <a:latin typeface="SimSun" panose="02010600030101010101" pitchFamily="2" charset="-122"/>
                <a:ea typeface="SimSun" panose="02010600030101010101" pitchFamily="2" charset="-122"/>
              </a:rPr>
              <a:t>约</a:t>
            </a:r>
            <a:r>
              <a:rPr lang="en-US" sz="1400" dirty="0">
                <a:solidFill>
                  <a:schemeClr val="tx2"/>
                </a:solidFill>
                <a:latin typeface="SimSun" panose="02010600030101010101" pitchFamily="2" charset="-122"/>
                <a:ea typeface="SimSun" panose="02010600030101010101" pitchFamily="2" charset="-122"/>
              </a:rPr>
              <a:t>140 </a:t>
            </a:r>
            <a:r>
              <a:rPr lang="zh-CN" altLang="en-US" sz="1400" dirty="0">
                <a:solidFill>
                  <a:schemeClr val="tx2"/>
                </a:solidFill>
                <a:latin typeface="SimSun" panose="02010600030101010101" pitchFamily="2" charset="-122"/>
                <a:ea typeface="SimSun" panose="02010600030101010101" pitchFamily="2" charset="-122"/>
              </a:rPr>
              <a:t>亿美元</a:t>
            </a:r>
            <a:endParaRPr lang="en-US" sz="1400" dirty="0">
              <a:solidFill>
                <a:schemeClr val="tx2"/>
              </a:solidFill>
              <a:latin typeface="SimSun" panose="02010600030101010101" pitchFamily="2" charset="-122"/>
              <a:ea typeface="SimSun" panose="02010600030101010101" pitchFamily="2" charset="-122"/>
            </a:endParaRPr>
          </a:p>
          <a:p>
            <a:pPr algn="ctr"/>
            <a:r>
              <a:rPr lang="zh-CN" altLang="en-US" sz="1400" dirty="0">
                <a:solidFill>
                  <a:schemeClr val="tx1"/>
                </a:solidFill>
                <a:latin typeface="SimSun" panose="02010600030101010101" pitchFamily="2" charset="-122"/>
                <a:ea typeface="SimSun" panose="02010600030101010101" pitchFamily="2" charset="-122"/>
              </a:rPr>
              <a:t>化学</a:t>
            </a:r>
            <a:r>
              <a:rPr lang="en-US" sz="1400" dirty="0">
                <a:solidFill>
                  <a:schemeClr val="tx1"/>
                </a:solidFill>
                <a:latin typeface="SimSun" panose="02010600030101010101" pitchFamily="2" charset="-122"/>
                <a:ea typeface="SimSun" panose="02010600030101010101" pitchFamily="2" charset="-122"/>
              </a:rPr>
              <a:t>/</a:t>
            </a:r>
            <a:r>
              <a:rPr lang="zh-CN" altLang="en-US" sz="1400" dirty="0">
                <a:solidFill>
                  <a:schemeClr val="tx1"/>
                </a:solidFill>
                <a:latin typeface="SimSun" panose="02010600030101010101" pitchFamily="2" charset="-122"/>
                <a:ea typeface="SimSun" panose="02010600030101010101" pitchFamily="2" charset="-122"/>
              </a:rPr>
              <a:t>石化</a:t>
            </a:r>
            <a:endParaRPr lang="en-US" sz="1400" dirty="0">
              <a:solidFill>
                <a:schemeClr val="tx1"/>
              </a:solidFill>
              <a:latin typeface="SimSun" panose="02010600030101010101" pitchFamily="2" charset="-122"/>
              <a:ea typeface="SimSun" panose="02010600030101010101" pitchFamily="2" charset="-122"/>
            </a:endParaRPr>
          </a:p>
          <a:p>
            <a:pPr algn="ctr"/>
            <a:r>
              <a:rPr lang="zh-CN" altLang="en-US" sz="1400" dirty="0">
                <a:solidFill>
                  <a:schemeClr val="tx1"/>
                </a:solidFill>
                <a:latin typeface="SimSun" panose="02010600030101010101" pitchFamily="2" charset="-122"/>
                <a:ea typeface="SimSun" panose="02010600030101010101" pitchFamily="2" charset="-122"/>
              </a:rPr>
              <a:t>市场规模</a:t>
            </a:r>
            <a:endParaRPr lang="en-US" sz="1400" dirty="0">
              <a:solidFill>
                <a:schemeClr val="tx1"/>
              </a:solidFill>
              <a:latin typeface="SimSun" panose="02010600030101010101" pitchFamily="2" charset="-122"/>
              <a:ea typeface="SimSun" panose="02010600030101010101" pitchFamily="2" charset="-122"/>
            </a:endParaRPr>
          </a:p>
        </p:txBody>
      </p:sp>
      <p:sp>
        <p:nvSpPr>
          <p:cNvPr id="40" name="Rectangle 39">
            <a:extLst>
              <a:ext uri="{FF2B5EF4-FFF2-40B4-BE49-F238E27FC236}">
                <a16:creationId xmlns:a16="http://schemas.microsoft.com/office/drawing/2014/main" id="{87BB18FE-4945-B997-F513-329FB3FB1C24}"/>
              </a:ext>
            </a:extLst>
          </p:cNvPr>
          <p:cNvSpPr/>
          <p:nvPr/>
        </p:nvSpPr>
        <p:spPr>
          <a:xfrm>
            <a:off x="9728200" y="4432300"/>
            <a:ext cx="1677683" cy="147815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91440" rIns="45720" bIns="72009" rtlCol="0" anchor="b"/>
          <a:lstStyle/>
          <a:p>
            <a:pPr algn="ctr"/>
            <a:r>
              <a:rPr lang="en-US" sz="1400" b="1" dirty="0">
                <a:solidFill>
                  <a:schemeClr val="tx2"/>
                </a:solidFill>
                <a:latin typeface="SimSun" panose="02010600030101010101" pitchFamily="2" charset="-122"/>
                <a:ea typeface="SimSun" panose="02010600030101010101" pitchFamily="2" charset="-122"/>
              </a:rPr>
              <a:t>4+ </a:t>
            </a:r>
            <a:r>
              <a:rPr lang="zh-CN" altLang="en-US" sz="1400" b="1" dirty="0">
                <a:solidFill>
                  <a:schemeClr val="tx2"/>
                </a:solidFill>
                <a:latin typeface="SimSun" panose="02010600030101010101" pitchFamily="2" charset="-122"/>
                <a:ea typeface="SimSun" panose="02010600030101010101" pitchFamily="2" charset="-122"/>
              </a:rPr>
              <a:t>当地炼油厂</a:t>
            </a:r>
            <a:endParaRPr lang="en-US" sz="1400" b="1" dirty="0">
              <a:solidFill>
                <a:schemeClr val="tx2"/>
              </a:solidFill>
              <a:latin typeface="SimSun" panose="02010600030101010101" pitchFamily="2" charset="-122"/>
              <a:ea typeface="SimSun" panose="02010600030101010101" pitchFamily="2" charset="-122"/>
            </a:endParaRPr>
          </a:p>
          <a:p>
            <a:pPr algn="ctr"/>
            <a:r>
              <a:rPr lang="zh-CN" altLang="en-US" sz="1400" b="1" dirty="0">
                <a:solidFill>
                  <a:schemeClr val="tx1"/>
                </a:solidFill>
                <a:latin typeface="SimSun" panose="02010600030101010101" pitchFamily="2" charset="-122"/>
                <a:ea typeface="SimSun" panose="02010600030101010101" pitchFamily="2" charset="-122"/>
              </a:rPr>
              <a:t>支持价值链的纵向整合</a:t>
            </a:r>
            <a:endParaRPr lang="en-US" sz="1400" b="1" dirty="0">
              <a:solidFill>
                <a:schemeClr val="tx1"/>
              </a:solidFill>
              <a:latin typeface="SimSun" panose="02010600030101010101" pitchFamily="2" charset="-122"/>
              <a:ea typeface="SimSun" panose="02010600030101010101" pitchFamily="2" charset="-122"/>
            </a:endParaRPr>
          </a:p>
        </p:txBody>
      </p:sp>
      <p:sp>
        <p:nvSpPr>
          <p:cNvPr id="41" name="Rectangle 40">
            <a:extLst>
              <a:ext uri="{FF2B5EF4-FFF2-40B4-BE49-F238E27FC236}">
                <a16:creationId xmlns:a16="http://schemas.microsoft.com/office/drawing/2014/main" id="{84C9DD82-C99F-6A4A-0737-131C32C347A8}"/>
              </a:ext>
            </a:extLst>
          </p:cNvPr>
          <p:cNvSpPr/>
          <p:nvPr/>
        </p:nvSpPr>
        <p:spPr>
          <a:xfrm>
            <a:off x="9726033" y="2904564"/>
            <a:ext cx="1677683" cy="147815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91440" rIns="45720" bIns="72009" rtlCol="0" anchor="b"/>
          <a:lstStyle/>
          <a:p>
            <a:pPr algn="ctr"/>
            <a:r>
              <a:rPr lang="zh-CN" altLang="en-US" sz="1400" b="1" dirty="0">
                <a:solidFill>
                  <a:schemeClr val="tx2"/>
                </a:solidFill>
                <a:latin typeface="SimSun" panose="02010600030101010101" pitchFamily="2" charset="-122"/>
                <a:ea typeface="SimSun" panose="02010600030101010101" pitchFamily="2" charset="-122"/>
              </a:rPr>
              <a:t>约占</a:t>
            </a:r>
            <a:r>
              <a:rPr lang="en-US" sz="1400" b="1" dirty="0">
                <a:solidFill>
                  <a:schemeClr val="tx2"/>
                </a:solidFill>
                <a:latin typeface="SimSun" panose="02010600030101010101" pitchFamily="2" charset="-122"/>
                <a:ea typeface="SimSun" panose="02010600030101010101" pitchFamily="2" charset="-122"/>
              </a:rPr>
              <a:t>GDP</a:t>
            </a:r>
            <a:r>
              <a:rPr lang="zh-CN" altLang="en-US" sz="1400" b="1" dirty="0">
                <a:solidFill>
                  <a:schemeClr val="tx2"/>
                </a:solidFill>
                <a:latin typeface="SimSun" panose="02010600030101010101" pitchFamily="2" charset="-122"/>
                <a:ea typeface="SimSun" panose="02010600030101010101" pitchFamily="2" charset="-122"/>
              </a:rPr>
              <a:t>的</a:t>
            </a:r>
            <a:r>
              <a:rPr lang="en-US" sz="1400" b="1" dirty="0">
                <a:solidFill>
                  <a:schemeClr val="tx2"/>
                </a:solidFill>
                <a:latin typeface="SimSun" panose="02010600030101010101" pitchFamily="2" charset="-122"/>
                <a:ea typeface="SimSun" panose="02010600030101010101" pitchFamily="2" charset="-122"/>
              </a:rPr>
              <a:t>3%</a:t>
            </a:r>
          </a:p>
          <a:p>
            <a:pPr algn="ctr"/>
            <a:r>
              <a:rPr lang="zh-CN" altLang="en-US" sz="1400" b="1" dirty="0">
                <a:solidFill>
                  <a:schemeClr val="tx1"/>
                </a:solidFill>
                <a:latin typeface="SimSun" panose="02010600030101010101" pitchFamily="2" charset="-122"/>
                <a:ea typeface="SimSun" panose="02010600030101010101" pitchFamily="2" charset="-122"/>
              </a:rPr>
              <a:t>位列最高</a:t>
            </a:r>
            <a:endParaRPr lang="en-US" sz="1400" b="1" dirty="0">
              <a:solidFill>
                <a:schemeClr val="tx1"/>
              </a:solidFill>
              <a:latin typeface="SimSun" panose="02010600030101010101" pitchFamily="2" charset="-122"/>
              <a:ea typeface="SimSun" panose="02010600030101010101" pitchFamily="2" charset="-122"/>
            </a:endParaRPr>
          </a:p>
        </p:txBody>
      </p:sp>
      <p:sp>
        <p:nvSpPr>
          <p:cNvPr id="42" name="Rectangle 41">
            <a:extLst>
              <a:ext uri="{FF2B5EF4-FFF2-40B4-BE49-F238E27FC236}">
                <a16:creationId xmlns:a16="http://schemas.microsoft.com/office/drawing/2014/main" id="{678FD5EC-47B1-5306-3499-282FC9681900}"/>
              </a:ext>
            </a:extLst>
          </p:cNvPr>
          <p:cNvSpPr/>
          <p:nvPr/>
        </p:nvSpPr>
        <p:spPr>
          <a:xfrm>
            <a:off x="7988300" y="2908300"/>
            <a:ext cx="1677683" cy="147815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91440" rIns="45720" bIns="72009" rtlCol="0" anchor="b"/>
          <a:lstStyle/>
          <a:p>
            <a:pPr algn="ctr"/>
            <a:r>
              <a:rPr lang="en-US" sz="1400" b="1" dirty="0">
                <a:solidFill>
                  <a:schemeClr val="tx2"/>
                </a:solidFill>
                <a:latin typeface="SimSun" panose="02010600030101010101" pitchFamily="2" charset="-122"/>
                <a:ea typeface="SimSun" panose="02010600030101010101" pitchFamily="2" charset="-122"/>
              </a:rPr>
              <a:t>约 50 </a:t>
            </a:r>
            <a:r>
              <a:rPr lang="en-US" sz="1400" b="1" dirty="0" err="1">
                <a:solidFill>
                  <a:schemeClr val="tx2"/>
                </a:solidFill>
                <a:latin typeface="SimSun" panose="02010600030101010101" pitchFamily="2" charset="-122"/>
                <a:ea typeface="SimSun" panose="02010600030101010101" pitchFamily="2" charset="-122"/>
              </a:rPr>
              <a:t>万人</a:t>
            </a:r>
            <a:endParaRPr lang="en-US" sz="1400" b="1" dirty="0">
              <a:solidFill>
                <a:schemeClr val="tx2"/>
              </a:solidFill>
              <a:latin typeface="SimSun" panose="02010600030101010101" pitchFamily="2" charset="-122"/>
              <a:ea typeface="SimSun" panose="02010600030101010101" pitchFamily="2" charset="-122"/>
            </a:endParaRPr>
          </a:p>
          <a:p>
            <a:pPr algn="ctr"/>
            <a:r>
              <a:rPr lang="zh-CN" altLang="en-US" sz="1400" dirty="0">
                <a:solidFill>
                  <a:schemeClr val="tx1"/>
                </a:solidFill>
                <a:latin typeface="SimSun" panose="02010600030101010101" pitchFamily="2" charset="-122"/>
                <a:ea typeface="SimSun" panose="02010600030101010101" pitchFamily="2" charset="-122"/>
              </a:rPr>
              <a:t>行业就业人数</a:t>
            </a:r>
            <a:endParaRPr lang="en-US" sz="1400" dirty="0">
              <a:solidFill>
                <a:schemeClr val="tx1"/>
              </a:solidFill>
              <a:latin typeface="SimSun" panose="02010600030101010101" pitchFamily="2" charset="-122"/>
              <a:ea typeface="SimSun" panose="02010600030101010101" pitchFamily="2" charset="-122"/>
            </a:endParaRPr>
          </a:p>
        </p:txBody>
      </p:sp>
      <p:sp>
        <p:nvSpPr>
          <p:cNvPr id="43" name="Rectangle 42">
            <a:extLst>
              <a:ext uri="{FF2B5EF4-FFF2-40B4-BE49-F238E27FC236}">
                <a16:creationId xmlns:a16="http://schemas.microsoft.com/office/drawing/2014/main" id="{ACF6E430-FD17-E439-D7FB-5AB200BBD574}"/>
              </a:ext>
            </a:extLst>
          </p:cNvPr>
          <p:cNvSpPr/>
          <p:nvPr/>
        </p:nvSpPr>
        <p:spPr>
          <a:xfrm>
            <a:off x="8015068" y="4432300"/>
            <a:ext cx="1677683" cy="147815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91440" rIns="45720" bIns="72009" rtlCol="0" anchor="b"/>
          <a:lstStyle/>
          <a:p>
            <a:pPr algn="ctr"/>
            <a:r>
              <a:rPr lang="zh-CN" altLang="en-US" sz="1400" b="1" dirty="0">
                <a:solidFill>
                  <a:schemeClr val="tx2"/>
                </a:solidFill>
                <a:latin typeface="SimSun" panose="02010600030101010101" pitchFamily="2" charset="-122"/>
                <a:ea typeface="SimSun" panose="02010600030101010101" pitchFamily="2" charset="-122"/>
              </a:rPr>
              <a:t>约</a:t>
            </a:r>
            <a:r>
              <a:rPr lang="en-US" sz="1400" b="1" dirty="0">
                <a:solidFill>
                  <a:schemeClr val="tx2"/>
                </a:solidFill>
                <a:latin typeface="SimSun" panose="02010600030101010101" pitchFamily="2" charset="-122"/>
                <a:ea typeface="SimSun" panose="02010600030101010101" pitchFamily="2" charset="-122"/>
              </a:rPr>
              <a:t>20 </a:t>
            </a:r>
            <a:r>
              <a:rPr lang="zh-CN" altLang="en-US" sz="1400" b="1" dirty="0">
                <a:solidFill>
                  <a:schemeClr val="tx2"/>
                </a:solidFill>
                <a:latin typeface="SimSun" panose="02010600030101010101" pitchFamily="2" charset="-122"/>
                <a:ea typeface="SimSun" panose="02010600030101010101" pitchFamily="2" charset="-122"/>
              </a:rPr>
              <a:t>亿美元</a:t>
            </a:r>
            <a:endParaRPr lang="en-US" sz="1400" b="1" dirty="0">
              <a:solidFill>
                <a:schemeClr val="tx2"/>
              </a:solidFill>
              <a:latin typeface="SimSun" panose="02010600030101010101" pitchFamily="2" charset="-122"/>
              <a:ea typeface="SimSun" panose="02010600030101010101" pitchFamily="2" charset="-122"/>
            </a:endParaRPr>
          </a:p>
          <a:p>
            <a:pPr algn="ctr"/>
            <a:r>
              <a:rPr lang="zh-CN" altLang="en-US" sz="1400" b="1" dirty="0">
                <a:solidFill>
                  <a:schemeClr val="tx1"/>
                </a:solidFill>
                <a:latin typeface="SimSun" panose="02010600030101010101" pitchFamily="2" charset="-122"/>
                <a:ea typeface="SimSun" panose="02010600030101010101" pitchFamily="2" charset="-122"/>
              </a:rPr>
              <a:t>化学</a:t>
            </a:r>
            <a:r>
              <a:rPr lang="en-US" sz="1400" b="1" dirty="0">
                <a:solidFill>
                  <a:schemeClr val="tx1"/>
                </a:solidFill>
                <a:latin typeface="SimSun" panose="02010600030101010101" pitchFamily="2" charset="-122"/>
                <a:ea typeface="SimSun" panose="02010600030101010101" pitchFamily="2" charset="-122"/>
              </a:rPr>
              <a:t>/</a:t>
            </a:r>
            <a:r>
              <a:rPr lang="zh-CN" altLang="en-US" sz="1400" b="1" dirty="0">
                <a:solidFill>
                  <a:schemeClr val="tx1"/>
                </a:solidFill>
                <a:latin typeface="SimSun" panose="02010600030101010101" pitchFamily="2" charset="-122"/>
                <a:ea typeface="SimSun" panose="02010600030101010101" pitchFamily="2" charset="-122"/>
              </a:rPr>
              <a:t>石化出口</a:t>
            </a:r>
            <a:endParaRPr lang="en-US" altLang="zh-CN" sz="1400" b="1" dirty="0">
              <a:solidFill>
                <a:schemeClr val="tx1"/>
              </a:solidFill>
              <a:latin typeface="SimSun" panose="02010600030101010101" pitchFamily="2" charset="-122"/>
              <a:ea typeface="SimSun" panose="02010600030101010101" pitchFamily="2" charset="-122"/>
            </a:endParaRPr>
          </a:p>
          <a:p>
            <a:pPr algn="ctr"/>
            <a:endParaRPr lang="en-US" sz="1400" b="1" dirty="0">
              <a:solidFill>
                <a:schemeClr val="tx1"/>
              </a:solidFill>
            </a:endParaRPr>
          </a:p>
        </p:txBody>
      </p:sp>
      <p:sp>
        <p:nvSpPr>
          <p:cNvPr id="45" name="Rectangle 44">
            <a:extLst>
              <a:ext uri="{FF2B5EF4-FFF2-40B4-BE49-F238E27FC236}">
                <a16:creationId xmlns:a16="http://schemas.microsoft.com/office/drawing/2014/main" id="{56643DB6-0100-D169-D292-280082360108}"/>
              </a:ext>
            </a:extLst>
          </p:cNvPr>
          <p:cNvSpPr/>
          <p:nvPr/>
        </p:nvSpPr>
        <p:spPr>
          <a:xfrm>
            <a:off x="6261100" y="4432300"/>
            <a:ext cx="1677683" cy="147815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72009" rtlCol="0" anchor="b"/>
          <a:lstStyle/>
          <a:p>
            <a:pPr algn="ctr"/>
            <a:r>
              <a:rPr lang="en-US" sz="1400" b="1" dirty="0">
                <a:solidFill>
                  <a:schemeClr val="tx2"/>
                </a:solidFill>
                <a:latin typeface="SimSun" panose="02010600030101010101" pitchFamily="2" charset="-122"/>
                <a:ea typeface="SimSun" panose="02010600030101010101" pitchFamily="2" charset="-122"/>
              </a:rPr>
              <a:t>56% </a:t>
            </a:r>
            <a:r>
              <a:rPr lang="zh-CN" altLang="en-US" sz="1400" b="1" dirty="0">
                <a:solidFill>
                  <a:schemeClr val="tx2"/>
                </a:solidFill>
                <a:latin typeface="SimSun" panose="02010600030101010101" pitchFamily="2" charset="-122"/>
                <a:ea typeface="SimSun" panose="02010600030101010101" pitchFamily="2" charset="-122"/>
              </a:rPr>
              <a:t>需求</a:t>
            </a:r>
            <a:endParaRPr lang="en-US" sz="1400" b="1" dirty="0">
              <a:solidFill>
                <a:schemeClr val="tx2"/>
              </a:solidFill>
              <a:latin typeface="SimSun" panose="02010600030101010101" pitchFamily="2" charset="-122"/>
              <a:ea typeface="SimSun" panose="02010600030101010101" pitchFamily="2" charset="-122"/>
            </a:endParaRPr>
          </a:p>
          <a:p>
            <a:pPr algn="ctr"/>
            <a:r>
              <a:rPr lang="zh-CN" altLang="en-US" sz="1400" b="1" dirty="0">
                <a:solidFill>
                  <a:schemeClr val="tx2"/>
                </a:solidFill>
                <a:latin typeface="SimSun" panose="02010600030101010101" pitchFamily="2" charset="-122"/>
                <a:ea typeface="SimSun" panose="02010600030101010101" pitchFamily="2" charset="-122"/>
              </a:rPr>
              <a:t>通过进口</a:t>
            </a:r>
            <a:r>
              <a:rPr lang="en-US" sz="1400" b="1" dirty="0">
                <a:solidFill>
                  <a:schemeClr val="tx2"/>
                </a:solidFill>
                <a:latin typeface="SimSun" panose="02010600030101010101" pitchFamily="2" charset="-122"/>
                <a:ea typeface="SimSun" panose="02010600030101010101" pitchFamily="2" charset="-122"/>
              </a:rPr>
              <a:t>	</a:t>
            </a:r>
          </a:p>
          <a:p>
            <a:pPr algn="ctr"/>
            <a:r>
              <a:rPr lang="zh-CN" altLang="en-US" sz="1400" b="1" dirty="0">
                <a:solidFill>
                  <a:schemeClr val="tx1"/>
                </a:solidFill>
                <a:latin typeface="SimSun" panose="02010600030101010101" pitchFamily="2" charset="-122"/>
                <a:ea typeface="SimSun" panose="02010600030101010101" pitchFamily="2" charset="-122"/>
              </a:rPr>
              <a:t>显示出较高的</a:t>
            </a:r>
            <a:endParaRPr lang="en-US" altLang="zh-CN" sz="1400" b="1" dirty="0">
              <a:solidFill>
                <a:schemeClr val="tx1"/>
              </a:solidFill>
              <a:latin typeface="SimSun" panose="02010600030101010101" pitchFamily="2" charset="-122"/>
              <a:ea typeface="SimSun" panose="02010600030101010101" pitchFamily="2" charset="-122"/>
            </a:endParaRPr>
          </a:p>
          <a:p>
            <a:pPr algn="ctr"/>
            <a:r>
              <a:rPr lang="en-US" sz="1400" b="1" dirty="0" err="1">
                <a:solidFill>
                  <a:schemeClr val="tx1"/>
                </a:solidFill>
                <a:latin typeface="SimSun" panose="02010600030101010101" pitchFamily="2" charset="-122"/>
                <a:ea typeface="SimSun" panose="02010600030101010101" pitchFamily="2" charset="-122"/>
              </a:rPr>
              <a:t>本地化潜</a:t>
            </a:r>
            <a:r>
              <a:rPr lang="zh-CN" altLang="en-US" sz="1400" b="1" dirty="0">
                <a:solidFill>
                  <a:schemeClr val="tx1"/>
                </a:solidFill>
                <a:latin typeface="SimSun" panose="02010600030101010101" pitchFamily="2" charset="-122"/>
                <a:ea typeface="SimSun" panose="02010600030101010101" pitchFamily="2" charset="-122"/>
              </a:rPr>
              <a:t>力</a:t>
            </a:r>
            <a:endParaRPr lang="en-US" sz="1400" b="1" dirty="0">
              <a:solidFill>
                <a:schemeClr val="tx1"/>
              </a:solidFill>
              <a:latin typeface="SimSun" panose="02010600030101010101" pitchFamily="2" charset="-122"/>
              <a:ea typeface="SimSun" panose="02010600030101010101" pitchFamily="2" charset="-122"/>
            </a:endParaRPr>
          </a:p>
        </p:txBody>
      </p:sp>
      <p:pic>
        <p:nvPicPr>
          <p:cNvPr id="20" name="Graphic 19">
            <a:extLst>
              <a:ext uri="{FF2B5EF4-FFF2-40B4-BE49-F238E27FC236}">
                <a16:creationId xmlns:a16="http://schemas.microsoft.com/office/drawing/2014/main" id="{05B54EA8-FA42-E30E-3A10-AD004A1B000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40497" y="3014211"/>
            <a:ext cx="467227" cy="467228"/>
          </a:xfrm>
          <a:prstGeom prst="rect">
            <a:avLst/>
          </a:prstGeom>
        </p:spPr>
      </p:pic>
      <p:sp>
        <p:nvSpPr>
          <p:cNvPr id="50" name="Rectangle 49">
            <a:extLst>
              <a:ext uri="{FF2B5EF4-FFF2-40B4-BE49-F238E27FC236}">
                <a16:creationId xmlns:a16="http://schemas.microsoft.com/office/drawing/2014/main" id="{FB3EA897-7A2D-C817-7ED7-03A04FED0F74}"/>
              </a:ext>
            </a:extLst>
          </p:cNvPr>
          <p:cNvSpPr/>
          <p:nvPr/>
        </p:nvSpPr>
        <p:spPr>
          <a:xfrm>
            <a:off x="733364" y="2600355"/>
            <a:ext cx="5029202" cy="3400394"/>
          </a:xfrm>
          <a:prstGeom prst="rect">
            <a:avLst/>
          </a:prstGeom>
          <a:solidFill>
            <a:schemeClr val="bg1"/>
          </a:solidFill>
          <a:ln w="12700">
            <a:solidFill>
              <a:schemeClr val="tx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72009" rIns="72009" bIns="72009" rtlCol="0" anchor="ctr"/>
          <a:lstStyle/>
          <a:p>
            <a:pPr algn="l">
              <a:lnSpc>
                <a:spcPct val="90000"/>
              </a:lnSpc>
            </a:pPr>
            <a:endParaRPr lang="en-US" sz="1200">
              <a:solidFill>
                <a:schemeClr val="tx1"/>
              </a:solidFill>
            </a:endParaRPr>
          </a:p>
        </p:txBody>
      </p:sp>
      <p:grpSp>
        <p:nvGrpSpPr>
          <p:cNvPr id="52" name="Group 51">
            <a:extLst>
              <a:ext uri="{FF2B5EF4-FFF2-40B4-BE49-F238E27FC236}">
                <a16:creationId xmlns:a16="http://schemas.microsoft.com/office/drawing/2014/main" id="{030E3919-BE4E-AA16-E9D3-3B1E439BE72B}"/>
              </a:ext>
            </a:extLst>
          </p:cNvPr>
          <p:cNvGrpSpPr/>
          <p:nvPr/>
        </p:nvGrpSpPr>
        <p:grpSpPr>
          <a:xfrm>
            <a:off x="969038" y="2650451"/>
            <a:ext cx="4557854" cy="338555"/>
            <a:chOff x="1033789" y="2157980"/>
            <a:chExt cx="4557854" cy="192853"/>
          </a:xfrm>
        </p:grpSpPr>
        <p:sp>
          <p:nvSpPr>
            <p:cNvPr id="53" name="TextBox 52">
              <a:extLst>
                <a:ext uri="{FF2B5EF4-FFF2-40B4-BE49-F238E27FC236}">
                  <a16:creationId xmlns:a16="http://schemas.microsoft.com/office/drawing/2014/main" id="{AAE575BB-35DE-88F4-1792-246684CD8BF7}"/>
                </a:ext>
              </a:extLst>
            </p:cNvPr>
            <p:cNvSpPr txBox="1"/>
            <p:nvPr/>
          </p:nvSpPr>
          <p:spPr>
            <a:xfrm>
              <a:off x="1033789" y="2157980"/>
              <a:ext cx="4557854" cy="192853"/>
            </a:xfrm>
            <a:prstGeom prst="rect">
              <a:avLst/>
            </a:prstGeom>
            <a:noFill/>
          </p:spPr>
          <p:txBody>
            <a:bodyPr wrap="square" rtlCol="0" anchor="b">
              <a:spAutoFit/>
            </a:bodyPr>
            <a:lstStyle/>
            <a:p>
              <a:pPr algn="ctr"/>
              <a:r>
                <a:rPr lang="zh-CN" altLang="en-US" sz="1600" b="1" dirty="0">
                  <a:latin typeface="SimSun" panose="02010600030101010101" pitchFamily="2" charset="-122"/>
                  <a:ea typeface="SimSun" panose="02010600030101010101" pitchFamily="2" charset="-122"/>
                </a:rPr>
                <a:t>预计市场规模（十亿美元）</a:t>
              </a:r>
              <a:r>
                <a:rPr lang="en-US" sz="1600" b="1" dirty="0">
                  <a:latin typeface="SimSun" panose="02010600030101010101" pitchFamily="2" charset="-122"/>
                  <a:ea typeface="SimSun" panose="02010600030101010101" pitchFamily="2" charset="-122"/>
                </a:rPr>
                <a:t>1</a:t>
              </a:r>
            </a:p>
          </p:txBody>
        </p:sp>
        <p:cxnSp>
          <p:nvCxnSpPr>
            <p:cNvPr id="54" name="Straight Connector 53">
              <a:extLst>
                <a:ext uri="{FF2B5EF4-FFF2-40B4-BE49-F238E27FC236}">
                  <a16:creationId xmlns:a16="http://schemas.microsoft.com/office/drawing/2014/main" id="{00AAEA07-E3EE-571E-9E3D-7E04D2B5E514}"/>
                </a:ext>
              </a:extLst>
            </p:cNvPr>
            <p:cNvCxnSpPr>
              <a:cxnSpLocks/>
            </p:cNvCxnSpPr>
            <p:nvPr/>
          </p:nvCxnSpPr>
          <p:spPr>
            <a:xfrm>
              <a:off x="1037662" y="2333371"/>
              <a:ext cx="455010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Rectangle 55">
            <a:extLst>
              <a:ext uri="{FF2B5EF4-FFF2-40B4-BE49-F238E27FC236}">
                <a16:creationId xmlns:a16="http://schemas.microsoft.com/office/drawing/2014/main" id="{92AE5C43-8AE4-B367-A095-CF690C0D63DE}"/>
              </a:ext>
            </a:extLst>
          </p:cNvPr>
          <p:cNvSpPr/>
          <p:nvPr/>
        </p:nvSpPr>
        <p:spPr>
          <a:xfrm>
            <a:off x="722226" y="1601899"/>
            <a:ext cx="10747549" cy="911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a:latin typeface="SimSun" panose="02010600030101010101" pitchFamily="2" charset="-122"/>
                <a:ea typeface="SimSun" panose="02010600030101010101" pitchFamily="2" charset="-122"/>
              </a:rPr>
              <a:t>化</a:t>
            </a:r>
            <a:r>
              <a:rPr lang="zh-CN" altLang="en-US" b="1" dirty="0">
                <a:latin typeface="SimSun" panose="02010600030101010101" pitchFamily="2" charset="-122"/>
                <a:ea typeface="SimSun" panose="02010600030101010101" pitchFamily="2" charset="-122"/>
              </a:rPr>
              <a:t>工与</a:t>
            </a:r>
            <a:r>
              <a:rPr lang="en-US" b="1" dirty="0" err="1">
                <a:latin typeface="SimSun" panose="02010600030101010101" pitchFamily="2" charset="-122"/>
                <a:ea typeface="SimSun" panose="02010600030101010101" pitchFamily="2" charset="-122"/>
              </a:rPr>
              <a:t>石化</a:t>
            </a:r>
            <a:endParaRPr lang="en-US" b="1" dirty="0">
              <a:latin typeface="SimSun" panose="02010600030101010101" pitchFamily="2" charset="-122"/>
              <a:ea typeface="SimSun" panose="02010600030101010101" pitchFamily="2" charset="-122"/>
            </a:endParaRPr>
          </a:p>
          <a:p>
            <a:r>
              <a:rPr lang="zh-CN" altLang="en-US" b="1" dirty="0">
                <a:latin typeface="SimSun" panose="02010600030101010101" pitchFamily="2" charset="-122"/>
                <a:ea typeface="SimSun" panose="02010600030101010101" pitchFamily="2" charset="-122"/>
              </a:rPr>
              <a:t>细分领域</a:t>
            </a:r>
            <a:endParaRPr lang="en-US" dirty="0">
              <a:latin typeface="SimSun" panose="02010600030101010101" pitchFamily="2" charset="-122"/>
              <a:ea typeface="SimSun" panose="02010600030101010101" pitchFamily="2" charset="-122"/>
            </a:endParaRPr>
          </a:p>
        </p:txBody>
      </p:sp>
      <p:pic>
        <p:nvPicPr>
          <p:cNvPr id="59" name="Graphic 58">
            <a:extLst>
              <a:ext uri="{FF2B5EF4-FFF2-40B4-BE49-F238E27FC236}">
                <a16:creationId xmlns:a16="http://schemas.microsoft.com/office/drawing/2014/main" id="{730BE2F2-E7E1-C150-3E29-4B3D013D14E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89031" y="2205648"/>
            <a:ext cx="298401" cy="298401"/>
          </a:xfrm>
          <a:prstGeom prst="rect">
            <a:avLst/>
          </a:prstGeom>
        </p:spPr>
      </p:pic>
      <p:sp>
        <p:nvSpPr>
          <p:cNvPr id="57" name="Rectangle 56">
            <a:extLst>
              <a:ext uri="{FF2B5EF4-FFF2-40B4-BE49-F238E27FC236}">
                <a16:creationId xmlns:a16="http://schemas.microsoft.com/office/drawing/2014/main" id="{75CCDB75-3688-B033-A335-26C64A846564}"/>
              </a:ext>
            </a:extLst>
          </p:cNvPr>
          <p:cNvSpPr/>
          <p:nvPr/>
        </p:nvSpPr>
        <p:spPr>
          <a:xfrm>
            <a:off x="2052638" y="1673680"/>
            <a:ext cx="2265584" cy="7816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7200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dirty="0">
                <a:solidFill>
                  <a:schemeClr val="tx1"/>
                </a:solidFill>
                <a:latin typeface="SimSun" panose="02010600030101010101" pitchFamily="2" charset="-122"/>
                <a:ea typeface="SimSun" panose="02010600030101010101" pitchFamily="2" charset="-122"/>
              </a:rPr>
              <a:t>基础化学品</a:t>
            </a:r>
            <a:endParaRPr lang="en-US" sz="2000" dirty="0">
              <a:solidFill>
                <a:schemeClr val="tx1"/>
              </a:solidFill>
              <a:latin typeface="SimSun" panose="02010600030101010101" pitchFamily="2" charset="-122"/>
              <a:ea typeface="SimSun" panose="02010600030101010101" pitchFamily="2" charset="-122"/>
            </a:endParaRPr>
          </a:p>
        </p:txBody>
      </p:sp>
      <p:sp>
        <p:nvSpPr>
          <p:cNvPr id="149" name="Rectangle 148">
            <a:extLst>
              <a:ext uri="{FF2B5EF4-FFF2-40B4-BE49-F238E27FC236}">
                <a16:creationId xmlns:a16="http://schemas.microsoft.com/office/drawing/2014/main" id="{F5F7CC85-E752-284F-5F9E-EA68A6C00F57}"/>
              </a:ext>
            </a:extLst>
          </p:cNvPr>
          <p:cNvSpPr/>
          <p:nvPr/>
        </p:nvSpPr>
        <p:spPr>
          <a:xfrm>
            <a:off x="6774099" y="1673680"/>
            <a:ext cx="2265584" cy="7816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7200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err="1">
                <a:solidFill>
                  <a:schemeClr val="tx1"/>
                </a:solidFill>
                <a:latin typeface="SimSun" panose="02010600030101010101" pitchFamily="2" charset="-122"/>
                <a:ea typeface="SimSun" panose="02010600030101010101" pitchFamily="2" charset="-122"/>
              </a:rPr>
              <a:t>特种化学品</a:t>
            </a:r>
            <a:endParaRPr lang="en-US" sz="2000" b="1" dirty="0">
              <a:solidFill>
                <a:schemeClr val="tx1"/>
              </a:solidFill>
              <a:latin typeface="SimSun" panose="02010600030101010101" pitchFamily="2" charset="-122"/>
              <a:ea typeface="SimSun" panose="02010600030101010101" pitchFamily="2" charset="-122"/>
            </a:endParaRPr>
          </a:p>
        </p:txBody>
      </p:sp>
      <p:sp>
        <p:nvSpPr>
          <p:cNvPr id="153" name="Rectangle 152">
            <a:extLst>
              <a:ext uri="{FF2B5EF4-FFF2-40B4-BE49-F238E27FC236}">
                <a16:creationId xmlns:a16="http://schemas.microsoft.com/office/drawing/2014/main" id="{9CE5CBDB-2E4E-2659-E1F8-0F9C2DF7B1D2}"/>
              </a:ext>
            </a:extLst>
          </p:cNvPr>
          <p:cNvSpPr/>
          <p:nvPr/>
        </p:nvSpPr>
        <p:spPr>
          <a:xfrm>
            <a:off x="4420933" y="1676400"/>
            <a:ext cx="2265584" cy="7816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7200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err="1">
                <a:solidFill>
                  <a:schemeClr val="tx1"/>
                </a:solidFill>
                <a:latin typeface="SimSun" panose="02010600030101010101" pitchFamily="2" charset="-122"/>
                <a:ea typeface="SimSun" panose="02010600030101010101" pitchFamily="2" charset="-122"/>
              </a:rPr>
              <a:t>化工中间体</a:t>
            </a:r>
            <a:endParaRPr lang="en-US" sz="2000" b="1" dirty="0">
              <a:solidFill>
                <a:schemeClr val="tx1"/>
              </a:solidFill>
              <a:latin typeface="SimSun" panose="02010600030101010101" pitchFamily="2" charset="-122"/>
              <a:ea typeface="SimSun" panose="02010600030101010101" pitchFamily="2" charset="-122"/>
            </a:endParaRPr>
          </a:p>
        </p:txBody>
      </p:sp>
      <p:sp>
        <p:nvSpPr>
          <p:cNvPr id="156" name="Rectangle 155">
            <a:extLst>
              <a:ext uri="{FF2B5EF4-FFF2-40B4-BE49-F238E27FC236}">
                <a16:creationId xmlns:a16="http://schemas.microsoft.com/office/drawing/2014/main" id="{70CB4D45-1E78-4405-3761-18013BCDDAD4}"/>
              </a:ext>
            </a:extLst>
          </p:cNvPr>
          <p:cNvSpPr/>
          <p:nvPr/>
        </p:nvSpPr>
        <p:spPr>
          <a:xfrm>
            <a:off x="9138132" y="1676400"/>
            <a:ext cx="2265584" cy="7816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7200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err="1">
                <a:solidFill>
                  <a:schemeClr val="tx1"/>
                </a:solidFill>
                <a:latin typeface="SimSun" panose="02010600030101010101" pitchFamily="2" charset="-122"/>
                <a:ea typeface="SimSun" panose="02010600030101010101" pitchFamily="2" charset="-122"/>
              </a:rPr>
              <a:t>化肥</a:t>
            </a:r>
            <a:endParaRPr lang="en-US" sz="2000" b="1" dirty="0">
              <a:solidFill>
                <a:schemeClr val="tx1"/>
              </a:solidFill>
              <a:latin typeface="SimSun" panose="02010600030101010101" pitchFamily="2" charset="-122"/>
              <a:ea typeface="SimSun" panose="02010600030101010101" pitchFamily="2" charset="-122"/>
            </a:endParaRPr>
          </a:p>
        </p:txBody>
      </p:sp>
      <p:pic>
        <p:nvPicPr>
          <p:cNvPr id="297" name="Graphic 296">
            <a:extLst>
              <a:ext uri="{FF2B5EF4-FFF2-40B4-BE49-F238E27FC236}">
                <a16:creationId xmlns:a16="http://schemas.microsoft.com/office/drawing/2014/main" id="{D89CD2D7-ED4A-07BE-C5EE-C466C29A89DA}"/>
              </a:ext>
            </a:extLst>
          </p:cNvPr>
          <p:cNvPicPr>
            <a:picLocks noChangeAspect="1"/>
          </p:cNvPicPr>
          <p:nvPr/>
        </p:nvPicPr>
        <p:blipFill>
          <a:blip r:embed="rId15" cstate="print">
            <a:extLst>
              <a:ext uri="{96DAC541-7B7A-43D3-8B79-37D633B846F1}">
                <asvg:svgBlip xmlns:asvg="http://schemas.microsoft.com/office/drawing/2016/SVG/main" r:embed="rId16"/>
              </a:ext>
            </a:extLst>
          </a:blip>
          <a:stretch>
            <a:fillRect/>
          </a:stretch>
        </p:blipFill>
        <p:spPr>
          <a:xfrm>
            <a:off x="8595366" y="2962859"/>
            <a:ext cx="473142" cy="473142"/>
          </a:xfrm>
          <a:prstGeom prst="rect">
            <a:avLst/>
          </a:prstGeom>
        </p:spPr>
      </p:pic>
      <p:pic>
        <p:nvPicPr>
          <p:cNvPr id="298" name="Graphic 297">
            <a:extLst>
              <a:ext uri="{FF2B5EF4-FFF2-40B4-BE49-F238E27FC236}">
                <a16:creationId xmlns:a16="http://schemas.microsoft.com/office/drawing/2014/main" id="{3D71367F-2457-5C62-2A67-86B0E8BEEA67}"/>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10328303" y="4477965"/>
            <a:ext cx="473142" cy="473142"/>
          </a:xfrm>
          <a:prstGeom prst="rect">
            <a:avLst/>
          </a:prstGeom>
        </p:spPr>
      </p:pic>
      <p:pic>
        <p:nvPicPr>
          <p:cNvPr id="299" name="Graphic 298">
            <a:extLst>
              <a:ext uri="{FF2B5EF4-FFF2-40B4-BE49-F238E27FC236}">
                <a16:creationId xmlns:a16="http://schemas.microsoft.com/office/drawing/2014/main" id="{33C04B30-F91B-7B50-70E6-489EDDEF58E7}"/>
              </a:ext>
            </a:extLst>
          </p:cNvPr>
          <p:cNvPicPr>
            <a:picLocks noChangeAspect="1"/>
          </p:cNvPicPr>
          <p:nvPr/>
        </p:nvPicPr>
        <p:blipFill>
          <a:blip r:embed="rId19" cstate="print">
            <a:extLst>
              <a:ext uri="{96DAC541-7B7A-43D3-8B79-37D633B846F1}">
                <asvg:svgBlip xmlns:asvg="http://schemas.microsoft.com/office/drawing/2016/SVG/main" r:embed="rId20"/>
              </a:ext>
            </a:extLst>
          </a:blip>
          <a:stretch>
            <a:fillRect/>
          </a:stretch>
        </p:blipFill>
        <p:spPr>
          <a:xfrm>
            <a:off x="6863370" y="4461188"/>
            <a:ext cx="473142" cy="473142"/>
          </a:xfrm>
          <a:prstGeom prst="rect">
            <a:avLst/>
          </a:prstGeom>
        </p:spPr>
      </p:pic>
      <p:pic>
        <p:nvPicPr>
          <p:cNvPr id="300" name="Graphic 299">
            <a:extLst>
              <a:ext uri="{FF2B5EF4-FFF2-40B4-BE49-F238E27FC236}">
                <a16:creationId xmlns:a16="http://schemas.microsoft.com/office/drawing/2014/main" id="{0E5562F2-D3E4-AF97-E5EC-BA0DAAAD3A0A}"/>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624607" y="4482695"/>
            <a:ext cx="430468" cy="430129"/>
          </a:xfrm>
          <a:prstGeom prst="rect">
            <a:avLst/>
          </a:prstGeom>
        </p:spPr>
      </p:pic>
      <p:pic>
        <p:nvPicPr>
          <p:cNvPr id="301" name="Graphic 300">
            <a:extLst>
              <a:ext uri="{FF2B5EF4-FFF2-40B4-BE49-F238E27FC236}">
                <a16:creationId xmlns:a16="http://schemas.microsoft.com/office/drawing/2014/main" id="{55BBA969-8549-8925-D267-7A4154E7CE43}"/>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6883934" y="3017779"/>
            <a:ext cx="430129" cy="430129"/>
          </a:xfrm>
          <a:prstGeom prst="rect">
            <a:avLst/>
          </a:prstGeom>
        </p:spPr>
      </p:pic>
      <p:graphicFrame>
        <p:nvGraphicFramePr>
          <p:cNvPr id="18" name="Chart 17">
            <a:extLst>
              <a:ext uri="{FF2B5EF4-FFF2-40B4-BE49-F238E27FC236}">
                <a16:creationId xmlns:a16="http://schemas.microsoft.com/office/drawing/2014/main" id="{6F1D8423-7D6D-76B7-B165-FA12F1A91B00}"/>
              </a:ext>
            </a:extLst>
          </p:cNvPr>
          <p:cNvGraphicFramePr/>
          <p:nvPr>
            <p:custDataLst>
              <p:tags r:id="rId1"/>
            </p:custDataLst>
          </p:nvPr>
        </p:nvGraphicFramePr>
        <p:xfrm>
          <a:off x="1239838" y="3352800"/>
          <a:ext cx="4202112" cy="2214563"/>
        </p:xfrm>
        <a:graphic>
          <a:graphicData uri="http://schemas.openxmlformats.org/drawingml/2006/chart">
            <c:chart xmlns:c="http://schemas.openxmlformats.org/drawingml/2006/chart" xmlns:r="http://schemas.openxmlformats.org/officeDocument/2006/relationships" r:id="rId25"/>
          </a:graphicData>
        </a:graphic>
      </p:graphicFrame>
      <p:sp>
        <p:nvSpPr>
          <p:cNvPr id="305" name="Text Placeholder 2">
            <a:extLst>
              <a:ext uri="{FF2B5EF4-FFF2-40B4-BE49-F238E27FC236}">
                <a16:creationId xmlns:a16="http://schemas.microsoft.com/office/drawing/2014/main" id="{2D252805-2A22-CF43-8E1F-630DE329A1DA}"/>
              </a:ext>
            </a:extLst>
          </p:cNvPr>
          <p:cNvSpPr>
            <a:spLocks/>
          </p:cNvSpPr>
          <p:nvPr>
            <p:custDataLst>
              <p:tags r:id="rId2"/>
            </p:custDataLst>
          </p:nvPr>
        </p:nvSpPr>
        <p:spPr bwMode="auto">
          <a:xfrm>
            <a:off x="962133" y="5582549"/>
            <a:ext cx="1367070" cy="470754"/>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400" kern="1200" noProof="0" dirty="0" smtClean="0">
                <a:solidFill>
                  <a:schemeClr val="tx1"/>
                </a:solidFill>
                <a:latin typeface="+mn-lt"/>
                <a:ea typeface="+mn-ea"/>
                <a:cs typeface="+mn-cs"/>
              </a:defRPr>
            </a:lvl1pPr>
            <a:lvl2pPr marL="17780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2pPr>
            <a:lvl3pPr marL="359156"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3pPr>
            <a:lvl4pPr marL="538734"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lvl="0" algn="ctr">
              <a:spcBef>
                <a:spcPct val="0"/>
              </a:spcBef>
              <a:spcAft>
                <a:spcPct val="0"/>
              </a:spcAft>
            </a:pPr>
            <a:r>
              <a:rPr lang="zh-CN" altLang="en-US" b="1" noProof="0" dirty="0">
                <a:latin typeface="SimSun" panose="02010600030101010101" pitchFamily="2" charset="-122"/>
                <a:ea typeface="SimSun" panose="02010600030101010101" pitchFamily="2" charset="-122"/>
              </a:rPr>
              <a:t>基本的化学品</a:t>
            </a:r>
            <a:endParaRPr lang="en-US" b="1" noProof="0" dirty="0">
              <a:latin typeface="SimSun" panose="02010600030101010101" pitchFamily="2" charset="-122"/>
              <a:ea typeface="SimSun" panose="02010600030101010101" pitchFamily="2" charset="-122"/>
            </a:endParaRPr>
          </a:p>
        </p:txBody>
      </p:sp>
      <p:sp>
        <p:nvSpPr>
          <p:cNvPr id="306" name="Text Placeholder 2">
            <a:extLst>
              <a:ext uri="{FF2B5EF4-FFF2-40B4-BE49-F238E27FC236}">
                <a16:creationId xmlns:a16="http://schemas.microsoft.com/office/drawing/2014/main" id="{50B04301-122F-6F8D-EB77-B3A30E076D74}"/>
              </a:ext>
            </a:extLst>
          </p:cNvPr>
          <p:cNvSpPr>
            <a:spLocks/>
          </p:cNvSpPr>
          <p:nvPr>
            <p:custDataLst>
              <p:tags r:id="rId3"/>
            </p:custDataLst>
          </p:nvPr>
        </p:nvSpPr>
        <p:spPr bwMode="auto">
          <a:xfrm>
            <a:off x="2074127" y="5586413"/>
            <a:ext cx="1221523" cy="323734"/>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400" kern="1200" noProof="0" dirty="0" smtClean="0">
                <a:solidFill>
                  <a:schemeClr val="tx1"/>
                </a:solidFill>
                <a:latin typeface="+mn-lt"/>
                <a:ea typeface="+mn-ea"/>
                <a:cs typeface="+mn-cs"/>
              </a:defRPr>
            </a:lvl1pPr>
            <a:lvl2pPr marL="17780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2pPr>
            <a:lvl3pPr marL="359156"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3pPr>
            <a:lvl4pPr marL="538734"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algn="ctr">
              <a:spcBef>
                <a:spcPct val="0"/>
              </a:spcBef>
              <a:spcAft>
                <a:spcPct val="0"/>
              </a:spcAft>
            </a:pPr>
            <a:r>
              <a:rPr lang="zh-CN" altLang="en-US" b="1" dirty="0">
                <a:latin typeface="SimSun" panose="02010600030101010101" pitchFamily="2" charset="-122"/>
                <a:ea typeface="SimSun" panose="02010600030101010101" pitchFamily="2" charset="-122"/>
              </a:rPr>
              <a:t>化工中间体 </a:t>
            </a:r>
            <a:endParaRPr lang="en-US" dirty="0">
              <a:latin typeface="SimSun" panose="02010600030101010101" pitchFamily="2" charset="-122"/>
              <a:ea typeface="SimSun" panose="02010600030101010101" pitchFamily="2" charset="-122"/>
            </a:endParaRPr>
          </a:p>
          <a:p>
            <a:pPr lvl="0" algn="ctr">
              <a:spcBef>
                <a:spcPct val="0"/>
              </a:spcBef>
              <a:spcAft>
                <a:spcPct val="0"/>
              </a:spcAft>
            </a:pPr>
            <a:endParaRPr lang="en-US" sz="1200" b="1" noProof="0" dirty="0"/>
          </a:p>
        </p:txBody>
      </p:sp>
      <p:sp>
        <p:nvSpPr>
          <p:cNvPr id="307" name="Text Placeholder 2">
            <a:extLst>
              <a:ext uri="{FF2B5EF4-FFF2-40B4-BE49-F238E27FC236}">
                <a16:creationId xmlns:a16="http://schemas.microsoft.com/office/drawing/2014/main" id="{864178D4-53FA-E37B-9107-61E78E5A8B70}"/>
              </a:ext>
            </a:extLst>
          </p:cNvPr>
          <p:cNvSpPr>
            <a:spLocks/>
          </p:cNvSpPr>
          <p:nvPr>
            <p:custDataLst>
              <p:tags r:id="rId4"/>
            </p:custDataLst>
          </p:nvPr>
        </p:nvSpPr>
        <p:spPr bwMode="auto">
          <a:xfrm>
            <a:off x="3110566" y="5569590"/>
            <a:ext cx="1271239" cy="512956"/>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400" kern="1200" noProof="0" dirty="0" smtClean="0">
                <a:solidFill>
                  <a:schemeClr val="tx1"/>
                </a:solidFill>
                <a:latin typeface="+mn-lt"/>
                <a:ea typeface="+mn-ea"/>
                <a:cs typeface="+mn-cs"/>
              </a:defRPr>
            </a:lvl1pPr>
            <a:lvl2pPr marL="17780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2pPr>
            <a:lvl3pPr marL="359156"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3pPr>
            <a:lvl4pPr marL="538734"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algn="ctr">
              <a:spcBef>
                <a:spcPct val="0"/>
              </a:spcBef>
              <a:spcAft>
                <a:spcPct val="0"/>
              </a:spcAft>
            </a:pPr>
            <a:r>
              <a:rPr lang="en-US" b="1" dirty="0" err="1">
                <a:latin typeface="SimSun" panose="02010600030101010101" pitchFamily="2" charset="-122"/>
                <a:ea typeface="SimSun" panose="02010600030101010101" pitchFamily="2" charset="-122"/>
              </a:rPr>
              <a:t>特种化学品</a:t>
            </a:r>
            <a:endParaRPr lang="en-US" dirty="0">
              <a:latin typeface="SimSun" panose="02010600030101010101" pitchFamily="2" charset="-122"/>
              <a:ea typeface="SimSun" panose="02010600030101010101" pitchFamily="2" charset="-122"/>
            </a:endParaRPr>
          </a:p>
          <a:p>
            <a:pPr lvl="0" algn="ctr">
              <a:spcBef>
                <a:spcPct val="0"/>
              </a:spcBef>
              <a:spcAft>
                <a:spcPct val="0"/>
              </a:spcAft>
            </a:pPr>
            <a:endParaRPr lang="en-US" sz="1600" b="1" noProof="0" dirty="0"/>
          </a:p>
        </p:txBody>
      </p:sp>
      <p:sp>
        <p:nvSpPr>
          <p:cNvPr id="324" name="Text Placeholder 2">
            <a:extLst>
              <a:ext uri="{FF2B5EF4-FFF2-40B4-BE49-F238E27FC236}">
                <a16:creationId xmlns:a16="http://schemas.microsoft.com/office/drawing/2014/main" id="{DBC18910-C7F5-FB16-6F25-1ABF4FCC1CC3}"/>
              </a:ext>
            </a:extLst>
          </p:cNvPr>
          <p:cNvSpPr>
            <a:spLocks/>
          </p:cNvSpPr>
          <p:nvPr>
            <p:custDataLst>
              <p:tags r:id="rId5"/>
            </p:custDataLst>
          </p:nvPr>
        </p:nvSpPr>
        <p:spPr bwMode="auto">
          <a:xfrm>
            <a:off x="4345386" y="5582549"/>
            <a:ext cx="956603" cy="393894"/>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400" kern="1200" noProof="0" dirty="0" smtClean="0">
                <a:solidFill>
                  <a:schemeClr val="tx1"/>
                </a:solidFill>
                <a:latin typeface="+mn-lt"/>
                <a:ea typeface="+mn-ea"/>
                <a:cs typeface="+mn-cs"/>
              </a:defRPr>
            </a:lvl1pPr>
            <a:lvl2pPr marL="17780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2pPr>
            <a:lvl3pPr marL="359156"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3pPr>
            <a:lvl4pPr marL="538734"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lvl="0" algn="ctr">
              <a:spcBef>
                <a:spcPct val="0"/>
              </a:spcBef>
              <a:spcAft>
                <a:spcPct val="0"/>
              </a:spcAft>
            </a:pPr>
            <a:r>
              <a:rPr lang="zh-CN" altLang="en-US" b="1" dirty="0">
                <a:latin typeface="SimSun" panose="02010600030101010101" pitchFamily="2" charset="-122"/>
                <a:ea typeface="SimSun" panose="02010600030101010101" pitchFamily="2" charset="-122"/>
              </a:rPr>
              <a:t>化肥</a:t>
            </a:r>
            <a:endParaRPr lang="en-US" b="1" noProof="0" dirty="0">
              <a:latin typeface="SimSun" panose="02010600030101010101" pitchFamily="2" charset="-122"/>
              <a:ea typeface="SimSun" panose="02010600030101010101" pitchFamily="2" charset="-122"/>
            </a:endParaRPr>
          </a:p>
        </p:txBody>
      </p:sp>
      <p:sp>
        <p:nvSpPr>
          <p:cNvPr id="8" name="Text Placeholder 2">
            <a:extLst>
              <a:ext uri="{FF2B5EF4-FFF2-40B4-BE49-F238E27FC236}">
                <a16:creationId xmlns:a16="http://schemas.microsoft.com/office/drawing/2014/main" id="{BA6AB4B1-7789-CE46-95B2-2777D779360B}"/>
              </a:ext>
            </a:extLst>
          </p:cNvPr>
          <p:cNvSpPr>
            <a:spLocks noGrp="1"/>
          </p:cNvSpPr>
          <p:nvPr>
            <p:custDataLst>
              <p:tags r:id="rId6"/>
            </p:custDataLst>
          </p:nvPr>
        </p:nvSpPr>
        <p:spPr bwMode="gray">
          <a:xfrm>
            <a:off x="2706688" y="3500438"/>
            <a:ext cx="2619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400" kern="1200" noProof="0" dirty="0" smtClean="0">
                <a:solidFill>
                  <a:schemeClr val="tx1"/>
                </a:solidFill>
                <a:latin typeface="+mn-lt"/>
                <a:ea typeface="+mn-ea"/>
                <a:cs typeface="+mn-cs"/>
              </a:defRPr>
            </a:lvl1pPr>
            <a:lvl2pPr marL="17780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2pPr>
            <a:lvl3pPr marL="359156"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3pPr>
            <a:lvl4pPr marL="538734"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lvl="0" algn="ctr">
              <a:spcBef>
                <a:spcPct val="0"/>
              </a:spcBef>
              <a:spcAft>
                <a:spcPct val="0"/>
              </a:spcAft>
            </a:pPr>
            <a:fld id="{92A4E21A-1C58-4A6C-B571-6862E50E5D6D}" type="datetime'''''3''''''''''''''''''''''''''''''''''''''''''''.''''5'">
              <a:rPr lang="en-US" altLang="en-US" sz="1200" smtClean="0"/>
              <a:pPr lvl="0" algn="ctr">
                <a:spcBef>
                  <a:spcPct val="0"/>
                </a:spcBef>
                <a:spcAft>
                  <a:spcPct val="0"/>
                </a:spcAft>
              </a:pPr>
              <a:t>3.5</a:t>
            </a:fld>
            <a:endParaRPr lang="en-US" sz="1200" noProof="0" dirty="0"/>
          </a:p>
        </p:txBody>
      </p:sp>
      <p:sp>
        <p:nvSpPr>
          <p:cNvPr id="12" name="Text Placeholder 2">
            <a:extLst>
              <a:ext uri="{FF2B5EF4-FFF2-40B4-BE49-F238E27FC236}">
                <a16:creationId xmlns:a16="http://schemas.microsoft.com/office/drawing/2014/main" id="{BA6AB4B1-7789-CE46-95B2-2777D779360B}"/>
              </a:ext>
            </a:extLst>
          </p:cNvPr>
          <p:cNvSpPr>
            <a:spLocks noGrp="1"/>
          </p:cNvSpPr>
          <p:nvPr>
            <p:custDataLst>
              <p:tags r:id="rId7"/>
            </p:custDataLst>
          </p:nvPr>
        </p:nvSpPr>
        <p:spPr bwMode="gray">
          <a:xfrm>
            <a:off x="1697038" y="3244850"/>
            <a:ext cx="2619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400" kern="1200" noProof="0" dirty="0" smtClean="0">
                <a:solidFill>
                  <a:schemeClr val="tx1"/>
                </a:solidFill>
                <a:latin typeface="+mn-lt"/>
                <a:ea typeface="+mn-ea"/>
                <a:cs typeface="+mn-cs"/>
              </a:defRPr>
            </a:lvl1pPr>
            <a:lvl2pPr marL="17780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2pPr>
            <a:lvl3pPr marL="359156"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3pPr>
            <a:lvl4pPr marL="538734"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lvl="0" algn="ctr">
              <a:spcBef>
                <a:spcPct val="0"/>
              </a:spcBef>
              <a:spcAft>
                <a:spcPct val="0"/>
              </a:spcAft>
            </a:pPr>
            <a:fld id="{FF3D817D-2631-4A80-A85C-C042F311F790}" type="datetime'''''''''''''4.''0'''''''''''''''''''''''''''''''''''''''''''">
              <a:rPr lang="en-US" altLang="en-US" sz="1200" smtClean="0"/>
              <a:pPr lvl="0" algn="ctr">
                <a:spcBef>
                  <a:spcPct val="0"/>
                </a:spcBef>
                <a:spcAft>
                  <a:spcPct val="0"/>
                </a:spcAft>
              </a:pPr>
              <a:t>4.0</a:t>
            </a:fld>
            <a:endParaRPr lang="en-US" sz="1200" noProof="0" dirty="0"/>
          </a:p>
        </p:txBody>
      </p:sp>
      <p:sp>
        <p:nvSpPr>
          <p:cNvPr id="13" name="Text Placeholder 2">
            <a:extLst>
              <a:ext uri="{FF2B5EF4-FFF2-40B4-BE49-F238E27FC236}">
                <a16:creationId xmlns:a16="http://schemas.microsoft.com/office/drawing/2014/main" id="{BA6AB4B1-7789-CE46-95B2-2777D779360B}"/>
              </a:ext>
            </a:extLst>
          </p:cNvPr>
          <p:cNvSpPr>
            <a:spLocks noGrp="1"/>
          </p:cNvSpPr>
          <p:nvPr>
            <p:custDataLst>
              <p:tags r:id="rId8"/>
            </p:custDataLst>
          </p:nvPr>
        </p:nvSpPr>
        <p:spPr bwMode="gray">
          <a:xfrm>
            <a:off x="3714750" y="4781550"/>
            <a:ext cx="2619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400" kern="1200" noProof="0" dirty="0" smtClean="0">
                <a:solidFill>
                  <a:schemeClr val="tx1"/>
                </a:solidFill>
                <a:latin typeface="+mn-lt"/>
                <a:ea typeface="+mn-ea"/>
                <a:cs typeface="+mn-cs"/>
              </a:defRPr>
            </a:lvl1pPr>
            <a:lvl2pPr marL="17780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2pPr>
            <a:lvl3pPr marL="359156"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3pPr>
            <a:lvl4pPr marL="538734"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lvl="0" algn="ctr">
              <a:spcBef>
                <a:spcPct val="0"/>
              </a:spcBef>
              <a:spcAft>
                <a:spcPct val="0"/>
              </a:spcAft>
            </a:pPr>
            <a:fld id="{A5D52063-2750-458C-9AD7-AF414AFB7537}" type="datetime'''''''''''1.''''''''''0'''''''''''''''''''''''">
              <a:rPr lang="en-US" altLang="en-US" sz="1200" smtClean="0"/>
              <a:pPr lvl="0" algn="ctr">
                <a:spcBef>
                  <a:spcPct val="0"/>
                </a:spcBef>
                <a:spcAft>
                  <a:spcPct val="0"/>
                </a:spcAft>
              </a:pPr>
              <a:t>1.0</a:t>
            </a:fld>
            <a:endParaRPr lang="en-US" sz="1200" noProof="0" dirty="0"/>
          </a:p>
        </p:txBody>
      </p:sp>
      <p:sp>
        <p:nvSpPr>
          <p:cNvPr id="14" name="Text Placeholder 2">
            <a:extLst>
              <a:ext uri="{FF2B5EF4-FFF2-40B4-BE49-F238E27FC236}">
                <a16:creationId xmlns:a16="http://schemas.microsoft.com/office/drawing/2014/main" id="{BA6AB4B1-7789-CE46-95B2-2777D779360B}"/>
              </a:ext>
            </a:extLst>
          </p:cNvPr>
          <p:cNvSpPr>
            <a:spLocks noGrp="1"/>
          </p:cNvSpPr>
          <p:nvPr>
            <p:custDataLst>
              <p:tags r:id="rId9"/>
            </p:custDataLst>
          </p:nvPr>
        </p:nvSpPr>
        <p:spPr bwMode="gray">
          <a:xfrm>
            <a:off x="4724400" y="4270375"/>
            <a:ext cx="2619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90000"/>
              </a:lnSpc>
              <a:spcBef>
                <a:spcPts val="600"/>
              </a:spcBef>
              <a:spcAft>
                <a:spcPts val="600"/>
              </a:spcAft>
              <a:buFont typeface="Arial" panose="020B0604020202020204" pitchFamily="34" charset="0"/>
              <a:buNone/>
              <a:defRPr lang="en-US" sz="1400" kern="1200" noProof="0" dirty="0" smtClean="0">
                <a:solidFill>
                  <a:schemeClr val="tx1"/>
                </a:solidFill>
                <a:latin typeface="+mn-lt"/>
                <a:ea typeface="+mn-ea"/>
                <a:cs typeface="+mn-cs"/>
              </a:defRPr>
            </a:lvl1pPr>
            <a:lvl2pPr marL="177800"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2pPr>
            <a:lvl3pPr marL="359156"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3pPr>
            <a:lvl4pPr marL="538734" indent="-177800" algn="l" defTabSz="914400" rtl="0" eaLnBrk="1" latinLnBrk="0" hangingPunct="1">
              <a:lnSpc>
                <a:spcPct val="90000"/>
              </a:lnSpc>
              <a:spcBef>
                <a:spcPts val="0"/>
              </a:spcBef>
              <a:spcAft>
                <a:spcPts val="600"/>
              </a:spcAft>
              <a:buClr>
                <a:srgbClr val="000000"/>
              </a:buClr>
              <a:buSzPct val="100000"/>
              <a:buFont typeface="Arial" panose="020B0604020202020204" pitchFamily="34" charset="0"/>
              <a:buChar char="–"/>
              <a:tabLst/>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0"/>
              </a:spcBef>
              <a:spcAft>
                <a:spcPts val="600"/>
              </a:spcAft>
              <a:buFont typeface="System Font Regular"/>
              <a:buChar char="–"/>
              <a:tabLst/>
              <a:defRPr sz="140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tabLst/>
              <a:defRPr sz="1100" kern="1200">
                <a:solidFill>
                  <a:schemeClr val="tx1"/>
                </a:solidFill>
                <a:latin typeface="+mn-lt"/>
                <a:ea typeface="+mn-ea"/>
                <a:cs typeface="+mn-cs"/>
              </a:defRPr>
            </a:lvl9pPr>
          </a:lstStyle>
          <a:p>
            <a:pPr lvl="0" algn="ctr">
              <a:spcBef>
                <a:spcPct val="0"/>
              </a:spcBef>
              <a:spcAft>
                <a:spcPct val="0"/>
              </a:spcAft>
            </a:pPr>
            <a:fld id="{A0E0D68D-AE2D-4745-AFE8-CCD55D552DF8}" type="datetime'''''''''''''''''''''''''2''''''.''0'''''''''''">
              <a:rPr lang="en-US" altLang="en-US" sz="1200" smtClean="0"/>
              <a:pPr lvl="0" algn="ctr">
                <a:spcBef>
                  <a:spcPct val="0"/>
                </a:spcBef>
                <a:spcAft>
                  <a:spcPct val="0"/>
                </a:spcAft>
              </a:pPr>
              <a:t>2.0</a:t>
            </a:fld>
            <a:endParaRPr lang="en-US" sz="1200" noProof="0" dirty="0"/>
          </a:p>
        </p:txBody>
      </p:sp>
    </p:spTree>
    <p:extLst>
      <p:ext uri="{BB962C8B-B14F-4D97-AF65-F5344CB8AC3E}">
        <p14:creationId xmlns:p14="http://schemas.microsoft.com/office/powerpoint/2010/main" val="30250572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73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3.50022790000000050270E+00&quot;&gt;&lt;m_msothmcolidx val=&quot;0&quot;/&gt;&lt;m_rgb r=&quot;17&quot; g=&quot;65&quot; b=&quot;40&quot;/&gt;&lt;/elem&gt;&lt;elem m_fUsage=&quot;1.62788769900000018787E+00&quot;&gt;&lt;m_msothmcolidx val=&quot;0&quot;/&gt;&lt;m_rgb r=&quot;54&quot; g=&quot;91&quot; b=&quot;74&quot;/&gt;&lt;/elem&gt;&lt;elem m_fUsage=&quot;9.38529536481000237202E-01&quot;&gt;&lt;m_msothmcolidx val=&quot;7&quot;/&gt;&lt;/elem&gt;&lt;elem m_fUsage=&quot;7.29000000000000092371E-01&quot;&gt;&lt;m_msothmcolidx val=&quot;0&quot;/&gt;&lt;m_rgb r=&quot;D9&quot; g=&quot;D9&quot; b=&quot;D9&quot;/&gt;&lt;/elem&gt;&lt;elem m_fUsage=&quot;3.48678440100000153201E-01&quot;&gt;&lt;m_msothmcolidx val=&quot;9&quot;/&gt;&lt;/elem&gt;&lt;elem m_fUsage=&quot;3.13810596090000171188E-01&quot;&gt;&lt;m_msothmcolidx val=&quot;8&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7JT.QOgyeJNf.h0YE66Hr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ZWZRxNLtusT3d_5u10wpc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hhiXmftu3DM_.2q3_TNf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ob2ylmpwweWKpGv7ZVcN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ST1KVhTsAF_7bJqASvxnk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7JT.QOgyeJNf.h0YE66Hr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yhhiXmftu3DM_.2q3_TNf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PgYun2gC1a6LeQYEtDlBM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jXcDeHUQJzAK1xCXBGLVf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0c.2ThG_NQAIQtdWbCvf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cOgOIlCtrNOfqLU8WDzz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ZWZRxNLtusT3d_5u10wpc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FDcCHA9vhwEZ5gjWx7r_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8RDKD0mZFBE7VjePCozj5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bY_8WT8lSggq65ZBecFBs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AJweonSLPF_KMsaFhobpZ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YuLWdJQX3hQsclRvazHxD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wxixZwFEZSrDaMdydVqG9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wxixZwFEZSrDaMdydVqG9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wxixZwFEZSrDaMdydVqG9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wxixZwFEZSrDaMdydVqG9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wxixZwFEZSrDaMdydVqG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wxixZwFEZSrDaMdydVqG9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wxixZwFEZSrDaMdydVqG9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wxixZwFEZSrDaMdydVqG9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wxixZwFEZSrDaMdydVqG9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wxixZwFEZSrDaMdydVqG9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vYrunYh1eURugVRNpf6Hp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wxixZwFEZSrDaMdydVqG9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yhhiXmftu3DM_.2q3_TNf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EkHLuG3PDwSXDCGH2DIWq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Kijl5xJudprPBwh57namJ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jwwp96fBHbTOUFypiVp9W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wxixZwFEZSrDaMdydVqG9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wxixZwFEZSrDaMdydVqG9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eQ2X3rhh5S1KeTgaDruw0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9QnXnuSqicohKo32yCml4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4B8dafymTmzUVVBuaIb.P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GcTLapeq2U2HCj505HjmE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wxixZwFEZSrDaMdydVqG9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wxixZwFEZSrDaMdydVqG9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wxixZwFEZSrDaMdydVqG9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wxixZwFEZSrDaMdydVqG9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wxixZwFEZSrDaMdydVqG9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wxixZwFEZSrDaMdydVqG9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wxixZwFEZSrDaMdydVqG9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pob2ylmpwweWKpGv7ZVcN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ST1KVhTsAF_7bJqASvxnkQ"/>
</p:tagLst>
</file>

<file path=ppt/theme/theme1.xml><?xml version="1.0" encoding="utf-8"?>
<a:theme xmlns:a="http://schemas.openxmlformats.org/drawingml/2006/main" name="Client Template">
  <a:themeElements>
    <a:clrScheme name="Pakistan">
      <a:dk1>
        <a:srgbClr val="1E1E1E"/>
      </a:dk1>
      <a:lt1>
        <a:srgbClr val="FFFFFF"/>
      </a:lt1>
      <a:dk2>
        <a:srgbClr val="005C30"/>
      </a:dk2>
      <a:lt2>
        <a:srgbClr val="F5F5F5"/>
      </a:lt2>
      <a:accent1>
        <a:srgbClr val="D2D2D2"/>
      </a:accent1>
      <a:accent2>
        <a:srgbClr val="A5A5A5"/>
      </a:accent2>
      <a:accent3>
        <a:srgbClr val="787878"/>
      </a:accent3>
      <a:accent4>
        <a:srgbClr val="BCE292"/>
      </a:accent4>
      <a:accent5>
        <a:srgbClr val="DDF0C8"/>
      </a:accent5>
      <a:accent6>
        <a:srgbClr val="F6E0AA"/>
      </a:accent6>
      <a:hlink>
        <a:srgbClr val="1D1D1D"/>
      </a:hlink>
      <a:folHlink>
        <a:srgbClr val="1D1D1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9" tIns="72009" rIns="72009" bIns="72009" rtlCol="0" anchor="t"/>
      <a:lstStyle>
        <a:defPPr algn="l">
          <a:lnSpc>
            <a:spcPct val="90000"/>
          </a:lnSpc>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90000"/>
          </a:lnSpc>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lient Template">
  <a:themeElements>
    <a:clrScheme name="Pakistan">
      <a:dk1>
        <a:srgbClr val="1E1E1E"/>
      </a:dk1>
      <a:lt1>
        <a:srgbClr val="FFFFFF"/>
      </a:lt1>
      <a:dk2>
        <a:srgbClr val="005C30"/>
      </a:dk2>
      <a:lt2>
        <a:srgbClr val="F5F5F5"/>
      </a:lt2>
      <a:accent1>
        <a:srgbClr val="D2D2D2"/>
      </a:accent1>
      <a:accent2>
        <a:srgbClr val="A5A5A5"/>
      </a:accent2>
      <a:accent3>
        <a:srgbClr val="787878"/>
      </a:accent3>
      <a:accent4>
        <a:srgbClr val="BCE292"/>
      </a:accent4>
      <a:accent5>
        <a:srgbClr val="DDF0C8"/>
      </a:accent5>
      <a:accent6>
        <a:srgbClr val="F6E0AA"/>
      </a:accent6>
      <a:hlink>
        <a:srgbClr val="1D1D1D"/>
      </a:hlink>
      <a:folHlink>
        <a:srgbClr val="1D1D1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9" tIns="72009" rIns="72009" bIns="72009" rtlCol="0" anchor="t"/>
      <a:lstStyle>
        <a:defPPr algn="l">
          <a:lnSpc>
            <a:spcPct val="90000"/>
          </a:lnSpc>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90000"/>
          </a:lnSpc>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xsi="http://www.w3.org/2001/XMLSchema-instance" xmlns:p="http://schemas.microsoft.com/office/2006/metadata/properties" xmlns:pc="http://schemas.microsoft.com/office/infopath/2007/PartnerControls">
  <documentManagement>
    <lcf76f155ced4ddcb4097134ff3c332f xmlns="44bf3fb2-a794-4f31-a1bc-23da8fd87e03">
      <Terms xmlns="http://schemas.microsoft.com/office/infopath/2007/PartnerControls"/>
    </lcf76f155ced4ddcb4097134ff3c332f>
    <TaxCatchAll xmlns="7a44e9b6-e3b4-407f-898c-6ce5a1781f1e" xsi:nil="true"/>
  </documentManagement>
</p:properties>
</file>

<file path=customXml/item2.xml><?xml version="1.0" encoding="utf-8"?>
<ct:contentTypeSchema xmlns:ct="http://schemas.microsoft.com/office/2006/metadata/contentType" xmlns:ma="http://schemas.microsoft.com/office/2006/metadata/properties/metaAttributes" ma:contentTypeDescription="Create a new document." ma:contentTypeScope="" ct:_="" ma:_="" ma:contentTypeName="Document" ma:contentTypeID="0x0101009B084F324EDAC14986228DBBE6C1F3CB" ma:contentTypeVersion="14" ma:versionID="a74c37623079c35972749850f615e987">
  <xsd:schema xmlns:xs="http://www.w3.org/2001/XMLSchema" xmlns:p="http://schemas.microsoft.com/office/2006/metadata/properties" xmlns:ns2="7a44e9b6-e3b4-407f-898c-6ce5a1781f1e" xmlns:ns3="44bf3fb2-a794-4f31-a1bc-23da8fd87e03" xmlns:xsd="http://www.w3.org/2001/XMLSchema" ma:fieldsID="1a7f638b5f4deb837166270c27d9f5c4" targetNamespace="http://schemas.microsoft.com/office/2006/metadata/properties" ns2:_="" ma:root="true" ns3:_="">
    <xsd:import namespace="7a44e9b6-e3b4-407f-898c-6ce5a1781f1e"/>
    <xsd:import namespace="44bf3fb2-a794-4f31-a1bc-23da8fd87e03"/>
    <xsd:element name="properties">
      <xsd:complexType>
        <xsd:sequence>
          <xsd:element name="documentManagement">
            <xsd:complexType>
              <xsd:all>
                <xsd:element minOccurs="0" ref="ns2:SharedWithUsers"/>
                <xsd:element minOccurs="0" ref="ns2:SharedWithDetails"/>
                <xsd:element minOccurs="0" ref="ns3:MediaServiceMetadata"/>
                <xsd:element minOccurs="0" ref="ns3:MediaServiceFastMetadata"/>
                <xsd:element minOccurs="0" ref="ns3:MediaServiceSearchProperties"/>
                <xsd:element minOccurs="0" ref="ns3:MediaServiceObjectDetectorVersions"/>
                <xsd:element minOccurs="0" ref="ns3:lcf76f155ced4ddcb4097134ff3c332f"/>
                <xsd:element minOccurs="0" ref="ns2:TaxCatchAll"/>
                <xsd:element minOccurs="0" ref="ns3:MediaServiceDateTaken"/>
                <xsd:element minOccurs="0" ref="ns3:MediaServiceOCR"/>
                <xsd:element minOccurs="0" ref="ns3:MediaServiceGenerationTime"/>
                <xsd:element minOccurs="0" ref="ns3:MediaServiceEventHashCode"/>
                <xsd:element minOccurs="0" ref="ns3:MediaLengthInSeconds"/>
              </xsd:all>
            </xsd:complexType>
          </xsd:element>
        </xsd:sequence>
      </xsd:complexType>
    </xsd:element>
  </xsd:schema>
  <xsd:schema xmlns:xs="http://www.w3.org/2001/XMLSchema" xmlns:dms="http://schemas.microsoft.com/office/2006/documentManagement/types" xmlns:pc="http://schemas.microsoft.com/office/infopath/2007/PartnerControls" xmlns:xsd="http://www.w3.org/2001/XMLSchema" targetNamespace="7a44e9b6-e3b4-407f-898c-6ce5a1781f1e" elementFormDefault="qualified">
    <xsd:import namespace="http://schemas.microsoft.com/office/2006/documentManagement/types"/>
    <xsd:import namespace="http://schemas.microsoft.com/office/infopath/2007/PartnerControls"/>
    <xsd:element name="SharedWithUsers" ma:internalName="SharedWithUsers" ma:readOnly="true" nillable="true" ma:index="8" ma:displayName="Shared With">
      <xsd:complexType>
        <xsd:complexContent>
          <xsd:extension base="dms:UserMulti">
            <xsd:sequence>
              <xsd:element maxOccurs="unbounded" name="UserInfo" minOccurs="0">
                <xsd:complexType>
                  <xsd:sequence>
                    <xsd:element name="DisplayName" minOccurs="0" type="xsd:string"/>
                    <xsd:element name="AccountId" minOccurs="0" nillable="true" type="dms:UserId"/>
                    <xsd:element name="AccountType" minOccurs="0" type="xsd:string"/>
                  </xsd:sequence>
                </xsd:complexType>
              </xsd:element>
            </xsd:sequence>
          </xsd:extension>
        </xsd:complexContent>
      </xsd:complexType>
    </xsd:element>
    <xsd:element name="SharedWithDetails" ma:internalName="SharedWithDetails" ma:readOnly="true" nillable="true" ma:index="9" ma:displayName="Shared With Details">
      <xsd:simpleType>
        <xsd:restriction base="dms:Note">
          <xsd:maxLength value="255"/>
        </xsd:restriction>
      </xsd:simpleType>
    </xsd:element>
    <xsd:element name="TaxCatchAll" ma:internalName="TaxCatchAll" ma:showField="CatchAllData" ma:list="{e3a3e24f-ae18-454d-8f19-dbcb67409e67}" nillable="true" ma:web="7a44e9b6-e3b4-407f-898c-6ce5a1781f1e" ma:index="16" ma:displayName="Taxonomy Catch All Column" ma:hidden="true">
      <xsd:complexType>
        <xsd:complexContent>
          <xsd:extension base="dms:MultiChoiceLookup">
            <xsd:sequence>
              <xsd:element maxOccurs="unbounded" name="Value" minOccurs="0" nillable="true" type="dms:Lookup"/>
            </xsd:sequence>
          </xsd:extension>
        </xsd:complexContent>
      </xsd:complexType>
    </xsd:element>
  </xsd:schema>
  <xsd:schema xmlns:xs="http://www.w3.org/2001/XMLSchema" xmlns:dms="http://schemas.microsoft.com/office/2006/documentManagement/types" xmlns:pc="http://schemas.microsoft.com/office/infopath/2007/PartnerControls" xmlns:xsd="http://www.w3.org/2001/XMLSchema" targetNamespace="44bf3fb2-a794-4f31-a1bc-23da8fd87e03" elementFormDefault="qualified">
    <xsd:import namespace="http://schemas.microsoft.com/office/2006/documentManagement/types"/>
    <xsd:import namespace="http://schemas.microsoft.com/office/infopath/2007/PartnerControls"/>
    <xsd:element name="MediaServiceMetadata" ma:internalName="MediaServiceMetadata" ma:readOnly="true" nillable="true" ma:index="10" ma:displayName="MediaServiceMetadata" ma:hidden="true">
      <xsd:simpleType>
        <xsd:restriction base="dms:Note"/>
      </xsd:simpleType>
    </xsd:element>
    <xsd:element name="MediaServiceFastMetadata" ma:internalName="MediaServiceFastMetadata" ma:readOnly="true" nillable="true" ma:index="11" ma:displayName="MediaServiceFastMetadata" ma:hidden="true">
      <xsd:simpleType>
        <xsd:restriction base="dms:Note"/>
      </xsd:simpleType>
    </xsd:element>
    <xsd:element name="MediaServiceSearchProperties" ma:internalName="MediaServiceSearchProperties" ma:readOnly="true" nillable="true" ma:index="12" ma:displayName="MediaServiceSearchProperties" ma:hidden="true">
      <xsd:simpleType>
        <xsd:restriction base="dms:Note"/>
      </xsd:simpleType>
    </xsd:element>
    <xsd:element name="MediaServiceObjectDetectorVersions" ma:internalName="MediaServiceObjectDetectorVersions" ma:indexed="true" ma:readOnly="true" nillable="true" ma:index="13" ma:displayName="MediaServiceObjectDetectorVersions" ma:hidden="true">
      <xsd:simpleType>
        <xsd:restriction base="dms:Text"/>
      </xsd:simpleType>
    </xsd:element>
    <xsd:element name="lcf76f155ced4ddcb4097134ff3c332f" ma:internalName="lcf76f155ced4ddcb4097134ff3c332f" ma:anchorId="fba54fb3-c3e1-fe81-a776-ca4b69148c4d" ma:isKeyword="false" ma:readOnly="false" ma:open="true" nillable="true" ma:termSetId="09814cd3-568e-fe90-9814-8d621ff8fb84" ma:taxonomy="true" ma:sspId="0c350327-7f8b-4e4c-9470-6526d29b839f" ma:index="15" ma:taxonomyMulti="true" ma:displayName="Image Tags" ma:fieldId="{5cf76f15-5ced-4ddc-b409-7134ff3c332f}" ma:taxonomyFieldName="MediaServiceImageTags">
      <xsd:complexType>
        <xsd:sequence>
          <xsd:element maxOccurs="1" minOccurs="0" ref="pc:Terms"/>
        </xsd:sequence>
      </xsd:complexType>
    </xsd:element>
    <xsd:element name="MediaServiceDateTaken" ma:internalName="MediaServiceDateTaken" ma:indexed="true" ma:readOnly="true" nillable="true" ma:index="17" ma:displayName="MediaServiceDateTaken" ma:hidden="true">
      <xsd:simpleType>
        <xsd:restriction base="dms:Text"/>
      </xsd:simpleType>
    </xsd:element>
    <xsd:element name="MediaServiceOCR" ma:internalName="MediaServiceOCR" ma:readOnly="true" nillable="true" ma:index="18" ma:displayName="Extracted Text">
      <xsd:simpleType>
        <xsd:restriction base="dms:Note">
          <xsd:maxLength value="255"/>
        </xsd:restriction>
      </xsd:simpleType>
    </xsd:element>
    <xsd:element name="MediaServiceGenerationTime" ma:internalName="MediaServiceGenerationTime" ma:readOnly="true" nillable="true" ma:index="19" ma:displayName="MediaServiceGenerationTime" ma:hidden="true">
      <xsd:simpleType>
        <xsd:restriction base="dms:Text"/>
      </xsd:simpleType>
    </xsd:element>
    <xsd:element name="MediaServiceEventHashCode" ma:internalName="MediaServiceEventHashCode" ma:readOnly="true" nillable="true" ma:index="20" ma:displayName="MediaServiceEventHashCode" ma:hidden="true">
      <xsd:simpleType>
        <xsd:restriction base="dms:Text"/>
      </xsd:simpleType>
    </xsd:element>
    <xsd:element name="MediaLengthInSeconds" ma:internalName="MediaLengthInSeconds" ma:readOnly="true" nillable="true" ma:index="21" ma:displayName="MediaLengthInSeconds" ma:hidden="true">
      <xsd:simpleType>
        <xsd:restriction base="dms:Unknown"/>
      </xsd:simpleType>
    </xsd:element>
  </xsd:schema>
  <xsd:schema xmlns:odoc="http://schemas.microsoft.com/internal/obd" xmlns:xsi="http://www.w3.org/2001/XMLSchema-instance" xmlns="http://schemas.openxmlformats.org/package/2006/metadata/core-properties" xmlns:dc="http://purl.org/dc/elements/1.1/" xmlns:dcterms="http://purl.org/dc/terms/" xmlns:xsd="http://www.w3.org/2001/XMLSchema" blockDefault="#all" targetNamespace="http://schemas.openxmlformats.org/package/2006/metadata/core-properties" elementFormDefault="qualified" attributeFormDefault="unqualifie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xOccurs="1" name="contentType" minOccurs="0" ma:index="0" ma:displayName="Content Type" type="xsd:string"/>
        <xsd:element maxOccurs="1" minOccurs="0" ma:index="4" ma:displayName="Title" ref="dc:title"/>
        <xsd:element maxOccurs="1" minOccurs="0" ref="dc:subject"/>
        <xsd:element maxOccurs="1" minOccurs="0" ref="dc:description"/>
        <xsd:element maxOccurs="1" name="keywords" minOccurs="0" type="xsd:string"/>
        <xsd:element maxOccurs="1" minOccurs="0" ref="dc:language"/>
        <xsd:element maxOccurs="1" name="category" minOccurs="0" type="xsd:string"/>
        <xsd:element maxOccurs="1" name="version" minOccurs="0" type="xsd:string"/>
        <xsd:element maxOccurs="1" name="revision" minOccurs="0" type="xsd:string">
          <xsd:annotation>
            <xsd:documentation>
                        This value indicates the number of saves or revisions. The application is responsible for updating this value after each revision.
                    </xsd:documentation>
          </xsd:annotation>
        </xsd:element>
        <xsd:element maxOccurs="1" name="lastModifiedBy" minOccurs="0" type="xsd:string"/>
        <xsd:element maxOccurs="1" minOccurs="0" ref="dcterms:modified"/>
        <xsd:element maxOccurs="1" name="contentStatus" minOccurs="0" type="xsd:string"/>
      </xsd:all>
    </xsd:complexType>
  </xsd:schema>
  <xs:schema xmlns:xs="http://www.w3.org/2001/XMLSchema" xmlns:pc="http://schemas.microsoft.com/office/infopath/2007/PartnerControls" targetNamespace="http://schemas.microsoft.com/office/infopath/2007/PartnerControls" elementFormDefault="qualified" attributeFormDefault="unqualified">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3DC16F-0ECA-4357-AF81-A8381DCAFF4F}">
  <ds:schemaRefs/>
</ds:datastoreItem>
</file>

<file path=customXml/itemProps2.xml><?xml version="1.0" encoding="utf-8"?>
<ds:datastoreItem xmlns:ds="http://schemas.openxmlformats.org/officeDocument/2006/customXml" ds:itemID="{5AA061DD-83BE-47CA-814B-160972B2AD1A}">
  <ds:schemaRefs/>
</ds:datastoreItem>
</file>

<file path=customXml/itemProps3.xml><?xml version="1.0" encoding="utf-8"?>
<ds:datastoreItem xmlns:ds="http://schemas.openxmlformats.org/officeDocument/2006/customXml" ds:itemID="{8EF2E5EA-2A40-4B44-957A-DC71D1B832D7}">
  <ds:schemaRefs/>
</ds:datastoreItem>
</file>

<file path=docProps/app.xml><?xml version="1.0" encoding="utf-8"?>
<Properties xmlns="http://schemas.openxmlformats.org/officeDocument/2006/extended-properties" xmlns:vt="http://schemas.openxmlformats.org/officeDocument/2006/docPropsVTypes">
  <Template>blank</Template>
  <TotalTime>25</TotalTime>
  <Words>2541</Words>
  <Application>Microsoft Office PowerPoint</Application>
  <PresentationFormat>Widescreen</PresentationFormat>
  <Paragraphs>340</Paragraphs>
  <Slides>16</Slides>
  <Notes>6</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8" baseType="lpstr">
      <vt:lpstr>Microsoft JhengHei</vt:lpstr>
      <vt:lpstr>MS Gothic</vt:lpstr>
      <vt:lpstr>SimSun</vt:lpstr>
      <vt:lpstr>Aptos</vt:lpstr>
      <vt:lpstr>Arial</vt:lpstr>
      <vt:lpstr>Calibri</vt:lpstr>
      <vt:lpstr>Sakkal Majalla</vt:lpstr>
      <vt:lpstr>System Font Regular</vt:lpstr>
      <vt:lpstr>Times New Roman</vt:lpstr>
      <vt:lpstr>Client Template</vt:lpstr>
      <vt:lpstr>1_Client Template</vt:lpstr>
      <vt:lpstr>think-cell Slide</vt:lpstr>
      <vt:lpstr>化学品及石油化工</vt:lpstr>
      <vt:lpstr>巴基斯坦近期改革的经济和充满活力且才华横溢的人口，增强了该国作为投资目的地的吸引力</vt:lpstr>
      <vt:lpstr>为了发展临界规模，巴基斯坦正在推进战略举措，以促进经济 关键领域的私人投资</vt:lpstr>
      <vt:lpstr>巴基斯坦正在加强关键推动因素的完整性，这将推动多个经济领域的持续进步</vt:lpstr>
      <vt:lpstr>PowerPoint Presentation</vt:lpstr>
      <vt:lpstr>这些努力得到了国际认可，巴基斯坦已被国际媒体报道为一个新兴的有吸引力的投资目的地</vt:lpstr>
      <vt:lpstr>PowerPoint Presentation</vt:lpstr>
      <vt:lpstr>展望未来，巴基斯 坦计划通过 13 个 投资领域推动国内 增长</vt:lpstr>
      <vt:lpstr>巴基斯坦的化工和石化工业正在 以显著规模运营高度依赖进口，投资机会显著 </vt:lpstr>
      <vt:lpstr>巴基斯坦的化工与石化行业因其独特优势而备受关注，这些优势包括人口结构、稳健的监管框架、具有竞争力的成本及战略性区位优势</vt:lpstr>
      <vt:lpstr>巴基斯坦拥有多家本土企业，业务范围广泛，活跃于战略性化工与石化行业</vt:lpstr>
      <vt:lpstr>化工与石化行业的投资者将获得一个强劲的生态系统支持，包含多家现有本地及跨国企业</vt:lpstr>
      <vt:lpstr>规模巨大的化学和石化工业为中国提供了丰富的投资源投资者希望扩大国内制造业 ，减少对进口的依赖</vt:lpstr>
      <vt:lpstr>巴基斯坦已经确定化工和石化行业的六个投资机遇市场已为投资者准备就绪</vt:lpstr>
      <vt:lpstr>巴基斯坦提供了 支持性的为化工 与石化行业的投 资者营造良好环 境</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化学品及石油化工</dc:title>
  <dc:creator>Pandey, Shivani</dc:creator>
  <cp:lastModifiedBy>DELL</cp:lastModifiedBy>
  <cp:revision>52</cp:revision>
  <dcterms:created xsi:type="dcterms:W3CDTF">2025-08-06T12:55:00Z</dcterms:created>
  <dcterms:modified xsi:type="dcterms:W3CDTF">2025-08-06T17:41:32Z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0x0101009B084F324EDAC14986228DBBE6C1F3CB</vt:lpwstr>
  </property>
  <property fmtid="{D5CDD505-2E9C-101B-9397-08002B2CF9AE}" pid="3" name="MSIP_Label_0e815a84-bb14-486b-9367-c1af54c95fa4_Enabled">
    <vt:lpwstr>true</vt:lpwstr>
  </property>
  <property fmtid="{D5CDD505-2E9C-101B-9397-08002B2CF9AE}" pid="4" name="MSIP_Label_0e815a84-bb14-486b-9367-c1af54c95fa4_SetDate">
    <vt:lpwstr>2022-11-07T17:18:51Z</vt:lpwstr>
  </property>
  <property fmtid="{D5CDD505-2E9C-101B-9397-08002B2CF9AE}" pid="5" name="MSIP_Label_0e815a84-bb14-486b-9367-c1af54c95fa4_Method">
    <vt:lpwstr>Privileged</vt:lpwstr>
  </property>
  <property fmtid="{D5CDD505-2E9C-101B-9397-08002B2CF9AE}" pid="6" name="MSIP_Label_0e815a84-bb14-486b-9367-c1af54c95fa4_Name">
    <vt:lpwstr>Standard</vt:lpwstr>
  </property>
  <property fmtid="{D5CDD505-2E9C-101B-9397-08002B2CF9AE}" pid="7" name="MSIP_Label_0e815a84-bb14-486b-9367-c1af54c95fa4_SiteId">
    <vt:lpwstr>5dc645ed-297f-4dca-b0af-2339c71c5388</vt:lpwstr>
  </property>
  <property fmtid="{D5CDD505-2E9C-101B-9397-08002B2CF9AE}" pid="8" name="MSIP_Label_0e815a84-bb14-486b-9367-c1af54c95fa4_ActionId">
    <vt:lpwstr>ce246d1c-37b9-4eb5-8a18-2ecb0cf7a017</vt:lpwstr>
  </property>
  <property fmtid="{D5CDD505-2E9C-101B-9397-08002B2CF9AE}" pid="9" name="MSIP_Label_0e815a84-bb14-486b-9367-c1af54c95fa4_ContentBits">
    <vt:lpwstr>0</vt:lpwstr>
  </property>
  <property fmtid="{D5CDD505-2E9C-101B-9397-08002B2CF9AE}" pid="10" name="MediaServiceImageTags">
    <vt:lpwstr/>
  </property>
  <property fmtid="{D5CDD505-2E9C-101B-9397-08002B2CF9AE}" pid="11" name="ICV">
    <vt:lpwstr>AC0A6D0BE88B4A5DAC39FCA9BE5E36EA_13</vt:lpwstr>
  </property>
  <property fmtid="{D5CDD505-2E9C-101B-9397-08002B2CF9AE}" pid="12" name="KSOProductBuildVer">
    <vt:lpwstr>2057-12.2.0.21936</vt:lpwstr>
  </property>
</Properties>
</file>